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1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2"/>
  </p:handoutMasterIdLst>
  <p:sldIdLst>
    <p:sldId id="337" r:id="rId3"/>
    <p:sldId id="341" r:id="rId4"/>
    <p:sldId id="344" r:id="rId5"/>
    <p:sldId id="381" r:id="rId6"/>
    <p:sldId id="360" r:id="rId7"/>
    <p:sldId id="359" r:id="rId8"/>
    <p:sldId id="347" r:id="rId9"/>
    <p:sldId id="355" r:id="rId10"/>
    <p:sldId id="358" r:id="rId11"/>
    <p:sldId id="352" r:id="rId12"/>
    <p:sldId id="361" r:id="rId13"/>
    <p:sldId id="364" r:id="rId14"/>
    <p:sldId id="368" r:id="rId15"/>
    <p:sldId id="383" r:id="rId16"/>
    <p:sldId id="367" r:id="rId17"/>
    <p:sldId id="369" r:id="rId18"/>
    <p:sldId id="372" r:id="rId19"/>
    <p:sldId id="373" r:id="rId20"/>
    <p:sldId id="374" r:id="rId21"/>
    <p:sldId id="376" r:id="rId22"/>
    <p:sldId id="378" r:id="rId23"/>
    <p:sldId id="379" r:id="rId24"/>
    <p:sldId id="380" r:id="rId25"/>
    <p:sldId id="385" r:id="rId26"/>
    <p:sldId id="386" r:id="rId27"/>
    <p:sldId id="387" r:id="rId28"/>
    <p:sldId id="388" r:id="rId29"/>
    <p:sldId id="421" r:id="rId30"/>
    <p:sldId id="430" r:id="rId31"/>
    <p:sldId id="390" r:id="rId32"/>
    <p:sldId id="431" r:id="rId33"/>
    <p:sldId id="391" r:id="rId34"/>
    <p:sldId id="432" r:id="rId35"/>
    <p:sldId id="393" r:id="rId36"/>
    <p:sldId id="394" r:id="rId37"/>
    <p:sldId id="442" r:id="rId38"/>
    <p:sldId id="439" r:id="rId40"/>
    <p:sldId id="351" r:id="rId41"/>
  </p:sldIdLst>
  <p:sldSz cx="15119350" cy="10259695"/>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590939638" name="暗胀沟中疚" initials="暗"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709DAC"/>
    <a:srgbClr val="FEFEFE"/>
    <a:srgbClr val="44546A"/>
    <a:srgbClr val="404040"/>
    <a:srgbClr val="57A0B7"/>
    <a:srgbClr val="CDDDE6"/>
    <a:srgbClr val="E7E6E6"/>
    <a:srgbClr val="FCFBFB"/>
    <a:srgbClr val="525252"/>
    <a:srgbClr val="6D7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4" autoAdjust="0"/>
    <p:restoredTop sz="96135" autoAdjust="0"/>
  </p:normalViewPr>
  <p:slideViewPr>
    <p:cSldViewPr snapToGrid="0">
      <p:cViewPr>
        <p:scale>
          <a:sx n="66" d="100"/>
          <a:sy n="66" d="100"/>
        </p:scale>
        <p:origin x="1773" y="285"/>
      </p:cViewPr>
      <p:guideLst/>
    </p:cSldViewPr>
  </p:slideViewPr>
  <p:notesTextViewPr>
    <p:cViewPr>
      <p:scale>
        <a:sx n="1" d="1"/>
        <a:sy n="1" d="1"/>
      </p:scale>
      <p:origin x="0" y="0"/>
    </p:cViewPr>
  </p:notesTextViewPr>
  <p:notesViewPr>
    <p:cSldViewPr snapToGrid="0">
      <p:cViewPr varScale="1">
        <p:scale>
          <a:sx n="82" d="100"/>
          <a:sy n="82" d="100"/>
        </p:scale>
        <p:origin x="3942"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gs" Target="tags/tag5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notesMaster" Target="notesMasters/notesMaster1.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82D3D-8E97-4E9F-B049-CECED801C7C4}" type="datetimeFigureOut">
              <a:rPr lang="en-US" smtClean="0">
                <a:latin typeface="Arial" panose="020B0604020202020204" pitchFamily="34" charset="0"/>
              </a:rPr>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BA22522-3138-4ACF-907F-A6AC92BFD067}" type="datetimeFigureOut">
              <a:rPr lang="en-US" smtClean="0"/>
            </a:fld>
            <a:endParaRPr lang="en-US"/>
          </a:p>
        </p:txBody>
      </p:sp>
      <p:sp>
        <p:nvSpPr>
          <p:cNvPr id="4" name="Slide Image Placeholder 3"/>
          <p:cNvSpPr>
            <a:spLocks noGrp="1" noRot="1" noChangeAspect="1"/>
          </p:cNvSpPr>
          <p:nvPr>
            <p:ph type="sldImg" idx="2"/>
          </p:nvPr>
        </p:nvSpPr>
        <p:spPr>
          <a:xfrm>
            <a:off x="1155700" y="1143000"/>
            <a:ext cx="45466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30E4B44-A8DF-494F-9D35-C81DA126589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p:cNvSpPr/>
          <p:nvPr userDrawn="1"/>
        </p:nvSpPr>
        <p:spPr>
          <a:xfrm>
            <a:off x="0" y="9578340"/>
            <a:ext cx="15119350" cy="681672"/>
          </a:xfrm>
          <a:prstGeom prst="rect">
            <a:avLst/>
          </a:prstGeom>
          <a:solidFill>
            <a:srgbClr val="EC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black logo&#10;&#10;Description automatically generated"/>
          <p:cNvPicPr>
            <a:picLocks noChangeAspect="1"/>
          </p:cNvPicPr>
          <p:nvPr userDrawn="1"/>
        </p:nvPicPr>
        <p:blipFill>
          <a:blip r:embed="rId2">
            <a:clrChange>
              <a:clrFrom>
                <a:srgbClr val="FFFFFF"/>
              </a:clrFrom>
              <a:clrTo>
                <a:srgbClr val="FFFFFF">
                  <a:alpha val="0"/>
                </a:srgbClr>
              </a:clrTo>
            </a:clrChange>
          </a:blip>
          <a:stretch>
            <a:fillRect/>
          </a:stretch>
        </p:blipFill>
        <p:spPr>
          <a:xfrm>
            <a:off x="12782811" y="9251530"/>
            <a:ext cx="1378195" cy="1374475"/>
          </a:xfrm>
          <a:prstGeom prst="rect">
            <a:avLst/>
          </a:prstGeom>
          <a:effectLst>
            <a:outerShdw blurRad="50800" dist="50800" dir="5400000" algn="ctr" rotWithShape="0">
              <a:srgbClr val="000000">
                <a:alpha val="0"/>
              </a:srgbClr>
            </a:outerShdw>
          </a:effectLst>
        </p:spPr>
      </p:pic>
      <p:sp>
        <p:nvSpPr>
          <p:cNvPr id="22" name="textbox 30"/>
          <p:cNvSpPr/>
          <p:nvPr userDrawn="1"/>
        </p:nvSpPr>
        <p:spPr>
          <a:xfrm>
            <a:off x="13734284" y="9578333"/>
            <a:ext cx="1591640" cy="681671"/>
          </a:xfrm>
          <a:prstGeom prst="rect">
            <a:avLst/>
          </a:prstGeom>
          <a:noFill/>
          <a:ln w="0" cap="flat">
            <a:noFill/>
            <a:prstDash val="solid"/>
            <a:miter lim="0"/>
          </a:ln>
        </p:spPr>
        <p:txBody>
          <a:bodyPr vert="horz" wrap="square" lIns="0" tIns="0" rIns="0" bIns="0" anchor="t"/>
          <a:lstStyle/>
          <a:p>
            <a:pPr algn="l" rtl="0" eaLnBrk="0">
              <a:lnSpc>
                <a:spcPct val="83000"/>
              </a:lnSpc>
            </a:pPr>
            <a:endParaRPr sz="700" dirty="0">
              <a:solidFill>
                <a:schemeClr val="accent6"/>
              </a:solidFill>
              <a:latin typeface="Verdana" panose="020B0604030504040204" pitchFamily="34" charset="0"/>
              <a:ea typeface="Verdana" panose="020B0604030504040204" pitchFamily="34" charset="0"/>
              <a:cs typeface="Arial" panose="020B0604020202020204"/>
            </a:endParaRPr>
          </a:p>
          <a:p>
            <a:pPr marL="12700" algn="ctr" rtl="0" eaLnBrk="0">
              <a:lnSpc>
                <a:spcPct val="96000"/>
              </a:lnSpc>
            </a:pP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B</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rilliant</a:t>
            </a:r>
            <a:endParaRPr lang="en-US" sz="1100" dirty="0">
              <a:solidFill>
                <a:schemeClr val="accent6"/>
              </a:solidFill>
              <a:latin typeface="Verdana" panose="020B0604030504040204" pitchFamily="34" charset="0"/>
              <a:ea typeface="Verdana" panose="020B0604030504040204" pitchFamily="34" charset="0"/>
              <a:cs typeface="Microsoft YaHei" panose="020B0503020204020204" charset="-122"/>
            </a:endParaRPr>
          </a:p>
          <a:p>
            <a:pPr marL="12700" algn="ctr" rtl="0" eaLnBrk="0">
              <a:lnSpc>
                <a:spcPct val="96000"/>
              </a:lnSpc>
            </a:pP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S</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ophisticated</a:t>
            </a:r>
            <a:endParaRPr lang="en-US" sz="1100" dirty="0">
              <a:solidFill>
                <a:schemeClr val="accent6"/>
              </a:solidFill>
              <a:latin typeface="Verdana" panose="020B0604030504040204" pitchFamily="34" charset="0"/>
              <a:ea typeface="Verdana" panose="020B0604030504040204" pitchFamily="34" charset="0"/>
              <a:cs typeface="Microsoft YaHei" panose="020B0503020204020204" charset="-122"/>
            </a:endParaRPr>
          </a:p>
          <a:p>
            <a:pPr marL="12700" algn="ctr" rtl="0" eaLnBrk="0">
              <a:lnSpc>
                <a:spcPct val="96000"/>
              </a:lnSpc>
            </a:pP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D</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edicated</a:t>
            </a:r>
            <a:endParaRPr lang="en-US" sz="1100" dirty="0">
              <a:solidFill>
                <a:srgbClr val="616161"/>
              </a:solidFill>
              <a:latin typeface="Verdana" panose="020B0604030504040204" pitchFamily="34" charset="0"/>
              <a:ea typeface="Verdana" panose="020B0604030504040204" pitchFamily="34" charset="0"/>
              <a:cs typeface="Microsoft YaHei" panose="020B0503020204020204" charset="-122"/>
            </a:endParaRPr>
          </a:p>
        </p:txBody>
      </p:sp>
      <p:grpSp>
        <p:nvGrpSpPr>
          <p:cNvPr id="99" name="Group 98"/>
          <p:cNvGrpSpPr/>
          <p:nvPr userDrawn="1"/>
        </p:nvGrpSpPr>
        <p:grpSpPr>
          <a:xfrm rot="5400000" flipH="1">
            <a:off x="814925" y="8985477"/>
            <a:ext cx="681673" cy="1867386"/>
            <a:chOff x="3592285" y="7710431"/>
            <a:chExt cx="854880" cy="1819956"/>
          </a:xfrm>
        </p:grpSpPr>
        <p:sp>
          <p:nvSpPr>
            <p:cNvPr id="81" name="Rectangle 80"/>
            <p:cNvSpPr/>
            <p:nvPr/>
          </p:nvSpPr>
          <p:spPr>
            <a:xfrm>
              <a:off x="3592285" y="7946967"/>
              <a:ext cx="58965" cy="1110343"/>
            </a:xfrm>
            <a:prstGeom prst="rect">
              <a:avLst/>
            </a:prstGeom>
            <a:solidFill>
              <a:srgbClr val="59B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3664607" y="8006101"/>
              <a:ext cx="58965" cy="1110343"/>
            </a:xfrm>
            <a:prstGeom prst="rect">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3736929" y="8065235"/>
              <a:ext cx="58965" cy="1110343"/>
            </a:xfrm>
            <a:prstGeom prst="rect">
              <a:avLst/>
            </a:prstGeom>
            <a:solidFill>
              <a:srgbClr val="59B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3809251" y="7828699"/>
              <a:ext cx="58965" cy="1110343"/>
            </a:xfrm>
            <a:prstGeom prst="rect">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a:off x="3891710" y="7710431"/>
              <a:ext cx="58965" cy="1110343"/>
            </a:xfrm>
            <a:prstGeom prst="rect">
              <a:avLst/>
            </a:prstGeom>
            <a:solidFill>
              <a:srgbClr val="59B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a:off x="3964032" y="8420044"/>
              <a:ext cx="58965" cy="1110343"/>
            </a:xfrm>
            <a:prstGeom prst="rect">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4061969" y="8242641"/>
              <a:ext cx="58965" cy="1110343"/>
            </a:xfrm>
            <a:prstGeom prst="rect">
              <a:avLst/>
            </a:prstGeom>
            <a:solidFill>
              <a:srgbClr val="59B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4134291" y="7887833"/>
              <a:ext cx="58965" cy="1110343"/>
            </a:xfrm>
            <a:prstGeom prst="rect">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4233419" y="8124369"/>
              <a:ext cx="58965" cy="1110343"/>
            </a:xfrm>
            <a:prstGeom prst="rect">
              <a:avLst/>
            </a:prstGeom>
            <a:solidFill>
              <a:srgbClr val="59B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4305741" y="8183503"/>
              <a:ext cx="58965" cy="1110343"/>
            </a:xfrm>
            <a:prstGeom prst="rect">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4388200" y="7769565"/>
              <a:ext cx="58965" cy="1110343"/>
            </a:xfrm>
            <a:prstGeom prst="rect">
              <a:avLst/>
            </a:prstGeom>
            <a:solidFill>
              <a:srgbClr val="59B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userDrawn="1"/>
        </p:nvSpPr>
        <p:spPr>
          <a:xfrm>
            <a:off x="938858" y="9896136"/>
            <a:ext cx="226218" cy="133196"/>
          </a:xfrm>
          <a:prstGeom prst="rect">
            <a:avLst/>
          </a:pr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1919" y="9578338"/>
            <a:ext cx="2118560" cy="681672"/>
          </a:xfrm>
          <a:prstGeom prst="rect">
            <a:avLst/>
          </a:prstGeom>
          <a:solidFill>
            <a:srgbClr val="ECEBF0">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p:cNvSpPr txBox="1"/>
          <p:nvPr userDrawn="1"/>
        </p:nvSpPr>
        <p:spPr>
          <a:xfrm>
            <a:off x="877625" y="9852215"/>
            <a:ext cx="346302" cy="261547"/>
          </a:xfrm>
          <a:prstGeom prst="rect">
            <a:avLst/>
          </a:prstGeom>
        </p:spPr>
        <p:txBody>
          <a:bodyPr vert="horz" lIns="0" tIns="0" rIns="0" bIns="0" rtlCol="0" anchor="ctr"/>
          <a:lstStyle>
            <a:defPPr>
              <a:defRPr lang="en-US"/>
            </a:defPPr>
            <a:lvl1pPr marL="0" algn="ctr" defTabSz="914400" rtl="0" eaLnBrk="1" latinLnBrk="0" hangingPunct="1">
              <a:defRPr sz="1350" b="1" kern="1200">
                <a:solidFill>
                  <a:schemeClr val="bg1"/>
                </a:solidFill>
                <a:latin typeface="Sakkal Majalla" panose="02000000000000000000" pitchFamily="2" charset="-78"/>
                <a:ea typeface="+mn-ea"/>
                <a:cs typeface="Sakkal Majalla" panose="020000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E162EB-C28C-4E1C-BEDD-CF09CBB95838}" type="slidenum">
              <a:rPr lang="en-US" sz="1400" smtClean="0">
                <a:solidFill>
                  <a:srgbClr val="6D7579"/>
                </a:solidFill>
                <a:latin typeface="Sitka Small" charset="0"/>
                <a:cs typeface="Sitka Small" charset="0"/>
              </a:rPr>
            </a:fld>
            <a:endParaRPr lang="en-US" sz="1400" dirty="0">
              <a:solidFill>
                <a:srgbClr val="6D7579"/>
              </a:solidFill>
              <a:latin typeface="Sitka Small" charset="0"/>
              <a:cs typeface="Sitka Small" charset="0"/>
            </a:endParaRPr>
          </a:p>
        </p:txBody>
      </p:sp>
      <p:sp>
        <p:nvSpPr>
          <p:cNvPr id="27" name="Rectangle 26"/>
          <p:cNvSpPr/>
          <p:nvPr userDrawn="1"/>
        </p:nvSpPr>
        <p:spPr>
          <a:xfrm>
            <a:off x="12324807" y="9578338"/>
            <a:ext cx="2783336" cy="681672"/>
          </a:xfrm>
          <a:prstGeom prst="rect">
            <a:avLst/>
          </a:prstGeom>
          <a:solidFill>
            <a:srgbClr val="ECEBF0">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758944" y="8708044"/>
            <a:ext cx="3348282" cy="392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5104269" y="8708044"/>
            <a:ext cx="4910813" cy="392865"/>
          </a:xfr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11009149" y="8708044"/>
            <a:ext cx="3348282" cy="392865"/>
          </a:xfrm>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a:xfrm>
            <a:off x="754479" y="1632010"/>
            <a:ext cx="13602951" cy="875018"/>
          </a:xfr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5.jpeg"/><Relationship Id="rId7" Type="http://schemas.openxmlformats.org/officeDocument/2006/relationships/image" Target="../media/image34.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9" Type="http://schemas.openxmlformats.org/officeDocument/2006/relationships/image" Target="../media/image44.jpeg"/><Relationship Id="rId8" Type="http://schemas.openxmlformats.org/officeDocument/2006/relationships/image" Target="../media/image43.jpeg"/><Relationship Id="rId7" Type="http://schemas.openxmlformats.org/officeDocument/2006/relationships/image" Target="../media/image42.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9" Type="http://schemas.openxmlformats.org/officeDocument/2006/relationships/slideLayout" Target="../slideLayouts/slideLayout1.xml"/><Relationship Id="rId28" Type="http://schemas.openxmlformats.org/officeDocument/2006/relationships/image" Target="../media/image63.jpeg"/><Relationship Id="rId27" Type="http://schemas.openxmlformats.org/officeDocument/2006/relationships/image" Target="../media/image62.jpeg"/><Relationship Id="rId26" Type="http://schemas.openxmlformats.org/officeDocument/2006/relationships/image" Target="../media/image61.jpeg"/><Relationship Id="rId25" Type="http://schemas.openxmlformats.org/officeDocument/2006/relationships/image" Target="../media/image60.jpeg"/><Relationship Id="rId24" Type="http://schemas.openxmlformats.org/officeDocument/2006/relationships/image" Target="../media/image59.jpeg"/><Relationship Id="rId23" Type="http://schemas.openxmlformats.org/officeDocument/2006/relationships/image" Target="../media/image58.png"/><Relationship Id="rId22" Type="http://schemas.openxmlformats.org/officeDocument/2006/relationships/image" Target="../media/image57.png"/><Relationship Id="rId21" Type="http://schemas.openxmlformats.org/officeDocument/2006/relationships/image" Target="../media/image56.png"/><Relationship Id="rId20" Type="http://schemas.openxmlformats.org/officeDocument/2006/relationships/image" Target="../media/image55.jpeg"/><Relationship Id="rId2" Type="http://schemas.openxmlformats.org/officeDocument/2006/relationships/image" Target="../media/image37.png"/><Relationship Id="rId19" Type="http://schemas.openxmlformats.org/officeDocument/2006/relationships/image" Target="../media/image54.jpeg"/><Relationship Id="rId18" Type="http://schemas.openxmlformats.org/officeDocument/2006/relationships/image" Target="../media/image53.png"/><Relationship Id="rId17" Type="http://schemas.openxmlformats.org/officeDocument/2006/relationships/image" Target="../media/image52.png"/><Relationship Id="rId16" Type="http://schemas.openxmlformats.org/officeDocument/2006/relationships/image" Target="../media/image51.jpeg"/><Relationship Id="rId15" Type="http://schemas.openxmlformats.org/officeDocument/2006/relationships/image" Target="../media/image50.jpeg"/><Relationship Id="rId14" Type="http://schemas.openxmlformats.org/officeDocument/2006/relationships/image" Target="../media/image49.jpeg"/><Relationship Id="rId13" Type="http://schemas.openxmlformats.org/officeDocument/2006/relationships/image" Target="../media/image48.jpeg"/><Relationship Id="rId12" Type="http://schemas.openxmlformats.org/officeDocument/2006/relationships/image" Target="../media/image47.jpeg"/><Relationship Id="rId11" Type="http://schemas.openxmlformats.org/officeDocument/2006/relationships/image" Target="../media/image46.jpeg"/><Relationship Id="rId10" Type="http://schemas.openxmlformats.org/officeDocument/2006/relationships/image" Target="../media/image45.jpeg"/><Relationship Id="rId1"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image" Target="../media/image6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7.jpeg"/><Relationship Id="rId2" Type="http://schemas.microsoft.com/office/2007/relationships/hdphoto" Target="../media/image66.wdp"/><Relationship Id="rId1"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4.emf"/><Relationship Id="rId3" Type="http://schemas.openxmlformats.org/officeDocument/2006/relationships/tags" Target="../tags/tag7.xml"/><Relationship Id="rId27" Type="http://schemas.openxmlformats.org/officeDocument/2006/relationships/slideLayout" Target="../slideLayouts/slideLayout1.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6.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0.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image" Target="../media/image7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80.png"/><Relationship Id="rId1" Type="http://schemas.openxmlformats.org/officeDocument/2006/relationships/image" Target="../media/image79.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95.jpeg"/><Relationship Id="rId3" Type="http://schemas.openxmlformats.org/officeDocument/2006/relationships/tags" Target="../tags/tag39.xml"/><Relationship Id="rId2" Type="http://schemas.openxmlformats.org/officeDocument/2006/relationships/image" Target="../media/image94.png"/><Relationship Id="rId1" Type="http://schemas.openxmlformats.org/officeDocument/2006/relationships/image" Target="../media/image93.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image" Target="../media/image97.png"/></Relationships>
</file>

<file path=ppt/slides/_rels/slide26.xml.rels><?xml version="1.0" encoding="UTF-8" standalone="yes"?>
<Relationships xmlns="http://schemas.openxmlformats.org/package/2006/relationships"><Relationship Id="rId9" Type="http://schemas.openxmlformats.org/officeDocument/2006/relationships/image" Target="../media/image106.png"/><Relationship Id="rId8" Type="http://schemas.openxmlformats.org/officeDocument/2006/relationships/tags" Target="../tags/tag44.xml"/><Relationship Id="rId7" Type="http://schemas.openxmlformats.org/officeDocument/2006/relationships/image" Target="../media/image105.png"/><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104.png"/><Relationship Id="rId3" Type="http://schemas.openxmlformats.org/officeDocument/2006/relationships/tags" Target="../tags/tag41.xml"/><Relationship Id="rId2" Type="http://schemas.openxmlformats.org/officeDocument/2006/relationships/image" Target="../media/image103.png"/><Relationship Id="rId10" Type="http://schemas.openxmlformats.org/officeDocument/2006/relationships/slideLayout" Target="../slideLayouts/slideLayout1.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tags" Target="../tags/tag47.xml"/><Relationship Id="rId4" Type="http://schemas.openxmlformats.org/officeDocument/2006/relationships/image" Target="../media/image108.png"/><Relationship Id="rId3" Type="http://schemas.openxmlformats.org/officeDocument/2006/relationships/tags" Target="../tags/tag46.xml"/><Relationship Id="rId2" Type="http://schemas.openxmlformats.org/officeDocument/2006/relationships/image" Target="../media/image107.png"/><Relationship Id="rId1" Type="http://schemas.openxmlformats.org/officeDocument/2006/relationships/tags" Target="../tags/tag45.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0.png"/><Relationship Id="rId2" Type="http://schemas.openxmlformats.org/officeDocument/2006/relationships/image" Target="../media/image80.png"/><Relationship Id="rId1" Type="http://schemas.openxmlformats.org/officeDocument/2006/relationships/image" Target="../media/image79.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1.png"/><Relationship Id="rId2" Type="http://schemas.openxmlformats.org/officeDocument/2006/relationships/image" Target="../media/image80.png"/><Relationship Id="rId1"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tags" Target="../tags/tag30.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112.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114.png"/><Relationship Id="rId1" Type="http://schemas.openxmlformats.org/officeDocument/2006/relationships/image" Target="../media/image113.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8.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123.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30.png"/><Relationship Id="rId7" Type="http://schemas.openxmlformats.org/officeDocument/2006/relationships/image" Target="../media/image129.png"/><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tags" Target="../tags/tag49.xml"/><Relationship Id="rId1" Type="http://schemas.openxmlformats.org/officeDocument/2006/relationships/image" Target="../media/image124.png"/></Relationships>
</file>

<file path=ppt/slides/_rels/slide35.xml.rels><?xml version="1.0" encoding="UTF-8" standalone="yes"?>
<Relationships xmlns="http://schemas.openxmlformats.org/package/2006/relationships"><Relationship Id="rId9" Type="http://schemas.openxmlformats.org/officeDocument/2006/relationships/image" Target="../media/image139.png"/><Relationship Id="rId8" Type="http://schemas.openxmlformats.org/officeDocument/2006/relationships/image" Target="../media/image138.png"/><Relationship Id="rId7" Type="http://schemas.openxmlformats.org/officeDocument/2006/relationships/image" Target="../media/image137.png"/><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7" Type="http://schemas.openxmlformats.org/officeDocument/2006/relationships/slideLayout" Target="../slideLayouts/slideLayout1.xml"/><Relationship Id="rId16" Type="http://schemas.openxmlformats.org/officeDocument/2006/relationships/image" Target="../media/image146.png"/><Relationship Id="rId15" Type="http://schemas.openxmlformats.org/officeDocument/2006/relationships/image" Target="../media/image145.png"/><Relationship Id="rId14" Type="http://schemas.openxmlformats.org/officeDocument/2006/relationships/image" Target="../media/image144.jpeg"/><Relationship Id="rId13" Type="http://schemas.openxmlformats.org/officeDocument/2006/relationships/image" Target="../media/image143.jpeg"/><Relationship Id="rId12" Type="http://schemas.openxmlformats.org/officeDocument/2006/relationships/image" Target="../media/image142.jpeg"/><Relationship Id="rId11" Type="http://schemas.openxmlformats.org/officeDocument/2006/relationships/image" Target="../media/image141.jpeg"/><Relationship Id="rId10" Type="http://schemas.openxmlformats.org/officeDocument/2006/relationships/image" Target="../media/image140.png"/><Relationship Id="rId1" Type="http://schemas.openxmlformats.org/officeDocument/2006/relationships/image" Target="../media/image131.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tags" Target="../tags/tag53.xml"/><Relationship Id="rId5" Type="http://schemas.openxmlformats.org/officeDocument/2006/relationships/image" Target="../media/image148.jpeg"/><Relationship Id="rId4" Type="http://schemas.openxmlformats.org/officeDocument/2006/relationships/image" Target="../media/image147.jpeg"/><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9.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image" Target="../media/image150.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19.jpeg"/><Relationship Id="rId7" Type="http://schemas.openxmlformats.org/officeDocument/2006/relationships/image" Target="../media/image18.jpe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13.svg"/><Relationship Id="rId10" Type="http://schemas.openxmlformats.org/officeDocument/2006/relationships/slideLayout" Target="../slideLayouts/slideLayout1.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een and black logo&#10;&#10;Description automatically generated"/>
          <p:cNvPicPr>
            <a:picLocks noChangeAspect="1"/>
          </p:cNvPicPr>
          <p:nvPr/>
        </p:nvPicPr>
        <p:blipFill>
          <a:blip r:embed="rId1">
            <a:clrChange>
              <a:clrFrom>
                <a:srgbClr val="FFFFFF"/>
              </a:clrFrom>
              <a:clrTo>
                <a:srgbClr val="FFFFFF">
                  <a:alpha val="0"/>
                </a:srgbClr>
              </a:clrTo>
            </a:clrChange>
          </a:blip>
          <a:srcRect l="13155" t="23961" r="10846" b="27331"/>
          <a:stretch>
            <a:fillRect/>
          </a:stretch>
        </p:blipFill>
        <p:spPr>
          <a:xfrm>
            <a:off x="11860892" y="0"/>
            <a:ext cx="2815772" cy="1799771"/>
          </a:xfrm>
          <a:prstGeom prst="rect">
            <a:avLst/>
          </a:prstGeom>
        </p:spPr>
      </p:pic>
      <p:sp>
        <p:nvSpPr>
          <p:cNvPr id="19" name="Subtitle 6"/>
          <p:cNvSpPr txBox="1"/>
          <p:nvPr/>
        </p:nvSpPr>
        <p:spPr bwMode="gray">
          <a:xfrm>
            <a:off x="442595" y="4537075"/>
            <a:ext cx="8388985" cy="5242560"/>
          </a:xfrm>
          <a:prstGeom prst="rect">
            <a:avLst/>
          </a:prstGeom>
        </p:spPr>
        <p:txBody>
          <a:bodyPr vert="horz" lIns="0" tIns="0" rIns="0" bIns="0" rtlCol="0" anchor="ctr" anchorCtr="0">
            <a:noAutofit/>
          </a:bodyPr>
          <a:lstStyle>
            <a:lvl1pPr marL="0" indent="0" algn="l" defTabSz="1219200" rtl="0" eaLnBrk="1" latinLnBrk="0" hangingPunct="1">
              <a:lnSpc>
                <a:spcPct val="100000"/>
              </a:lnSpc>
              <a:spcBef>
                <a:spcPts val="0"/>
              </a:spcBef>
              <a:spcAft>
                <a:spcPts val="0"/>
              </a:spcAft>
              <a:buSzPct val="100000"/>
              <a:buFont typeface="Arial" panose="020B0604020202020204" pitchFamily="34" charset="0"/>
              <a:buNone/>
              <a:defRPr sz="1600" b="1" kern="1200">
                <a:solidFill>
                  <a:schemeClr val="tx1"/>
                </a:solidFill>
                <a:latin typeface="+mn-lt"/>
                <a:ea typeface="+mn-ea"/>
                <a:cs typeface="+mn-cs"/>
              </a:defRPr>
            </a:lvl1pPr>
            <a:lvl2pPr marL="0" indent="0" algn="l" defTabSz="1219200" rtl="0" eaLnBrk="1" latinLnBrk="0" hangingPunct="1">
              <a:spcBef>
                <a:spcPts val="0"/>
              </a:spcBef>
              <a:spcAft>
                <a:spcPts val="1335"/>
              </a:spcAft>
              <a:buClrTx/>
              <a:buSzPct val="100000"/>
              <a:buFont typeface="Arial" panose="020B0604020202020204"/>
              <a:buNone/>
              <a:defRPr lang="en-US" sz="1400" b="0" kern="1200">
                <a:solidFill>
                  <a:schemeClr val="tx1"/>
                </a:solidFill>
                <a:latin typeface="+mn-lt"/>
                <a:ea typeface="+mn-ea"/>
                <a:cs typeface="+mn-cs"/>
              </a:defRPr>
            </a:lvl2pPr>
            <a:lvl3pPr marL="1219200" indent="0" algn="ctr" defTabSz="1219200" rtl="0" eaLnBrk="1" latinLnBrk="0" hangingPunct="1">
              <a:spcBef>
                <a:spcPts val="0"/>
              </a:spcBef>
              <a:spcAft>
                <a:spcPts val="1335"/>
              </a:spcAft>
              <a:buClrTx/>
              <a:buSzPct val="100000"/>
              <a:buFont typeface="Arial" panose="020B0604020202020204" pitchFamily="34" charset="0"/>
              <a:buNone/>
              <a:defRPr lang="en-US" sz="2400" kern="1200">
                <a:solidFill>
                  <a:schemeClr val="tx1"/>
                </a:solidFill>
                <a:latin typeface="+mn-lt"/>
                <a:ea typeface="+mn-ea"/>
                <a:cs typeface="+mn-cs"/>
              </a:defRPr>
            </a:lvl3pPr>
            <a:lvl4pPr marL="1828800" indent="0" algn="ctr" defTabSz="1219200" rtl="0" eaLnBrk="1" latinLnBrk="0" hangingPunct="1">
              <a:spcBef>
                <a:spcPts val="0"/>
              </a:spcBef>
              <a:spcAft>
                <a:spcPts val="1335"/>
              </a:spcAft>
              <a:buClrTx/>
              <a:buSzPct val="100000"/>
              <a:buFont typeface="Verdana" panose="020B0604030504040204" pitchFamily="34" charset="0"/>
              <a:buNone/>
              <a:defRPr lang="en-US" sz="2135" kern="1200" baseline="0">
                <a:solidFill>
                  <a:schemeClr val="tx1"/>
                </a:solidFill>
                <a:latin typeface="+mn-lt"/>
                <a:ea typeface="+mn-ea"/>
                <a:cs typeface="+mn-cs"/>
              </a:defRPr>
            </a:lvl4pPr>
            <a:lvl5pPr marL="2438400" indent="0" algn="ctr" defTabSz="1064895" rtl="0" eaLnBrk="1" latinLnBrk="0" hangingPunct="1">
              <a:spcBef>
                <a:spcPts val="0"/>
              </a:spcBef>
              <a:spcAft>
                <a:spcPts val="1335"/>
              </a:spcAft>
              <a:buClrTx/>
              <a:buSzPct val="100000"/>
              <a:buFont typeface="Verdana" panose="020B0604030504040204" pitchFamily="34" charset="0"/>
              <a:buNone/>
              <a:defRPr lang="en-US" sz="2135" kern="1200" baseline="0">
                <a:solidFill>
                  <a:schemeClr val="tx1"/>
                </a:solidFill>
                <a:latin typeface="+mn-lt"/>
                <a:ea typeface="+mn-ea"/>
                <a:cs typeface="+mn-cs"/>
              </a:defRPr>
            </a:lvl5pPr>
            <a:lvl6pPr marL="3048000" indent="0" algn="ctr" defTabSz="1219200" rtl="0" eaLnBrk="1" latinLnBrk="0" hangingPunct="1">
              <a:spcBef>
                <a:spcPts val="0"/>
              </a:spcBef>
              <a:spcAft>
                <a:spcPts val="1335"/>
              </a:spcAft>
              <a:buFont typeface="Verdana" panose="020B0604030504040204" pitchFamily="34" charset="0"/>
              <a:buNone/>
              <a:defRPr sz="2135" kern="1200" baseline="0">
                <a:solidFill>
                  <a:schemeClr val="tx1"/>
                </a:solidFill>
                <a:latin typeface="+mn-lt"/>
                <a:ea typeface="+mn-ea"/>
                <a:cs typeface="+mn-cs"/>
              </a:defRPr>
            </a:lvl6pPr>
            <a:lvl7pPr marL="3657600" indent="0" algn="ctr" defTabSz="1219200" rtl="0" eaLnBrk="1" latinLnBrk="0" hangingPunct="1">
              <a:spcBef>
                <a:spcPts val="0"/>
              </a:spcBef>
              <a:spcAft>
                <a:spcPts val="1335"/>
              </a:spcAft>
              <a:buFont typeface="Verdana" panose="020B0604030504040204" pitchFamily="34" charset="0"/>
              <a:buNone/>
              <a:defRPr sz="2135" kern="1200">
                <a:solidFill>
                  <a:schemeClr val="tx1"/>
                </a:solidFill>
                <a:latin typeface="+mn-lt"/>
                <a:ea typeface="+mn-ea"/>
                <a:cs typeface="+mn-cs"/>
              </a:defRPr>
            </a:lvl7pPr>
            <a:lvl8pPr marL="4267200" indent="0" algn="ctr" defTabSz="1219200" rtl="0" eaLnBrk="1" latinLnBrk="0" hangingPunct="1">
              <a:spcBef>
                <a:spcPts val="0"/>
              </a:spcBef>
              <a:spcAft>
                <a:spcPts val="1335"/>
              </a:spcAft>
              <a:buFont typeface="Verdana" panose="020B0604030504040204" pitchFamily="34" charset="0"/>
              <a:buNone/>
              <a:defRPr sz="2135" kern="1200" baseline="0">
                <a:solidFill>
                  <a:schemeClr val="tx1"/>
                </a:solidFill>
                <a:latin typeface="+mn-lt"/>
                <a:ea typeface="+mn-ea"/>
                <a:cs typeface="+mn-cs"/>
              </a:defRPr>
            </a:lvl8pPr>
            <a:lvl9pPr marL="4876800" indent="0" algn="ctr" defTabSz="1219200" rtl="0" eaLnBrk="1" latinLnBrk="0" hangingPunct="1">
              <a:spcBef>
                <a:spcPts val="0"/>
              </a:spcBef>
              <a:spcAft>
                <a:spcPts val="1335"/>
              </a:spcAft>
              <a:buFont typeface="Verdana" panose="020B0604030504040204" pitchFamily="34" charset="0"/>
              <a:buNone/>
              <a:defRPr sz="2135" kern="1200" baseline="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rPr>
              <a:t>Beijing </a:t>
            </a:r>
            <a:r>
              <a:rPr kumimoji="0" lang="en-US" sz="3600" b="1" i="1" u="none" strike="noStrike" kern="1200" cap="none" spc="0" normalizeH="0" baseline="0" noProof="0" dirty="0">
                <a:ln>
                  <a:noFill/>
                </a:ln>
                <a:solidFill>
                  <a:srgbClr val="00DB01"/>
                </a:solidFill>
                <a:effectLst/>
                <a:uLnTx/>
                <a:uFillTx/>
                <a:latin typeface="Verdana" panose="020B0604030504040204"/>
                <a:ea typeface="+mn-ea"/>
                <a:cs typeface="+mn-cs"/>
              </a:rPr>
              <a:t>B</a:t>
            </a:r>
            <a:r>
              <a:rPr kumimoji="0" lang="en-US" sz="3600" b="1" i="1" u="none" strike="noStrike" kern="1200" cap="none" spc="0" normalizeH="0" baseline="0" noProof="0" dirty="0">
                <a:ln>
                  <a:noFill/>
                </a:ln>
                <a:solidFill>
                  <a:schemeClr val="tx1"/>
                </a:solidFill>
                <a:effectLst/>
                <a:uLnTx/>
                <a:uFillTx/>
                <a:latin typeface="Verdana" panose="020B0604030504040204"/>
                <a:ea typeface="+mn-ea"/>
                <a:cs typeface="+mn-cs"/>
              </a:rPr>
              <a:t>OER</a:t>
            </a:r>
            <a:r>
              <a:rPr kumimoji="0" lang="en-US" sz="3600" b="1" i="1" u="none" strike="noStrike" kern="1200" cap="none" spc="0" normalizeH="0" baseline="0" noProof="0" dirty="0">
                <a:ln>
                  <a:noFill/>
                </a:ln>
                <a:solidFill>
                  <a:srgbClr val="00DB01"/>
                </a:solidFill>
                <a:effectLst/>
                <a:uLnTx/>
                <a:uFillTx/>
                <a:latin typeface="Verdana" panose="020B0604030504040204"/>
                <a:ea typeface="+mn-ea"/>
                <a:cs typeface="+mn-cs"/>
              </a:rPr>
              <a:t>S</a:t>
            </a:r>
            <a:r>
              <a:rPr kumimoji="0" lang="en-US" sz="3600" b="1" i="1" u="none" strike="noStrike" kern="1200" cap="none" spc="0" normalizeH="0" baseline="0" noProof="0" dirty="0">
                <a:ln>
                  <a:noFill/>
                </a:ln>
                <a:solidFill>
                  <a:schemeClr val="tx1"/>
                </a:solidFill>
                <a:effectLst/>
                <a:uLnTx/>
                <a:uFillTx/>
                <a:latin typeface="Verdana" panose="020B0604030504040204"/>
                <a:ea typeface="+mn-ea"/>
                <a:cs typeface="+mn-cs"/>
              </a:rPr>
              <a:t>I</a:t>
            </a:r>
            <a:r>
              <a:rPr kumimoji="0" lang="en-US" sz="3600" b="1" i="1" u="none" strike="noStrike" kern="1200" cap="none" spc="0" normalizeH="0" baseline="0" noProof="0" dirty="0">
                <a:ln>
                  <a:noFill/>
                </a:ln>
                <a:solidFill>
                  <a:srgbClr val="00DB01"/>
                </a:solidFill>
                <a:effectLst/>
                <a:uLnTx/>
                <a:uFillTx/>
                <a:latin typeface="Verdana" panose="020B0604030504040204"/>
                <a:ea typeface="+mn-ea"/>
                <a:cs typeface="+mn-cs"/>
              </a:rPr>
              <a:t>D</a:t>
            </a:r>
            <a:r>
              <a:rPr kumimoji="0" lang="en-US" sz="3600" b="1" i="1" u="none" strike="noStrike" kern="1200" cap="none" spc="0" normalizeH="0" baseline="0" noProof="0" dirty="0">
                <a:ln>
                  <a:noFill/>
                </a:ln>
                <a:solidFill>
                  <a:schemeClr val="tx1"/>
                </a:solidFill>
                <a:effectLst/>
                <a:uLnTx/>
                <a:uFillTx/>
                <a:latin typeface="Verdana" panose="020B0604030504040204"/>
                <a:ea typeface="+mn-ea"/>
                <a:cs typeface="+mn-cs"/>
              </a:rPr>
              <a:t>A</a:t>
            </a:r>
            <a:r>
              <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rPr>
              <a:t> Digital Cloud</a:t>
            </a:r>
            <a:endPar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endParaRPr>
          </a:p>
          <a:p>
            <a:pPr marL="0" marR="0" lvl="0" indent="0" algn="l"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rPr>
              <a:t>Technology Co., Ltd.</a:t>
            </a:r>
            <a:endPar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endParaRPr>
          </a:p>
          <a:p>
            <a:pPr marL="0" marR="0" lvl="0" indent="0" algn="l"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kumimoji="0" lang="en-US" sz="3600" b="1" i="1" u="none" strike="noStrike" kern="1200" cap="none" spc="0" normalizeH="0" baseline="0" noProof="0" dirty="0">
                <a:ln>
                  <a:noFill/>
                </a:ln>
                <a:solidFill>
                  <a:srgbClr val="00DB01"/>
                </a:solidFill>
                <a:effectLst/>
                <a:uLnTx/>
                <a:uFillTx/>
                <a:latin typeface="Verdana" panose="020B0604030504040204"/>
                <a:ea typeface="+mn-ea"/>
                <a:cs typeface="+mn-cs"/>
              </a:rPr>
              <a:t>B</a:t>
            </a:r>
            <a:r>
              <a:rPr kumimoji="0" lang="en-US" sz="3600" b="1" i="1" u="none" strike="noStrike" kern="1200" cap="none" spc="0" normalizeH="0" baseline="0" noProof="0" dirty="0">
                <a:ln>
                  <a:noFill/>
                </a:ln>
                <a:solidFill>
                  <a:schemeClr val="tx1"/>
                </a:solidFill>
                <a:effectLst/>
                <a:uLnTx/>
                <a:uFillTx/>
                <a:latin typeface="Verdana" panose="020B0604030504040204"/>
                <a:ea typeface="+mn-ea"/>
                <a:cs typeface="+mn-cs"/>
              </a:rPr>
              <a:t>OER</a:t>
            </a:r>
            <a:r>
              <a:rPr kumimoji="0" lang="en-US" sz="3600" b="1" i="1" u="none" strike="noStrike" kern="1200" cap="none" spc="0" normalizeH="0" baseline="0" noProof="0" dirty="0">
                <a:ln>
                  <a:noFill/>
                </a:ln>
                <a:solidFill>
                  <a:srgbClr val="00DB01"/>
                </a:solidFill>
                <a:effectLst/>
                <a:uLnTx/>
                <a:uFillTx/>
                <a:latin typeface="Verdana" panose="020B0604030504040204"/>
                <a:ea typeface="+mn-ea"/>
                <a:cs typeface="+mn-cs"/>
              </a:rPr>
              <a:t>S</a:t>
            </a:r>
            <a:r>
              <a:rPr kumimoji="0" lang="en-US" sz="3600" b="1" i="1" u="none" strike="noStrike" kern="1200" cap="none" spc="0" normalizeH="0" baseline="0" noProof="0" dirty="0">
                <a:ln>
                  <a:noFill/>
                </a:ln>
                <a:solidFill>
                  <a:schemeClr val="tx1"/>
                </a:solidFill>
                <a:effectLst/>
                <a:uLnTx/>
                <a:uFillTx/>
                <a:latin typeface="Verdana" panose="020B0604030504040204"/>
                <a:ea typeface="+mn-ea"/>
                <a:cs typeface="+mn-cs"/>
              </a:rPr>
              <a:t>I</a:t>
            </a:r>
            <a:r>
              <a:rPr kumimoji="0" lang="en-US" sz="3600" b="1" i="1" u="none" strike="noStrike" kern="1200" cap="none" spc="0" normalizeH="0" baseline="0" noProof="0" dirty="0">
                <a:ln>
                  <a:noFill/>
                </a:ln>
                <a:solidFill>
                  <a:srgbClr val="00DB01"/>
                </a:solidFill>
                <a:effectLst/>
                <a:uLnTx/>
                <a:uFillTx/>
                <a:latin typeface="Verdana" panose="020B0604030504040204"/>
                <a:ea typeface="+mn-ea"/>
                <a:cs typeface="+mn-cs"/>
              </a:rPr>
              <a:t>D</a:t>
            </a:r>
            <a:r>
              <a:rPr kumimoji="0" lang="en-US" sz="3600" b="1" i="1" u="none" strike="noStrike" kern="1200" cap="none" spc="0" normalizeH="0" baseline="0" noProof="0" dirty="0">
                <a:ln>
                  <a:noFill/>
                </a:ln>
                <a:solidFill>
                  <a:schemeClr val="tx1"/>
                </a:solidFill>
                <a:effectLst/>
                <a:uLnTx/>
                <a:uFillTx/>
                <a:latin typeface="Verdana" panose="020B0604030504040204"/>
                <a:ea typeface="+mn-ea"/>
                <a:cs typeface="+mn-cs"/>
              </a:rPr>
              <a:t>A </a:t>
            </a:r>
            <a:r>
              <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rPr>
              <a:t>Digital Cloud</a:t>
            </a:r>
            <a:endPar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endParaRPr>
          </a:p>
          <a:p>
            <a:pPr marL="0" marR="0" lvl="0" indent="0" algn="l"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rPr>
              <a:t>Technology (Tianjin) Co., Ltd.</a:t>
            </a:r>
            <a:endParaRPr kumimoji="0" lang="en-US" sz="3600" b="1" i="1" u="none" strike="noStrike" kern="1200" cap="none" spc="0" normalizeH="0" baseline="0" noProof="0" dirty="0">
              <a:ln>
                <a:noFill/>
              </a:ln>
              <a:solidFill>
                <a:srgbClr val="6D7579"/>
              </a:solidFill>
              <a:effectLst/>
              <a:uLnTx/>
              <a:uFillTx/>
              <a:latin typeface="Verdana" panose="020B0604030504040204"/>
              <a:ea typeface="+mn-ea"/>
              <a:cs typeface="+mn-cs"/>
            </a:endParaRPr>
          </a:p>
          <a:p>
            <a:pPr marL="0" marR="0" lvl="0" indent="0" algn="l"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endParaRPr kumimoji="0" lang="en-US" sz="3200" b="1" i="0" u="none" strike="noStrike" kern="1200" cap="none" spc="0" normalizeH="0" baseline="0" noProof="0" dirty="0">
              <a:ln>
                <a:noFill/>
              </a:ln>
              <a:solidFill>
                <a:srgbClr val="404040"/>
              </a:solidFill>
              <a:effectLst/>
              <a:uLnTx/>
              <a:uFillTx/>
              <a:latin typeface="Verdana" panose="020B0604030504040204"/>
              <a:ea typeface="+mn-ea"/>
              <a:cs typeface="+mn-cs"/>
            </a:endParaRPr>
          </a:p>
          <a:p>
            <a:pPr marL="0" marR="0" lvl="0" indent="0" algn="l"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kumimoji="0" lang="en-US" sz="3200" u="none" strike="noStrike" kern="1200" cap="none" spc="0" normalizeH="0" baseline="0" noProof="0" dirty="0">
                <a:ln>
                  <a:noFill/>
                </a:ln>
                <a:solidFill>
                  <a:srgbClr val="3A90AA"/>
                </a:solidFill>
                <a:effectLst/>
                <a:uLnTx/>
                <a:uFillTx/>
                <a:latin typeface="Verdana" panose="020B0604030504040204"/>
                <a:ea typeface="+mn-ea"/>
                <a:cs typeface="+mn-cs"/>
              </a:rPr>
              <a:t>Company Profile &amp; Product Manual</a:t>
            </a:r>
            <a:endParaRPr kumimoji="0" lang="en-IN" sz="3200" u="none" strike="noStrike" kern="1200" cap="none" spc="0" normalizeH="0" baseline="0" noProof="0" dirty="0">
              <a:ln>
                <a:noFill/>
              </a:ln>
              <a:solidFill>
                <a:srgbClr val="3A90AA"/>
              </a:solidFill>
              <a:effectLst/>
              <a:uLnTx/>
              <a:uFillTx/>
              <a:latin typeface="Verdana" panose="020B0604030504040204"/>
              <a:ea typeface="+mn-ea"/>
              <a:cs typeface="+mn-cs"/>
            </a:endParaRPr>
          </a:p>
        </p:txBody>
      </p:sp>
      <p:pic>
        <p:nvPicPr>
          <p:cNvPr id="20" name="picture 2"/>
          <p:cNvPicPr>
            <a:picLocks noChangeAspect="1"/>
          </p:cNvPicPr>
          <p:nvPr/>
        </p:nvPicPr>
        <p:blipFill>
          <a:blip r:embed="rId2"/>
          <a:stretch>
            <a:fillRect/>
          </a:stretch>
        </p:blipFill>
        <p:spPr>
          <a:xfrm>
            <a:off x="8894015" y="3496953"/>
            <a:ext cx="6225985" cy="6763046"/>
          </a:xfrm>
          <a:prstGeom prst="rect">
            <a:avLst/>
          </a:prstGeom>
        </p:spPr>
      </p:pic>
      <p:sp>
        <p:nvSpPr>
          <p:cNvPr id="21" name="TextBox 20"/>
          <p:cNvSpPr txBox="1"/>
          <p:nvPr/>
        </p:nvSpPr>
        <p:spPr>
          <a:xfrm>
            <a:off x="442686" y="244577"/>
            <a:ext cx="4005943" cy="1310615"/>
          </a:xfrm>
          <a:prstGeom prst="rect">
            <a:avLst/>
          </a:prstGeom>
          <a:noFill/>
        </p:spPr>
        <p:txBody>
          <a:bodyPr wrap="square">
            <a:spAutoFit/>
          </a:bodyPr>
          <a:lstStyle/>
          <a:p>
            <a:pPr marL="12700" algn="l" rtl="0" eaLnBrk="0">
              <a:lnSpc>
                <a:spcPct val="112000"/>
              </a:lnSpc>
            </a:pPr>
            <a:r>
              <a:rPr lang="en-US" sz="1800" kern="0" spc="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Data</a:t>
            </a:r>
            <a:r>
              <a:rPr lang="en-US" sz="1800" kern="0" spc="3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 </a:t>
            </a:r>
            <a:r>
              <a:rPr lang="en-US" sz="1800" kern="0" spc="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Centers</a:t>
            </a:r>
            <a:r>
              <a:rPr lang="en-US" sz="1800" kern="0" spc="3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 </a:t>
            </a:r>
            <a:r>
              <a:rPr lang="en-US" sz="1800" kern="0" spc="30" dirty="0">
                <a:solidFill>
                  <a:srgbClr val="3A90AA"/>
                </a:solidFill>
                <a:latin typeface="Verdana" panose="020B0604030504040204" pitchFamily="34" charset="0"/>
                <a:ea typeface="Verdana" panose="020B0604030504040204" pitchFamily="34" charset="0"/>
                <a:cs typeface="Microsoft YaHei" panose="020B0503020204020204" charset="-122"/>
              </a:rPr>
              <a:t>AI </a:t>
            </a:r>
            <a:r>
              <a:rPr lang="en-US" sz="1800" kern="0" spc="0" dirty="0">
                <a:solidFill>
                  <a:srgbClr val="3A90AA"/>
                </a:solidFill>
                <a:latin typeface="Verdana" panose="020B0604030504040204" pitchFamily="34" charset="0"/>
                <a:ea typeface="Verdana" panose="020B0604030504040204" pitchFamily="34" charset="0"/>
                <a:cs typeface="Microsoft YaHei" panose="020B0503020204020204" charset="-122"/>
              </a:rPr>
              <a:t>Computing</a:t>
            </a:r>
            <a:r>
              <a:rPr lang="en-US" sz="1800" kern="0" spc="140" dirty="0">
                <a:solidFill>
                  <a:srgbClr val="3A90AA"/>
                </a:solidFill>
                <a:latin typeface="Verdana" panose="020B0604030504040204" pitchFamily="34" charset="0"/>
                <a:ea typeface="Verdana" panose="020B0604030504040204" pitchFamily="34" charset="0"/>
                <a:cs typeface="Microsoft YaHei" panose="020B0503020204020204" charset="-122"/>
              </a:rPr>
              <a:t> </a:t>
            </a:r>
            <a:r>
              <a:rPr lang="en-US" sz="1800" kern="0" spc="0" dirty="0">
                <a:solidFill>
                  <a:srgbClr val="3A90AA"/>
                </a:solidFill>
                <a:latin typeface="Verdana" panose="020B0604030504040204" pitchFamily="34" charset="0"/>
                <a:ea typeface="Verdana" panose="020B0604030504040204" pitchFamily="34" charset="0"/>
                <a:cs typeface="Microsoft YaHei" panose="020B0503020204020204" charset="-122"/>
              </a:rPr>
              <a:t>Power</a:t>
            </a:r>
            <a:r>
              <a:rPr lang="en-US" sz="1800" kern="0" spc="30" dirty="0">
                <a:solidFill>
                  <a:srgbClr val="3A90AA"/>
                </a:solidFill>
                <a:latin typeface="Verdana" panose="020B0604030504040204" pitchFamily="34" charset="0"/>
                <a:ea typeface="Verdana" panose="020B0604030504040204" pitchFamily="34" charset="0"/>
                <a:cs typeface="Microsoft YaHei" panose="020B0503020204020204" charset="-122"/>
              </a:rPr>
              <a:t> </a:t>
            </a:r>
            <a:r>
              <a:rPr lang="en-US" sz="1800" kern="0" spc="0" dirty="0">
                <a:solidFill>
                  <a:srgbClr val="3A90AA"/>
                </a:solidFill>
                <a:latin typeface="Verdana" panose="020B0604030504040204" pitchFamily="34" charset="0"/>
                <a:ea typeface="Verdana" panose="020B0604030504040204" pitchFamily="34" charset="0"/>
                <a:cs typeface="Microsoft YaHei" panose="020B0503020204020204" charset="-122"/>
              </a:rPr>
              <a:t>Center</a:t>
            </a:r>
            <a:r>
              <a:rPr lang="en-US" sz="1800" kern="0" spc="3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 </a:t>
            </a:r>
            <a:r>
              <a:rPr lang="en-US" sz="1800" kern="0" spc="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Infrastructure</a:t>
            </a:r>
            <a:r>
              <a:rPr lang="en-US" sz="1800" kern="0" spc="12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 </a:t>
            </a:r>
            <a:r>
              <a:rPr lang="en-US" sz="1800" kern="0" spc="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Micro </a:t>
            </a:r>
            <a:r>
              <a:rPr lang="en-US" sz="1800" kern="0" spc="1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Module</a:t>
            </a:r>
            <a:r>
              <a:rPr lang="en-US" sz="1800" kern="0" spc="12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 </a:t>
            </a:r>
            <a:r>
              <a:rPr lang="en-US" sz="1800" kern="0" spc="10" dirty="0">
                <a:solidFill>
                  <a:srgbClr val="808285">
                    <a:alpha val="100000"/>
                  </a:srgbClr>
                </a:solidFill>
                <a:latin typeface="Verdana" panose="020B0604030504040204" pitchFamily="34" charset="0"/>
                <a:ea typeface="Verdana" panose="020B0604030504040204" pitchFamily="34" charset="0"/>
                <a:cs typeface="Microsoft YaHei" panose="020B0503020204020204" charset="-122"/>
              </a:rPr>
              <a:t>Development </a:t>
            </a:r>
            <a:r>
              <a:rPr lang="en-US" sz="1800" kern="0" spc="10" dirty="0">
                <a:solidFill>
                  <a:srgbClr val="3A90AA"/>
                </a:solidFill>
                <a:latin typeface="Verdana" panose="020B0604030504040204" pitchFamily="34" charset="0"/>
                <a:ea typeface="Verdana" panose="020B0604030504040204" pitchFamily="34" charset="0"/>
                <a:cs typeface="Microsoft YaHei" panose="020B0503020204020204" charset="-122"/>
              </a:rPr>
              <a:t>&amp; Intelligent</a:t>
            </a:r>
            <a:r>
              <a:rPr lang="en-US" sz="1800" kern="0" spc="120" dirty="0">
                <a:solidFill>
                  <a:srgbClr val="3A90AA"/>
                </a:solidFill>
                <a:latin typeface="Verdana" panose="020B0604030504040204" pitchFamily="34" charset="0"/>
                <a:ea typeface="Verdana" panose="020B0604030504040204" pitchFamily="34" charset="0"/>
                <a:cs typeface="Microsoft YaHei" panose="020B0503020204020204" charset="-122"/>
              </a:rPr>
              <a:t> </a:t>
            </a:r>
            <a:r>
              <a:rPr lang="en-US" sz="1800" kern="0" spc="10" dirty="0">
                <a:solidFill>
                  <a:srgbClr val="3A90AA"/>
                </a:solidFill>
                <a:latin typeface="Verdana" panose="020B0604030504040204" pitchFamily="34" charset="0"/>
                <a:ea typeface="Verdana" panose="020B0604030504040204" pitchFamily="34" charset="0"/>
                <a:cs typeface="Microsoft YaHei" panose="020B0503020204020204" charset="-122"/>
              </a:rPr>
              <a:t>Manufac</a:t>
            </a:r>
            <a:r>
              <a:rPr lang="en-US" sz="1800" kern="0" spc="0" dirty="0">
                <a:solidFill>
                  <a:srgbClr val="3A90AA"/>
                </a:solidFill>
                <a:latin typeface="Verdana" panose="020B0604030504040204" pitchFamily="34" charset="0"/>
                <a:ea typeface="Verdana" panose="020B0604030504040204" pitchFamily="34" charset="0"/>
                <a:cs typeface="Microsoft YaHei" panose="020B0503020204020204" charset="-122"/>
              </a:rPr>
              <a:t>turing</a:t>
            </a:r>
            <a:endParaRPr lang="en-US" sz="1800" dirty="0">
              <a:solidFill>
                <a:srgbClr val="3A90AA"/>
              </a:solidFill>
              <a:latin typeface="Verdana" panose="020B0604030504040204" pitchFamily="34" charset="0"/>
              <a:ea typeface="Verdana" panose="020B0604030504040204" pitchFamily="34" charset="0"/>
              <a:cs typeface="Microsoft YaHei" panose="020B0503020204020204" charset="-122"/>
            </a:endParaRPr>
          </a:p>
        </p:txBody>
      </p:sp>
      <p:sp>
        <p:nvSpPr>
          <p:cNvPr id="35" name="textbox 30"/>
          <p:cNvSpPr/>
          <p:nvPr/>
        </p:nvSpPr>
        <p:spPr>
          <a:xfrm>
            <a:off x="12071622" y="1555192"/>
            <a:ext cx="2394313" cy="214312"/>
          </a:xfrm>
          <a:prstGeom prst="rect">
            <a:avLst/>
          </a:prstGeom>
          <a:noFill/>
          <a:ln w="0" cap="flat">
            <a:noFill/>
            <a:prstDash val="solid"/>
            <a:miter lim="0"/>
          </a:ln>
        </p:spPr>
        <p:txBody>
          <a:bodyPr vert="horz" wrap="square" lIns="0" tIns="0" rIns="0" bIns="0" anchor="t"/>
          <a:lstStyle/>
          <a:p>
            <a:pPr algn="l" rtl="0" eaLnBrk="0">
              <a:lnSpc>
                <a:spcPct val="83000"/>
              </a:lnSpc>
            </a:pPr>
            <a:endParaRPr sz="700" dirty="0">
              <a:solidFill>
                <a:schemeClr val="accent6"/>
              </a:solidFill>
              <a:latin typeface="Verdana" panose="020B0604030504040204" pitchFamily="34" charset="0"/>
              <a:ea typeface="Verdana" panose="020B0604030504040204" pitchFamily="34" charset="0"/>
              <a:cs typeface="Arial" panose="020B0604020202020204"/>
            </a:endParaRPr>
          </a:p>
          <a:p>
            <a:pPr marL="12700" algn="ctr" rtl="0" eaLnBrk="0">
              <a:lnSpc>
                <a:spcPct val="96000"/>
              </a:lnSpc>
            </a:pP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B</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rilliant</a:t>
            </a:r>
            <a:r>
              <a:rPr lang="en-US" sz="1100" dirty="0">
                <a:solidFill>
                  <a:schemeClr val="accent6"/>
                </a:solidFill>
                <a:latin typeface="Verdana" panose="020B0604030504040204" pitchFamily="34" charset="0"/>
                <a:ea typeface="Verdana" panose="020B0604030504040204" pitchFamily="34" charset="0"/>
                <a:cs typeface="Microsoft YaHei" panose="020B0503020204020204" charset="-122"/>
              </a:rPr>
              <a:t>-</a:t>
            </a: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S</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ophisticated</a:t>
            </a:r>
            <a:r>
              <a:rPr lang="en-US" sz="1100" dirty="0">
                <a:solidFill>
                  <a:schemeClr val="accent6"/>
                </a:solidFill>
                <a:latin typeface="Verdana" panose="020B0604030504040204" pitchFamily="34" charset="0"/>
                <a:ea typeface="Verdana" panose="020B0604030504040204" pitchFamily="34" charset="0"/>
                <a:cs typeface="Microsoft YaHei" panose="020B0503020204020204" charset="-122"/>
              </a:rPr>
              <a:t>-</a:t>
            </a: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D</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edicated</a:t>
            </a:r>
            <a:endParaRPr lang="en-US" sz="1100" dirty="0">
              <a:solidFill>
                <a:srgbClr val="616161"/>
              </a:solidFill>
              <a:latin typeface="Verdana" panose="020B0604030504040204" pitchFamily="34" charset="0"/>
              <a:ea typeface="Verdana" panose="020B0604030504040204" pitchFamily="34" charset="0"/>
              <a:cs typeface="Microsoft YaHei"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
          <a:stretch>
            <a:fillRect/>
          </a:stretch>
        </p:blipFill>
        <p:spPr>
          <a:xfrm>
            <a:off x="375104" y="253206"/>
            <a:ext cx="14369143" cy="9753600"/>
          </a:xfrm>
          <a:prstGeom prst="rect">
            <a:avLst/>
          </a:prstGeom>
        </p:spPr>
      </p:pic>
      <p:sp>
        <p:nvSpPr>
          <p:cNvPr id="21" name="Rectangle 20"/>
          <p:cNvSpPr/>
          <p:nvPr/>
        </p:nvSpPr>
        <p:spPr>
          <a:xfrm>
            <a:off x="375103" y="253206"/>
            <a:ext cx="14369143" cy="9753600"/>
          </a:xfrm>
          <a:prstGeom prst="rect">
            <a:avLst/>
          </a:prstGeom>
          <a:solidFill>
            <a:schemeClr val="bg2">
              <a:lumMod val="9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5"/>
          <p:cNvSpPr/>
          <p:nvPr/>
        </p:nvSpPr>
        <p:spPr>
          <a:xfrm flipH="1">
            <a:off x="538314" y="6014400"/>
            <a:ext cx="14042721" cy="2526880"/>
          </a:xfrm>
          <a:custGeom>
            <a:avLst/>
            <a:gdLst/>
            <a:ahLst/>
            <a:cxnLst/>
            <a:rect l="l" t="t" r="r" b="b"/>
            <a:pathLst>
              <a:path w="6640195" h="10549890">
                <a:moveTo>
                  <a:pt x="6639787" y="10549762"/>
                </a:moveTo>
                <a:lnTo>
                  <a:pt x="0" y="10549762"/>
                </a:lnTo>
                <a:lnTo>
                  <a:pt x="0" y="0"/>
                </a:lnTo>
                <a:lnTo>
                  <a:pt x="6639787" y="0"/>
                </a:lnTo>
                <a:lnTo>
                  <a:pt x="6639787" y="10549762"/>
                </a:lnTo>
                <a:close/>
              </a:path>
            </a:pathLst>
          </a:custGeom>
          <a:solidFill>
            <a:srgbClr val="6D7579"/>
          </a:solidFill>
        </p:spPr>
        <p:txBody>
          <a:bodyPr wrap="square" lIns="0" tIns="0" rIns="0" bIns="0" rtlCol="0"/>
          <a:lstStyle/>
          <a:p>
            <a:pPr marL="0" algn="l" defTabSz="914400" rtl="0" eaLnBrk="1" latinLnBrk="0" hangingPunct="1"/>
            <a:endParaRPr dirty="0"/>
          </a:p>
        </p:txBody>
      </p:sp>
      <p:sp>
        <p:nvSpPr>
          <p:cNvPr id="4" name="مستطيل 38"/>
          <p:cNvSpPr/>
          <p:nvPr/>
        </p:nvSpPr>
        <p:spPr>
          <a:xfrm flipH="1">
            <a:off x="1002949" y="6891524"/>
            <a:ext cx="13219367" cy="830997"/>
          </a:xfrm>
          <a:prstGeom prst="rect">
            <a:avLst/>
          </a:prstGeom>
        </p:spPr>
        <p:txBody>
          <a:bodyPr wrap="square" anchor="ctr">
            <a:spAutoFit/>
          </a:bodyPr>
          <a:lstStyle/>
          <a:p>
            <a:pPr rtl="1"/>
            <a:r>
              <a:rPr lang="en-US" sz="4800" b="1" i="1" dirty="0">
                <a:solidFill>
                  <a:schemeClr val="bg1"/>
                </a:solidFill>
                <a:latin typeface="Verdana" panose="020B0604030504040204" pitchFamily="34" charset="0"/>
                <a:ea typeface="Verdana" panose="020B0604030504040204" pitchFamily="34" charset="0"/>
                <a:cs typeface="Sitka Small" charset="0"/>
              </a:rPr>
              <a:t>BOERSIDA Milestones</a:t>
            </a:r>
            <a:endParaRPr lang="en-US" sz="4800" b="1" i="1" dirty="0">
              <a:solidFill>
                <a:schemeClr val="bg1"/>
              </a:solidFill>
              <a:latin typeface="Verdana" panose="020B0604030504040204" pitchFamily="34" charset="0"/>
              <a:ea typeface="Verdana" panose="020B0604030504040204" pitchFamily="34" charset="0"/>
              <a:cs typeface="Sitka Small" charset="0"/>
            </a:endParaRPr>
          </a:p>
        </p:txBody>
      </p:sp>
      <p:grpSp>
        <p:nvGrpSpPr>
          <p:cNvPr id="5" name="Group 4"/>
          <p:cNvGrpSpPr/>
          <p:nvPr/>
        </p:nvGrpSpPr>
        <p:grpSpPr>
          <a:xfrm>
            <a:off x="1002949" y="5878403"/>
            <a:ext cx="4772999" cy="330360"/>
            <a:chOff x="1002949" y="5878403"/>
            <a:chExt cx="4772999" cy="330360"/>
          </a:xfrm>
        </p:grpSpPr>
        <p:sp>
          <p:nvSpPr>
            <p:cNvPr id="6" name="object 8"/>
            <p:cNvSpPr/>
            <p:nvPr/>
          </p:nvSpPr>
          <p:spPr>
            <a:xfrm rot="5400000" flipH="1" flipV="1">
              <a:off x="1740438" y="5140915"/>
              <a:ext cx="330358" cy="1805336"/>
            </a:xfrm>
            <a:custGeom>
              <a:avLst/>
              <a:gdLst/>
              <a:ahLst/>
              <a:cxnLst/>
              <a:rect l="l" t="t" r="r" b="b"/>
              <a:pathLst>
                <a:path w="436879" h="2150745">
                  <a:moveTo>
                    <a:pt x="436290" y="0"/>
                  </a:moveTo>
                  <a:lnTo>
                    <a:pt x="0" y="0"/>
                  </a:lnTo>
                  <a:lnTo>
                    <a:pt x="0" y="1820771"/>
                  </a:lnTo>
                  <a:lnTo>
                    <a:pt x="436290" y="2150667"/>
                  </a:lnTo>
                  <a:lnTo>
                    <a:pt x="436290" y="0"/>
                  </a:lnTo>
                  <a:close/>
                </a:path>
              </a:pathLst>
            </a:custGeom>
            <a:solidFill>
              <a:srgbClr val="00DB01"/>
            </a:solidFill>
          </p:spPr>
          <p:txBody>
            <a:bodyPr wrap="square" lIns="0" tIns="0" rIns="0" bIns="0" rtlCol="0"/>
            <a:lstStyle/>
            <a:p>
              <a:pPr marL="0" algn="l" defTabSz="914400" rtl="0" eaLnBrk="1" latinLnBrk="0" hangingPunct="1"/>
              <a:endParaRPr dirty="0"/>
            </a:p>
          </p:txBody>
        </p:sp>
        <p:sp>
          <p:nvSpPr>
            <p:cNvPr id="7" name="object 9"/>
            <p:cNvSpPr/>
            <p:nvPr/>
          </p:nvSpPr>
          <p:spPr>
            <a:xfrm rot="5400000" flipH="1" flipV="1">
              <a:off x="2650507" y="5781338"/>
              <a:ext cx="330358" cy="524491"/>
            </a:xfrm>
            <a:custGeom>
              <a:avLst/>
              <a:gdLst/>
              <a:ahLst/>
              <a:cxnLst/>
              <a:rect l="l" t="t" r="r" b="b"/>
              <a:pathLst>
                <a:path w="436879" h="624839">
                  <a:moveTo>
                    <a:pt x="0" y="0"/>
                  </a:moveTo>
                  <a:lnTo>
                    <a:pt x="0" y="294441"/>
                  </a:lnTo>
                  <a:lnTo>
                    <a:pt x="436290" y="624326"/>
                  </a:lnTo>
                  <a:lnTo>
                    <a:pt x="436290" y="329895"/>
                  </a:lnTo>
                  <a:lnTo>
                    <a:pt x="0" y="0"/>
                  </a:lnTo>
                  <a:close/>
                </a:path>
              </a:pathLst>
            </a:custGeom>
            <a:solidFill>
              <a:srgbClr val="00DB01"/>
            </a:solidFill>
          </p:spPr>
          <p:txBody>
            <a:bodyPr wrap="square" lIns="0" tIns="0" rIns="0" bIns="0" rtlCol="0"/>
            <a:lstStyle/>
            <a:p>
              <a:endParaRPr dirty="0"/>
            </a:p>
          </p:txBody>
        </p:sp>
        <p:sp>
          <p:nvSpPr>
            <p:cNvPr id="8" name="object 10"/>
            <p:cNvSpPr/>
            <p:nvPr/>
          </p:nvSpPr>
          <p:spPr>
            <a:xfrm rot="5400000" flipH="1" flipV="1">
              <a:off x="3470548" y="5812253"/>
              <a:ext cx="330358" cy="462661"/>
            </a:xfrm>
            <a:custGeom>
              <a:avLst/>
              <a:gdLst/>
              <a:ahLst/>
              <a:cxnLst/>
              <a:rect l="l" t="t" r="r" b="b"/>
              <a:pathLst>
                <a:path w="436879" h="551179">
                  <a:moveTo>
                    <a:pt x="0" y="0"/>
                  </a:moveTo>
                  <a:lnTo>
                    <a:pt x="0" y="221008"/>
                  </a:lnTo>
                  <a:lnTo>
                    <a:pt x="436290" y="550904"/>
                  </a:lnTo>
                  <a:lnTo>
                    <a:pt x="436290" y="329895"/>
                  </a:lnTo>
                  <a:lnTo>
                    <a:pt x="0" y="0"/>
                  </a:lnTo>
                  <a:close/>
                </a:path>
              </a:pathLst>
            </a:custGeom>
            <a:solidFill>
              <a:srgbClr val="00DB01"/>
            </a:solidFill>
          </p:spPr>
          <p:txBody>
            <a:bodyPr wrap="square" lIns="0" tIns="0" rIns="0" bIns="0" rtlCol="0"/>
            <a:lstStyle/>
            <a:p>
              <a:endParaRPr dirty="0"/>
            </a:p>
          </p:txBody>
        </p:sp>
        <p:sp>
          <p:nvSpPr>
            <p:cNvPr id="9" name="object 11"/>
            <p:cNvSpPr/>
            <p:nvPr/>
          </p:nvSpPr>
          <p:spPr>
            <a:xfrm rot="5400000" flipH="1" flipV="1">
              <a:off x="4564113" y="5853296"/>
              <a:ext cx="330358" cy="380576"/>
            </a:xfrm>
            <a:custGeom>
              <a:avLst/>
              <a:gdLst/>
              <a:ahLst/>
              <a:cxnLst/>
              <a:rect l="l" t="t" r="r" b="b"/>
              <a:pathLst>
                <a:path w="436879" h="453390">
                  <a:moveTo>
                    <a:pt x="0" y="0"/>
                  </a:moveTo>
                  <a:lnTo>
                    <a:pt x="0" y="123106"/>
                  </a:lnTo>
                  <a:lnTo>
                    <a:pt x="436290" y="453001"/>
                  </a:lnTo>
                  <a:lnTo>
                    <a:pt x="436290" y="329895"/>
                  </a:lnTo>
                  <a:lnTo>
                    <a:pt x="0" y="0"/>
                  </a:lnTo>
                  <a:close/>
                </a:path>
              </a:pathLst>
            </a:custGeom>
            <a:solidFill>
              <a:srgbClr val="00DB01"/>
            </a:solidFill>
          </p:spPr>
          <p:txBody>
            <a:bodyPr wrap="square" lIns="0" tIns="0" rIns="0" bIns="0" rtlCol="0"/>
            <a:lstStyle/>
            <a:p>
              <a:endParaRPr dirty="0"/>
            </a:p>
          </p:txBody>
        </p:sp>
        <p:sp>
          <p:nvSpPr>
            <p:cNvPr id="10" name="object 12"/>
            <p:cNvSpPr/>
            <p:nvPr/>
          </p:nvSpPr>
          <p:spPr>
            <a:xfrm rot="5400000" flipH="1" flipV="1">
              <a:off x="3197293" y="5801859"/>
              <a:ext cx="330358" cy="483449"/>
            </a:xfrm>
            <a:custGeom>
              <a:avLst/>
              <a:gdLst/>
              <a:ahLst/>
              <a:cxnLst/>
              <a:rect l="l" t="t" r="r" b="b"/>
              <a:pathLst>
                <a:path w="436879" h="575945">
                  <a:moveTo>
                    <a:pt x="0" y="0"/>
                  </a:moveTo>
                  <a:lnTo>
                    <a:pt x="0" y="245479"/>
                  </a:lnTo>
                  <a:lnTo>
                    <a:pt x="436290" y="575375"/>
                  </a:lnTo>
                  <a:lnTo>
                    <a:pt x="436290" y="329895"/>
                  </a:lnTo>
                  <a:lnTo>
                    <a:pt x="0" y="0"/>
                  </a:lnTo>
                  <a:close/>
                </a:path>
              </a:pathLst>
            </a:custGeom>
            <a:solidFill>
              <a:srgbClr val="00DB01"/>
            </a:solidFill>
          </p:spPr>
          <p:txBody>
            <a:bodyPr wrap="square" lIns="0" tIns="0" rIns="0" bIns="0" rtlCol="0"/>
            <a:lstStyle/>
            <a:p>
              <a:endParaRPr dirty="0"/>
            </a:p>
          </p:txBody>
        </p:sp>
        <p:sp>
          <p:nvSpPr>
            <p:cNvPr id="11" name="object 13"/>
            <p:cNvSpPr/>
            <p:nvPr/>
          </p:nvSpPr>
          <p:spPr>
            <a:xfrm rot="5400000" flipH="1" flipV="1">
              <a:off x="5664036" y="6096851"/>
              <a:ext cx="121483" cy="102340"/>
            </a:xfrm>
            <a:custGeom>
              <a:avLst/>
              <a:gdLst/>
              <a:ahLst/>
              <a:cxnLst/>
              <a:rect l="l" t="t" r="r" b="b"/>
              <a:pathLst>
                <a:path w="160654" h="121920">
                  <a:moveTo>
                    <a:pt x="0" y="0"/>
                  </a:moveTo>
                  <a:lnTo>
                    <a:pt x="0" y="25203"/>
                  </a:lnTo>
                  <a:lnTo>
                    <a:pt x="127242" y="121420"/>
                  </a:lnTo>
                  <a:lnTo>
                    <a:pt x="160571" y="121420"/>
                  </a:lnTo>
                  <a:lnTo>
                    <a:pt x="0" y="0"/>
                  </a:lnTo>
                  <a:close/>
                </a:path>
              </a:pathLst>
            </a:custGeom>
            <a:solidFill>
              <a:srgbClr val="00DB01"/>
            </a:solidFill>
          </p:spPr>
          <p:txBody>
            <a:bodyPr wrap="square" lIns="0" tIns="0" rIns="0" bIns="0" rtlCol="0"/>
            <a:lstStyle/>
            <a:p>
              <a:endParaRPr dirty="0"/>
            </a:p>
          </p:txBody>
        </p:sp>
        <p:sp>
          <p:nvSpPr>
            <p:cNvPr id="12" name="object 14"/>
            <p:cNvSpPr/>
            <p:nvPr/>
          </p:nvSpPr>
          <p:spPr>
            <a:xfrm rot="5400000" flipH="1" flipV="1">
              <a:off x="3744072" y="5822381"/>
              <a:ext cx="330358" cy="442406"/>
            </a:xfrm>
            <a:custGeom>
              <a:avLst/>
              <a:gdLst/>
              <a:ahLst/>
              <a:cxnLst/>
              <a:rect l="l" t="t" r="r" b="b"/>
              <a:pathLst>
                <a:path w="436879" h="527050">
                  <a:moveTo>
                    <a:pt x="0" y="0"/>
                  </a:moveTo>
                  <a:lnTo>
                    <a:pt x="0" y="196538"/>
                  </a:lnTo>
                  <a:lnTo>
                    <a:pt x="436290" y="526434"/>
                  </a:lnTo>
                  <a:lnTo>
                    <a:pt x="436290" y="329895"/>
                  </a:lnTo>
                  <a:lnTo>
                    <a:pt x="0" y="0"/>
                  </a:lnTo>
                  <a:close/>
                </a:path>
              </a:pathLst>
            </a:custGeom>
            <a:solidFill>
              <a:srgbClr val="00DB01"/>
            </a:solidFill>
          </p:spPr>
          <p:txBody>
            <a:bodyPr wrap="square" lIns="0" tIns="0" rIns="0" bIns="0" rtlCol="0"/>
            <a:lstStyle/>
            <a:p>
              <a:endParaRPr dirty="0"/>
            </a:p>
          </p:txBody>
        </p:sp>
        <p:sp>
          <p:nvSpPr>
            <p:cNvPr id="13" name="object 15"/>
            <p:cNvSpPr/>
            <p:nvPr/>
          </p:nvSpPr>
          <p:spPr>
            <a:xfrm rot="5400000" flipH="1" flipV="1">
              <a:off x="4837369" y="5863690"/>
              <a:ext cx="330358" cy="359788"/>
            </a:xfrm>
            <a:custGeom>
              <a:avLst/>
              <a:gdLst/>
              <a:ahLst/>
              <a:cxnLst/>
              <a:rect l="l" t="t" r="r" b="b"/>
              <a:pathLst>
                <a:path w="436879" h="428625">
                  <a:moveTo>
                    <a:pt x="0" y="0"/>
                  </a:moveTo>
                  <a:lnTo>
                    <a:pt x="0" y="98635"/>
                  </a:lnTo>
                  <a:lnTo>
                    <a:pt x="436290" y="428520"/>
                  </a:lnTo>
                  <a:lnTo>
                    <a:pt x="436290" y="329895"/>
                  </a:lnTo>
                  <a:lnTo>
                    <a:pt x="0" y="0"/>
                  </a:lnTo>
                  <a:close/>
                </a:path>
              </a:pathLst>
            </a:custGeom>
            <a:solidFill>
              <a:srgbClr val="00DB01"/>
            </a:solidFill>
          </p:spPr>
          <p:txBody>
            <a:bodyPr wrap="square" lIns="0" tIns="0" rIns="0" bIns="0" rtlCol="0"/>
            <a:lstStyle/>
            <a:p>
              <a:endParaRPr dirty="0"/>
            </a:p>
          </p:txBody>
        </p:sp>
        <p:sp>
          <p:nvSpPr>
            <p:cNvPr id="14" name="object 16"/>
            <p:cNvSpPr/>
            <p:nvPr/>
          </p:nvSpPr>
          <p:spPr>
            <a:xfrm rot="5400000" flipH="1" flipV="1">
              <a:off x="4290588" y="5843168"/>
              <a:ext cx="330358" cy="400831"/>
            </a:xfrm>
            <a:custGeom>
              <a:avLst/>
              <a:gdLst/>
              <a:ahLst/>
              <a:cxnLst/>
              <a:rect l="l" t="t" r="r" b="b"/>
              <a:pathLst>
                <a:path w="436879" h="477520">
                  <a:moveTo>
                    <a:pt x="0" y="0"/>
                  </a:moveTo>
                  <a:lnTo>
                    <a:pt x="0" y="147576"/>
                  </a:lnTo>
                  <a:lnTo>
                    <a:pt x="436290" y="477482"/>
                  </a:lnTo>
                  <a:lnTo>
                    <a:pt x="436290" y="329895"/>
                  </a:lnTo>
                  <a:lnTo>
                    <a:pt x="0" y="0"/>
                  </a:lnTo>
                  <a:close/>
                </a:path>
              </a:pathLst>
            </a:custGeom>
            <a:solidFill>
              <a:srgbClr val="00DB01"/>
            </a:solidFill>
          </p:spPr>
          <p:txBody>
            <a:bodyPr wrap="square" lIns="0" tIns="0" rIns="0" bIns="0" rtlCol="0"/>
            <a:lstStyle/>
            <a:p>
              <a:endParaRPr dirty="0"/>
            </a:p>
          </p:txBody>
        </p:sp>
        <p:sp>
          <p:nvSpPr>
            <p:cNvPr id="15" name="object 17"/>
            <p:cNvSpPr/>
            <p:nvPr/>
          </p:nvSpPr>
          <p:spPr>
            <a:xfrm rot="5400000" flipH="1" flipV="1">
              <a:off x="5110893" y="5873817"/>
              <a:ext cx="330358" cy="339533"/>
            </a:xfrm>
            <a:custGeom>
              <a:avLst/>
              <a:gdLst/>
              <a:ahLst/>
              <a:cxnLst/>
              <a:rect l="l" t="t" r="r" b="b"/>
              <a:pathLst>
                <a:path w="436879" h="404495">
                  <a:moveTo>
                    <a:pt x="0" y="0"/>
                  </a:moveTo>
                  <a:lnTo>
                    <a:pt x="0" y="74154"/>
                  </a:lnTo>
                  <a:lnTo>
                    <a:pt x="436290" y="404050"/>
                  </a:lnTo>
                  <a:lnTo>
                    <a:pt x="436290" y="329895"/>
                  </a:lnTo>
                  <a:lnTo>
                    <a:pt x="0" y="0"/>
                  </a:lnTo>
                  <a:close/>
                </a:path>
              </a:pathLst>
            </a:custGeom>
            <a:solidFill>
              <a:srgbClr val="00DB01"/>
            </a:solidFill>
          </p:spPr>
          <p:txBody>
            <a:bodyPr wrap="square" lIns="0" tIns="0" rIns="0" bIns="0" rtlCol="0"/>
            <a:lstStyle/>
            <a:p>
              <a:endParaRPr dirty="0"/>
            </a:p>
          </p:txBody>
        </p:sp>
        <p:sp>
          <p:nvSpPr>
            <p:cNvPr id="16" name="object 18"/>
            <p:cNvSpPr/>
            <p:nvPr/>
          </p:nvSpPr>
          <p:spPr>
            <a:xfrm rot="5400000" flipH="1" flipV="1">
              <a:off x="2923767" y="5791732"/>
              <a:ext cx="330358" cy="503703"/>
            </a:xfrm>
            <a:custGeom>
              <a:avLst/>
              <a:gdLst/>
              <a:ahLst/>
              <a:cxnLst/>
              <a:rect l="l" t="t" r="r" b="b"/>
              <a:pathLst>
                <a:path w="436879" h="600075">
                  <a:moveTo>
                    <a:pt x="0" y="0"/>
                  </a:moveTo>
                  <a:lnTo>
                    <a:pt x="0" y="269960"/>
                  </a:lnTo>
                  <a:lnTo>
                    <a:pt x="436290" y="599856"/>
                  </a:lnTo>
                  <a:lnTo>
                    <a:pt x="436290" y="329895"/>
                  </a:lnTo>
                  <a:lnTo>
                    <a:pt x="0" y="0"/>
                  </a:lnTo>
                  <a:close/>
                </a:path>
              </a:pathLst>
            </a:custGeom>
            <a:solidFill>
              <a:srgbClr val="00DB01"/>
            </a:solidFill>
          </p:spPr>
          <p:txBody>
            <a:bodyPr wrap="square" lIns="0" tIns="0" rIns="0" bIns="0" rtlCol="0"/>
            <a:lstStyle/>
            <a:p>
              <a:endParaRPr dirty="0"/>
            </a:p>
          </p:txBody>
        </p:sp>
        <p:sp>
          <p:nvSpPr>
            <p:cNvPr id="17" name="object 19"/>
            <p:cNvSpPr/>
            <p:nvPr/>
          </p:nvSpPr>
          <p:spPr>
            <a:xfrm rot="5400000" flipH="1" flipV="1">
              <a:off x="4017328" y="5832775"/>
              <a:ext cx="330358" cy="421617"/>
            </a:xfrm>
            <a:custGeom>
              <a:avLst/>
              <a:gdLst/>
              <a:ahLst/>
              <a:cxnLst/>
              <a:rect l="l" t="t" r="r" b="b"/>
              <a:pathLst>
                <a:path w="436879" h="502284">
                  <a:moveTo>
                    <a:pt x="0" y="0"/>
                  </a:moveTo>
                  <a:lnTo>
                    <a:pt x="0" y="172057"/>
                  </a:lnTo>
                  <a:lnTo>
                    <a:pt x="436290" y="501953"/>
                  </a:lnTo>
                  <a:lnTo>
                    <a:pt x="436290" y="329895"/>
                  </a:lnTo>
                  <a:lnTo>
                    <a:pt x="0" y="0"/>
                  </a:lnTo>
                  <a:close/>
                </a:path>
              </a:pathLst>
            </a:custGeom>
            <a:solidFill>
              <a:srgbClr val="00DB01"/>
            </a:solidFill>
          </p:spPr>
          <p:txBody>
            <a:bodyPr wrap="square" lIns="0" tIns="0" rIns="0" bIns="0" rtlCol="0"/>
            <a:lstStyle/>
            <a:p>
              <a:endParaRPr dirty="0"/>
            </a:p>
          </p:txBody>
        </p:sp>
        <p:sp>
          <p:nvSpPr>
            <p:cNvPr id="18" name="object 20"/>
            <p:cNvSpPr/>
            <p:nvPr/>
          </p:nvSpPr>
          <p:spPr>
            <a:xfrm rot="5400000" flipH="1" flipV="1">
              <a:off x="5384151" y="5884209"/>
              <a:ext cx="330358" cy="318746"/>
            </a:xfrm>
            <a:custGeom>
              <a:avLst/>
              <a:gdLst/>
              <a:ahLst/>
              <a:cxnLst/>
              <a:rect l="l" t="t" r="r" b="b"/>
              <a:pathLst>
                <a:path w="436879" h="379729">
                  <a:moveTo>
                    <a:pt x="0" y="0"/>
                  </a:moveTo>
                  <a:lnTo>
                    <a:pt x="0" y="49673"/>
                  </a:lnTo>
                  <a:lnTo>
                    <a:pt x="436290" y="379569"/>
                  </a:lnTo>
                  <a:lnTo>
                    <a:pt x="436290" y="329895"/>
                  </a:lnTo>
                  <a:lnTo>
                    <a:pt x="0" y="0"/>
                  </a:lnTo>
                  <a:close/>
                </a:path>
              </a:pathLst>
            </a:custGeom>
            <a:solidFill>
              <a:srgbClr val="00DB01"/>
            </a:solidFill>
          </p:spPr>
          <p:txBody>
            <a:bodyPr wrap="square" lIns="0" tIns="0" rIns="0" bIns="0" rtlCol="0"/>
            <a:lstStyle/>
            <a:p>
              <a:endParaRPr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c 10"/>
          <p:cNvSpPr/>
          <p:nvPr/>
        </p:nvSpPr>
        <p:spPr bwMode="auto">
          <a:xfrm>
            <a:off x="797681" y="856343"/>
            <a:ext cx="11609522" cy="7954164"/>
          </a:xfrm>
          <a:custGeom>
            <a:avLst/>
            <a:gdLst>
              <a:gd name="T0" fmla="*/ 2147483647 w 21433"/>
              <a:gd name="T1" fmla="*/ 2147483647 h 21600"/>
              <a:gd name="T2" fmla="*/ 0 w 21433"/>
              <a:gd name="T3" fmla="*/ 2147483647 h 21600"/>
              <a:gd name="T4" fmla="*/ 0 w 21433"/>
              <a:gd name="T5" fmla="*/ 0 h 21600"/>
              <a:gd name="T6" fmla="*/ 0 60000 65536"/>
              <a:gd name="T7" fmla="*/ 0 60000 65536"/>
              <a:gd name="T8" fmla="*/ 0 60000 65536"/>
              <a:gd name="T9" fmla="*/ 0 w 21433"/>
              <a:gd name="T10" fmla="*/ 0 h 21600"/>
              <a:gd name="T11" fmla="*/ 21433 w 21433"/>
              <a:gd name="T12" fmla="*/ 21600 h 21600"/>
            </a:gdLst>
            <a:ahLst/>
            <a:cxnLst>
              <a:cxn ang="T6">
                <a:pos x="T0" y="T1"/>
              </a:cxn>
              <a:cxn ang="T7">
                <a:pos x="T2" y="T3"/>
              </a:cxn>
              <a:cxn ang="T8">
                <a:pos x="T4" y="T5"/>
              </a:cxn>
            </a:cxnLst>
            <a:rect l="T9" t="T10" r="T11" b="T12"/>
            <a:pathLst>
              <a:path w="21433" h="21600" fill="none" extrusionOk="0">
                <a:moveTo>
                  <a:pt x="21433" y="2679"/>
                </a:moveTo>
                <a:cubicBezTo>
                  <a:pt x="20082" y="13488"/>
                  <a:pt x="10893" y="21599"/>
                  <a:pt x="0" y="21600"/>
                </a:cubicBezTo>
              </a:path>
              <a:path w="21433" h="21600" stroke="0" extrusionOk="0">
                <a:moveTo>
                  <a:pt x="21433" y="2679"/>
                </a:moveTo>
                <a:cubicBezTo>
                  <a:pt x="20082" y="13488"/>
                  <a:pt x="10893" y="21599"/>
                  <a:pt x="0" y="21600"/>
                </a:cubicBezTo>
                <a:lnTo>
                  <a:pt x="0" y="0"/>
                </a:lnTo>
                <a:close/>
              </a:path>
            </a:pathLst>
          </a:custGeom>
          <a:noFill/>
          <a:ln w="50800" cap="rnd">
            <a:solidFill>
              <a:srgbClr val="6D7579"/>
            </a:solidFill>
            <a:round/>
            <a:headEnd type="stealth" w="med" len="lg"/>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0" name="Flowchart: Decision 29"/>
          <p:cNvSpPr/>
          <p:nvPr/>
        </p:nvSpPr>
        <p:spPr bwMode="auto">
          <a:xfrm>
            <a:off x="810381" y="8655196"/>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8" name="Rectangular Callout 30"/>
          <p:cNvSpPr/>
          <p:nvPr/>
        </p:nvSpPr>
        <p:spPr>
          <a:xfrm>
            <a:off x="613724" y="6957792"/>
            <a:ext cx="1533928" cy="1447388"/>
          </a:xfrm>
          <a:prstGeom prst="wedgeRectCallout">
            <a:avLst>
              <a:gd name="adj1" fmla="val -27826"/>
              <a:gd name="adj2" fmla="val 68094"/>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rtl="0" eaLnBrk="0">
              <a:lnSpc>
                <a:spcPct val="91000"/>
              </a:lnSpc>
              <a:spcBef>
                <a:spcPts val="190"/>
              </a:spcBef>
            </a:pPr>
            <a:r>
              <a:rPr lang="en-US" sz="1400" b="1" dirty="0">
                <a:latin typeface="Microsoft YaHei" panose="020B0503020204020204" charset="-122"/>
                <a:ea typeface="Microsoft YaHei" panose="020B0503020204020204" charset="-122"/>
                <a:cs typeface="Microsoft YaHei" panose="020B0503020204020204" charset="-122"/>
              </a:rPr>
              <a:t>Founded In Beijing </a:t>
            </a:r>
            <a:r>
              <a:rPr lang="en-US" sz="1400" b="1" dirty="0" err="1">
                <a:latin typeface="Microsoft YaHei" panose="020B0503020204020204" charset="-122"/>
                <a:ea typeface="Microsoft YaHei" panose="020B0503020204020204" charset="-122"/>
                <a:cs typeface="Microsoft YaHei" panose="020B0503020204020204" charset="-122"/>
              </a:rPr>
              <a:t>Zhongguancun</a:t>
            </a:r>
            <a:r>
              <a:rPr lang="en-US" sz="1400" b="1" dirty="0">
                <a:latin typeface="Microsoft YaHei" panose="020B0503020204020204" charset="-122"/>
                <a:ea typeface="Microsoft YaHei" panose="020B0503020204020204" charset="-122"/>
                <a:cs typeface="Microsoft YaHei" panose="020B0503020204020204" charset="-122"/>
              </a:rPr>
              <a:t> </a:t>
            </a:r>
            <a:r>
              <a:rPr lang="en-US" sz="1400" dirty="0">
                <a:latin typeface="Microsoft YaHei" panose="020B0503020204020204" charset="-122"/>
                <a:ea typeface="Microsoft YaHei" panose="020B0503020204020204" charset="-122"/>
                <a:cs typeface="Microsoft YaHei" panose="020B0503020204020204" charset="-122"/>
              </a:rPr>
              <a:t>Science And Technology Industrial Park</a:t>
            </a:r>
            <a:endParaRPr lang="en-US" sz="1400" dirty="0">
              <a:latin typeface="Microsoft YaHei" panose="020B0503020204020204" charset="-122"/>
              <a:ea typeface="Microsoft YaHei" panose="020B0503020204020204" charset="-122"/>
              <a:cs typeface="Microsoft YaHei" panose="020B0503020204020204" charset="-122"/>
            </a:endParaRPr>
          </a:p>
        </p:txBody>
      </p:sp>
      <p:sp>
        <p:nvSpPr>
          <p:cNvPr id="39" name="Rectangular Callout 31"/>
          <p:cNvSpPr/>
          <p:nvPr/>
        </p:nvSpPr>
        <p:spPr>
          <a:xfrm>
            <a:off x="2344309" y="6813052"/>
            <a:ext cx="1533928" cy="1447388"/>
          </a:xfrm>
          <a:prstGeom prst="wedgeRectCallout">
            <a:avLst>
              <a:gd name="adj1" fmla="val -18619"/>
              <a:gd name="adj2" fmla="val 63326"/>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rtl="0" eaLnBrk="0">
              <a:lnSpc>
                <a:spcPct val="91000"/>
              </a:lnSpc>
              <a:spcBef>
                <a:spcPts val="250"/>
              </a:spcBef>
            </a:pPr>
            <a:r>
              <a:rPr lang="en-US" sz="1400" dirty="0">
                <a:latin typeface="Microsoft YaHei" panose="020B0503020204020204" charset="-122"/>
                <a:ea typeface="Microsoft YaHei" panose="020B0503020204020204" charset="-122"/>
                <a:cs typeface="Microsoft YaHei" panose="020B0503020204020204" charset="-122"/>
              </a:rPr>
              <a:t>Designated Supplier of Power Communication Equipment For </a:t>
            </a:r>
            <a:r>
              <a:rPr lang="en-US" sz="1400" b="1" dirty="0">
                <a:latin typeface="Microsoft YaHei" panose="020B0503020204020204" charset="-122"/>
                <a:ea typeface="Microsoft YaHei" panose="020B0503020204020204" charset="-122"/>
                <a:cs typeface="Microsoft YaHei" panose="020B0503020204020204" charset="-122"/>
              </a:rPr>
              <a:t>2008 Olympic Games</a:t>
            </a:r>
            <a:endParaRPr lang="en-US" sz="1400" b="1" dirty="0">
              <a:latin typeface="Microsoft YaHei" panose="020B0503020204020204" charset="-122"/>
              <a:ea typeface="Microsoft YaHei" panose="020B0503020204020204" charset="-122"/>
              <a:cs typeface="Microsoft YaHei" panose="020B0503020204020204" charset="-122"/>
            </a:endParaRPr>
          </a:p>
        </p:txBody>
      </p:sp>
      <p:sp>
        <p:nvSpPr>
          <p:cNvPr id="40" name="Rectangular Callout 32"/>
          <p:cNvSpPr/>
          <p:nvPr/>
        </p:nvSpPr>
        <p:spPr>
          <a:xfrm>
            <a:off x="7645074" y="7530882"/>
            <a:ext cx="1533928" cy="977587"/>
          </a:xfrm>
          <a:prstGeom prst="wedgeRectCallout">
            <a:avLst>
              <a:gd name="adj1" fmla="val -28992"/>
              <a:gd name="adj2" fmla="val -67981"/>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Fully Entered The </a:t>
            </a:r>
            <a:r>
              <a:rPr lang="en-US" sz="1400" b="1" dirty="0">
                <a:latin typeface="Microsoft YaHei" panose="020B0503020204020204" charset="-122"/>
                <a:ea typeface="Microsoft YaHei" panose="020B0503020204020204" charset="-122"/>
              </a:rPr>
              <a:t>Data Center Construction Industry</a:t>
            </a:r>
            <a:endParaRPr lang="en-US" sz="1400" b="1" dirty="0">
              <a:latin typeface="Microsoft YaHei" panose="020B0503020204020204" charset="-122"/>
              <a:ea typeface="Microsoft YaHei" panose="020B0503020204020204" charset="-122"/>
            </a:endParaRPr>
          </a:p>
        </p:txBody>
      </p:sp>
      <p:sp>
        <p:nvSpPr>
          <p:cNvPr id="41" name="Rectangular Callout 33"/>
          <p:cNvSpPr/>
          <p:nvPr/>
        </p:nvSpPr>
        <p:spPr>
          <a:xfrm>
            <a:off x="5805477" y="5872250"/>
            <a:ext cx="1533928" cy="1447388"/>
          </a:xfrm>
          <a:prstGeom prst="wedgeRectCallout">
            <a:avLst>
              <a:gd name="adj1" fmla="val -9994"/>
              <a:gd name="adj2" fmla="val 68409"/>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Obtained The </a:t>
            </a:r>
            <a:r>
              <a:rPr lang="en-US" sz="1400" b="1" dirty="0">
                <a:latin typeface="Microsoft YaHei" panose="020B0503020204020204" charset="-122"/>
                <a:ea typeface="Microsoft YaHei" panose="020B0503020204020204" charset="-122"/>
              </a:rPr>
              <a:t>National High-tech Enterprise </a:t>
            </a:r>
            <a:r>
              <a:rPr lang="en-US" sz="1400" dirty="0">
                <a:latin typeface="Microsoft YaHei" panose="020B0503020204020204" charset="-122"/>
                <a:ea typeface="Microsoft YaHei" panose="020B0503020204020204" charset="-122"/>
              </a:rPr>
              <a:t>Certification</a:t>
            </a:r>
            <a:endParaRPr lang="en-US" sz="1400" dirty="0">
              <a:latin typeface="Microsoft YaHei" panose="020B0503020204020204" charset="-122"/>
              <a:ea typeface="Microsoft YaHei" panose="020B0503020204020204" charset="-122"/>
            </a:endParaRPr>
          </a:p>
        </p:txBody>
      </p:sp>
      <p:sp>
        <p:nvSpPr>
          <p:cNvPr id="42" name="Rectangular Callout 34"/>
          <p:cNvSpPr/>
          <p:nvPr/>
        </p:nvSpPr>
        <p:spPr>
          <a:xfrm>
            <a:off x="4074893" y="6523575"/>
            <a:ext cx="1533928" cy="1375019"/>
          </a:xfrm>
          <a:prstGeom prst="wedgeRectCallout">
            <a:avLst>
              <a:gd name="adj1" fmla="val -6714"/>
              <a:gd name="adj2" fmla="val 66632"/>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Obtained </a:t>
            </a:r>
            <a:r>
              <a:rPr lang="en-US" sz="1400" b="1" dirty="0" err="1">
                <a:latin typeface="Microsoft YaHei" panose="020B0503020204020204" charset="-122"/>
                <a:ea typeface="Microsoft YaHei" panose="020B0503020204020204" charset="-122"/>
              </a:rPr>
              <a:t>Zhongguancun</a:t>
            </a:r>
            <a:r>
              <a:rPr lang="en-US" sz="1400" b="1" dirty="0">
                <a:latin typeface="Microsoft YaHei" panose="020B0503020204020204" charset="-122"/>
                <a:ea typeface="Microsoft YaHei" panose="020B0503020204020204" charset="-122"/>
              </a:rPr>
              <a:t> High-tech Enterprise </a:t>
            </a:r>
            <a:r>
              <a:rPr lang="en-US" sz="1400" dirty="0">
                <a:latin typeface="Microsoft YaHei" panose="020B0503020204020204" charset="-122"/>
                <a:ea typeface="Microsoft YaHei" panose="020B0503020204020204" charset="-122"/>
              </a:rPr>
              <a:t>Certification</a:t>
            </a:r>
            <a:endParaRPr lang="en-US" sz="1400" dirty="0">
              <a:latin typeface="Microsoft YaHei" panose="020B0503020204020204" charset="-122"/>
              <a:ea typeface="Microsoft YaHei" panose="020B0503020204020204" charset="-122"/>
            </a:endParaRPr>
          </a:p>
        </p:txBody>
      </p:sp>
      <p:sp>
        <p:nvSpPr>
          <p:cNvPr id="43" name="Rectangular Callout 35"/>
          <p:cNvSpPr/>
          <p:nvPr/>
        </p:nvSpPr>
        <p:spPr>
          <a:xfrm>
            <a:off x="9590593" y="6248400"/>
            <a:ext cx="1533928" cy="1626474"/>
          </a:xfrm>
          <a:prstGeom prst="wedgeRectCallout">
            <a:avLst>
              <a:gd name="adj1" fmla="val -81206"/>
              <a:gd name="adj2" fmla="val -21863"/>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Obtained The Qualification Of </a:t>
            </a:r>
            <a:r>
              <a:rPr lang="en-US" sz="1400" b="1" dirty="0">
                <a:latin typeface="Microsoft YaHei" panose="020B0503020204020204" charset="-122"/>
                <a:ea typeface="Microsoft YaHei" panose="020B0503020204020204" charset="-122"/>
              </a:rPr>
              <a:t>Smart City Equipment Supplier</a:t>
            </a:r>
            <a:r>
              <a:rPr lang="en-US" sz="1400" dirty="0">
                <a:latin typeface="Microsoft YaHei" panose="020B0503020204020204" charset="-122"/>
                <a:ea typeface="Microsoft YaHei" panose="020B0503020204020204" charset="-122"/>
              </a:rPr>
              <a:t> Of Siemens China</a:t>
            </a:r>
            <a:endParaRPr lang="en-US" sz="1400" dirty="0">
              <a:latin typeface="Microsoft YaHei" panose="020B0503020204020204" charset="-122"/>
              <a:ea typeface="Microsoft YaHei" panose="020B0503020204020204" charset="-122"/>
            </a:endParaRPr>
          </a:p>
        </p:txBody>
      </p:sp>
      <p:sp>
        <p:nvSpPr>
          <p:cNvPr id="47" name="Rectangular Callout 35"/>
          <p:cNvSpPr/>
          <p:nvPr/>
        </p:nvSpPr>
        <p:spPr>
          <a:xfrm>
            <a:off x="11219636" y="4736619"/>
            <a:ext cx="1533928" cy="1447389"/>
          </a:xfrm>
          <a:prstGeom prst="wedgeRectCallout">
            <a:avLst>
              <a:gd name="adj1" fmla="val -81206"/>
              <a:gd name="adj2" fmla="val -21863"/>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Obtained The Qualification of Communication Equipment Supplier of </a:t>
            </a:r>
            <a:r>
              <a:rPr lang="en-US" sz="1400" b="1" dirty="0">
                <a:latin typeface="Microsoft YaHei" panose="020B0503020204020204" charset="-122"/>
                <a:ea typeface="Microsoft YaHei" panose="020B0503020204020204" charset="-122"/>
              </a:rPr>
              <a:t>Schneider China</a:t>
            </a:r>
            <a:endParaRPr lang="en-US" sz="1400" b="1" dirty="0">
              <a:latin typeface="Microsoft YaHei" panose="020B0503020204020204" charset="-122"/>
              <a:ea typeface="Microsoft YaHei" panose="020B0503020204020204" charset="-122"/>
            </a:endParaRPr>
          </a:p>
        </p:txBody>
      </p:sp>
      <p:sp>
        <p:nvSpPr>
          <p:cNvPr id="51" name="Rectangular Callout 35"/>
          <p:cNvSpPr/>
          <p:nvPr/>
        </p:nvSpPr>
        <p:spPr>
          <a:xfrm>
            <a:off x="12915010" y="3022600"/>
            <a:ext cx="1533928" cy="1405709"/>
          </a:xfrm>
          <a:prstGeom prst="wedgeRectCallout">
            <a:avLst>
              <a:gd name="adj1" fmla="val -97634"/>
              <a:gd name="adj2" fmla="val -25828"/>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Obtained The Qualification As A Data Center Equipment Supplier For </a:t>
            </a:r>
            <a:r>
              <a:rPr lang="en-US" sz="1400" b="1" dirty="0">
                <a:latin typeface="Microsoft YaHei" panose="020B0503020204020204" charset="-122"/>
                <a:ea typeface="Microsoft YaHei" panose="020B0503020204020204" charset="-122"/>
              </a:rPr>
              <a:t>Baidu and Tencent</a:t>
            </a:r>
            <a:endParaRPr lang="en-US" sz="1400" b="1" dirty="0">
              <a:latin typeface="Microsoft YaHei" panose="020B0503020204020204" charset="-122"/>
              <a:ea typeface="Microsoft YaHei" panose="020B0503020204020204" charset="-122"/>
            </a:endParaRPr>
          </a:p>
        </p:txBody>
      </p:sp>
      <p:sp>
        <p:nvSpPr>
          <p:cNvPr id="53" name="Rectangular Callout 33"/>
          <p:cNvSpPr/>
          <p:nvPr/>
        </p:nvSpPr>
        <p:spPr>
          <a:xfrm>
            <a:off x="9081072" y="2353598"/>
            <a:ext cx="2189158" cy="1447388"/>
          </a:xfrm>
          <a:prstGeom prst="wedgeRectCallout">
            <a:avLst>
              <a:gd name="adj1" fmla="val 39346"/>
              <a:gd name="adj2" fmla="val 74206"/>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dirty="0">
                <a:latin typeface="Microsoft YaHei" panose="020B0503020204020204" charset="-122"/>
                <a:ea typeface="Microsoft YaHei" panose="020B0503020204020204" charset="-122"/>
              </a:rPr>
              <a:t>Obtained The Qualification of Data Center Equipment Supplier of </a:t>
            </a:r>
            <a:r>
              <a:rPr lang="en-US" sz="1400" b="1" dirty="0">
                <a:latin typeface="Microsoft YaHei" panose="020B0503020204020204" charset="-122"/>
                <a:ea typeface="Microsoft YaHei" panose="020B0503020204020204" charset="-122"/>
              </a:rPr>
              <a:t>Xiaomi Kingsoft, SF Express and </a:t>
            </a:r>
            <a:r>
              <a:rPr lang="en-US" sz="1400" b="1" dirty="0" err="1">
                <a:latin typeface="Microsoft YaHei" panose="020B0503020204020204" charset="-122"/>
                <a:ea typeface="Microsoft YaHei" panose="020B0503020204020204" charset="-122"/>
              </a:rPr>
              <a:t>Jd.Com</a:t>
            </a:r>
            <a:r>
              <a:rPr lang="en-US" sz="1400" b="1" dirty="0">
                <a:latin typeface="Microsoft YaHei" panose="020B0503020204020204" charset="-122"/>
                <a:ea typeface="Microsoft YaHei" panose="020B0503020204020204" charset="-122"/>
              </a:rPr>
              <a:t> Group</a:t>
            </a:r>
            <a:endParaRPr lang="en-US" sz="1400" b="1" dirty="0">
              <a:latin typeface="Microsoft YaHei" panose="020B0503020204020204" charset="-122"/>
              <a:ea typeface="Microsoft YaHei" panose="020B0503020204020204" charset="-122"/>
            </a:endParaRPr>
          </a:p>
        </p:txBody>
      </p:sp>
      <p:sp>
        <p:nvSpPr>
          <p:cNvPr id="55" name="Rectangular Callout 35"/>
          <p:cNvSpPr/>
          <p:nvPr/>
        </p:nvSpPr>
        <p:spPr>
          <a:xfrm>
            <a:off x="13033846" y="1849598"/>
            <a:ext cx="1533928" cy="922632"/>
          </a:xfrm>
          <a:prstGeom prst="wedgeRectCallout">
            <a:avLst>
              <a:gd name="adj1" fmla="val -86552"/>
              <a:gd name="adj2" fmla="val 6453"/>
            </a:avLst>
          </a:prstGeom>
          <a:solidFill>
            <a:schemeClr val="bg2"/>
          </a:solidFill>
          <a:ln>
            <a:noFill/>
            <a:headEnd type="none" w="med" len="med"/>
            <a:tailEnd type="none" w="med" len="med"/>
          </a:ln>
          <a:effectLst/>
          <a:scene3d>
            <a:camera prst="orthographicFront">
              <a:rot lat="0" lon="0" rev="0"/>
            </a:camera>
            <a:lightRig rig="threePt" dir="t">
              <a:rot lat="0" lon="0" rev="1200000"/>
            </a:lightRig>
          </a:scene3d>
          <a:sp3d/>
        </p:spPr>
        <p:txBody>
          <a:bodyPr lIns="27432" tIns="27432" rIns="27432" bIns="27432" anchor="ctr"/>
          <a:lstStyle/>
          <a:p>
            <a:pPr marL="12700" algn="ctr" eaLnBrk="0">
              <a:lnSpc>
                <a:spcPct val="91000"/>
              </a:lnSpc>
              <a:spcBef>
                <a:spcPts val="250"/>
              </a:spcBef>
            </a:pPr>
            <a:r>
              <a:rPr lang="en-US" sz="1400" b="1" dirty="0">
                <a:latin typeface="Microsoft YaHei" panose="020B0503020204020204" charset="-122"/>
                <a:ea typeface="Microsoft YaHei" panose="020B0503020204020204" charset="-122"/>
              </a:rPr>
              <a:t>Intelligent Manufacturing </a:t>
            </a:r>
            <a:r>
              <a:rPr lang="en-US" sz="1400" dirty="0">
                <a:latin typeface="Microsoft YaHei" panose="020B0503020204020204" charset="-122"/>
                <a:ea typeface="Microsoft YaHei" panose="020B0503020204020204" charset="-122"/>
              </a:rPr>
              <a:t>Factory Put Into Operation</a:t>
            </a:r>
            <a:endParaRPr lang="en-US" sz="1400" dirty="0">
              <a:latin typeface="Microsoft YaHei" panose="020B0503020204020204" charset="-122"/>
              <a:ea typeface="Microsoft YaHei" panose="020B0503020204020204" charset="-122"/>
            </a:endParaRPr>
          </a:p>
        </p:txBody>
      </p:sp>
      <p:sp>
        <p:nvSpPr>
          <p:cNvPr id="56" name="TextBox 55"/>
          <p:cNvSpPr txBox="1"/>
          <p:nvPr/>
        </p:nvSpPr>
        <p:spPr>
          <a:xfrm>
            <a:off x="734332" y="417180"/>
            <a:ext cx="13650685" cy="584775"/>
          </a:xfrm>
          <a:prstGeom prst="rect">
            <a:avLst/>
          </a:prstGeom>
          <a:noFill/>
        </p:spPr>
        <p:txBody>
          <a:bodyPr wrap="square" rtlCol="0">
            <a:spAutoFit/>
          </a:bodyPr>
          <a:lstStyle/>
          <a:p>
            <a:r>
              <a:rPr lang="en-US" sz="3200" b="1" dirty="0">
                <a:solidFill>
                  <a:srgbClr val="00DB01"/>
                </a:solidFill>
                <a:latin typeface="Verdana" panose="020B0604030504040204" pitchFamily="34" charset="0"/>
                <a:ea typeface="Verdana" panose="020B0604030504040204" pitchFamily="34" charset="0"/>
              </a:rPr>
              <a:t>B</a:t>
            </a:r>
            <a:r>
              <a:rPr lang="en-US" sz="3200" b="1" dirty="0">
                <a:solidFill>
                  <a:srgbClr val="404040"/>
                </a:solidFill>
                <a:latin typeface="Verdana" panose="020B0604030504040204" pitchFamily="34" charset="0"/>
                <a:ea typeface="Verdana" panose="020B0604030504040204" pitchFamily="34" charset="0"/>
              </a:rPr>
              <a:t>OER</a:t>
            </a:r>
            <a:r>
              <a:rPr lang="en-US" sz="3200" b="1" dirty="0">
                <a:solidFill>
                  <a:srgbClr val="00DB01"/>
                </a:solidFill>
                <a:latin typeface="Verdana" panose="020B0604030504040204" pitchFamily="34" charset="0"/>
                <a:ea typeface="Verdana" panose="020B0604030504040204" pitchFamily="34" charset="0"/>
              </a:rPr>
              <a:t>S</a:t>
            </a:r>
            <a:r>
              <a:rPr lang="en-US" sz="3200" b="1" dirty="0">
                <a:solidFill>
                  <a:srgbClr val="404040"/>
                </a:solidFill>
                <a:latin typeface="Verdana" panose="020B0604030504040204" pitchFamily="34" charset="0"/>
                <a:ea typeface="Verdana" panose="020B0604030504040204" pitchFamily="34" charset="0"/>
              </a:rPr>
              <a:t>I</a:t>
            </a:r>
            <a:r>
              <a:rPr lang="en-US" sz="3200" b="1" dirty="0">
                <a:solidFill>
                  <a:srgbClr val="00DB01"/>
                </a:solidFill>
                <a:latin typeface="Verdana" panose="020B0604030504040204" pitchFamily="34" charset="0"/>
                <a:ea typeface="Verdana" panose="020B0604030504040204" pitchFamily="34" charset="0"/>
              </a:rPr>
              <a:t>D</a:t>
            </a:r>
            <a:r>
              <a:rPr lang="en-US" sz="3200" b="1" dirty="0">
                <a:solidFill>
                  <a:srgbClr val="404040"/>
                </a:solidFill>
                <a:latin typeface="Verdana" panose="020B0604030504040204" pitchFamily="34" charset="0"/>
                <a:ea typeface="Verdana" panose="020B0604030504040204" pitchFamily="34" charset="0"/>
              </a:rPr>
              <a:t>A Milestones</a:t>
            </a:r>
            <a:endParaRPr lang="en-US" sz="3200" b="1" dirty="0">
              <a:solidFill>
                <a:srgbClr val="404040"/>
              </a:solidFill>
              <a:latin typeface="Verdana" panose="020B0604030504040204" pitchFamily="34" charset="0"/>
              <a:ea typeface="Verdana" panose="020B0604030504040204" pitchFamily="34" charset="0"/>
            </a:endParaRPr>
          </a:p>
        </p:txBody>
      </p:sp>
      <p:sp>
        <p:nvSpPr>
          <p:cNvPr id="57" name="Isosceles Triangle 56"/>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58" name="Rectangle 57"/>
          <p:cNvSpPr/>
          <p:nvPr/>
        </p:nvSpPr>
        <p:spPr>
          <a:xfrm>
            <a:off x="613724" y="6552465"/>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2005</a:t>
            </a:r>
            <a:endParaRPr lang="en-US" b="1" dirty="0">
              <a:latin typeface="Verdana" panose="020B0604030504040204" pitchFamily="34" charset="0"/>
              <a:ea typeface="Verdana" panose="020B0604030504040204" pitchFamily="34" charset="0"/>
            </a:endParaRPr>
          </a:p>
        </p:txBody>
      </p:sp>
      <p:sp>
        <p:nvSpPr>
          <p:cNvPr id="70" name="Rectangle 69"/>
          <p:cNvSpPr/>
          <p:nvPr/>
        </p:nvSpPr>
        <p:spPr>
          <a:xfrm>
            <a:off x="2344309" y="6407725"/>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2006</a:t>
            </a:r>
            <a:endParaRPr lang="en-US" b="1" dirty="0">
              <a:latin typeface="Verdana" panose="020B0604030504040204" pitchFamily="34" charset="0"/>
              <a:ea typeface="Verdana" panose="020B0604030504040204" pitchFamily="34" charset="0"/>
            </a:endParaRPr>
          </a:p>
        </p:txBody>
      </p:sp>
      <p:sp>
        <p:nvSpPr>
          <p:cNvPr id="71" name="Rectangle 70"/>
          <p:cNvSpPr/>
          <p:nvPr/>
        </p:nvSpPr>
        <p:spPr>
          <a:xfrm>
            <a:off x="4074893" y="6118248"/>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2010</a:t>
            </a:r>
            <a:endParaRPr lang="en-US" b="1" dirty="0">
              <a:latin typeface="Verdana" panose="020B0604030504040204" pitchFamily="34" charset="0"/>
              <a:ea typeface="Verdana" panose="020B0604030504040204" pitchFamily="34" charset="0"/>
            </a:endParaRPr>
          </a:p>
        </p:txBody>
      </p:sp>
      <p:sp>
        <p:nvSpPr>
          <p:cNvPr id="72" name="Rectangle 71"/>
          <p:cNvSpPr/>
          <p:nvPr/>
        </p:nvSpPr>
        <p:spPr>
          <a:xfrm>
            <a:off x="5805477" y="5466923"/>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2012</a:t>
            </a:r>
            <a:endParaRPr lang="en-US" b="1" dirty="0">
              <a:latin typeface="Verdana" panose="020B0604030504040204" pitchFamily="34" charset="0"/>
              <a:ea typeface="Verdana" panose="020B0604030504040204" pitchFamily="34" charset="0"/>
            </a:endParaRPr>
          </a:p>
        </p:txBody>
      </p:sp>
      <p:sp>
        <p:nvSpPr>
          <p:cNvPr id="73" name="Rectangle 72"/>
          <p:cNvSpPr/>
          <p:nvPr/>
        </p:nvSpPr>
        <p:spPr>
          <a:xfrm>
            <a:off x="7645074" y="8514389"/>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2015</a:t>
            </a:r>
            <a:endParaRPr lang="en-US" b="1" dirty="0">
              <a:latin typeface="Verdana" panose="020B0604030504040204" pitchFamily="34" charset="0"/>
              <a:ea typeface="Verdana" panose="020B0604030504040204" pitchFamily="34" charset="0"/>
            </a:endParaRPr>
          </a:p>
        </p:txBody>
      </p:sp>
      <p:sp>
        <p:nvSpPr>
          <p:cNvPr id="74" name="Rectangle 73"/>
          <p:cNvSpPr/>
          <p:nvPr/>
        </p:nvSpPr>
        <p:spPr>
          <a:xfrm>
            <a:off x="9590593" y="7874874"/>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2017</a:t>
            </a:r>
            <a:endParaRPr lang="en-US" b="1" dirty="0">
              <a:latin typeface="Verdana" panose="020B0604030504040204" pitchFamily="34" charset="0"/>
              <a:ea typeface="Verdana" panose="020B0604030504040204" pitchFamily="34" charset="0"/>
            </a:endParaRPr>
          </a:p>
        </p:txBody>
      </p:sp>
      <p:sp>
        <p:nvSpPr>
          <p:cNvPr id="75" name="Rectangle 74"/>
          <p:cNvSpPr/>
          <p:nvPr/>
        </p:nvSpPr>
        <p:spPr>
          <a:xfrm>
            <a:off x="9081072" y="1948271"/>
            <a:ext cx="218915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2021</a:t>
            </a:r>
            <a:endParaRPr lang="en-US" b="1" dirty="0">
              <a:latin typeface="Verdana" panose="020B0604030504040204" pitchFamily="34" charset="0"/>
              <a:ea typeface="Verdana" panose="020B0604030504040204" pitchFamily="34" charset="0"/>
            </a:endParaRPr>
          </a:p>
        </p:txBody>
      </p:sp>
      <p:sp>
        <p:nvSpPr>
          <p:cNvPr id="76" name="Rectangle 75"/>
          <p:cNvSpPr/>
          <p:nvPr/>
        </p:nvSpPr>
        <p:spPr>
          <a:xfrm>
            <a:off x="11219636" y="6178383"/>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2019</a:t>
            </a:r>
            <a:endParaRPr lang="en-US" b="1" dirty="0">
              <a:latin typeface="Verdana" panose="020B0604030504040204" pitchFamily="34" charset="0"/>
              <a:ea typeface="Verdana" panose="020B0604030504040204" pitchFamily="34" charset="0"/>
            </a:endParaRPr>
          </a:p>
        </p:txBody>
      </p:sp>
      <p:sp>
        <p:nvSpPr>
          <p:cNvPr id="77" name="Rectangle 76"/>
          <p:cNvSpPr/>
          <p:nvPr/>
        </p:nvSpPr>
        <p:spPr>
          <a:xfrm>
            <a:off x="12915010" y="4428309"/>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2022</a:t>
            </a:r>
            <a:endParaRPr lang="en-US" b="1" dirty="0">
              <a:latin typeface="Verdana" panose="020B0604030504040204" pitchFamily="34" charset="0"/>
              <a:ea typeface="Verdana" panose="020B0604030504040204" pitchFamily="34" charset="0"/>
            </a:endParaRPr>
          </a:p>
        </p:txBody>
      </p:sp>
      <p:sp>
        <p:nvSpPr>
          <p:cNvPr id="78" name="Rectangle 77"/>
          <p:cNvSpPr/>
          <p:nvPr/>
        </p:nvSpPr>
        <p:spPr>
          <a:xfrm>
            <a:off x="13033846" y="1446307"/>
            <a:ext cx="1533928" cy="405327"/>
          </a:xfrm>
          <a:prstGeom prst="rect">
            <a:avLst/>
          </a:prstGeom>
          <a:solidFill>
            <a:srgbClr val="3E55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rPr>
              <a:t>2023</a:t>
            </a:r>
            <a:endParaRPr lang="en-US" b="1" dirty="0">
              <a:latin typeface="Verdana" panose="020B0604030504040204" pitchFamily="34" charset="0"/>
              <a:ea typeface="Verdana" panose="020B0604030504040204" pitchFamily="34" charset="0"/>
            </a:endParaRPr>
          </a:p>
        </p:txBody>
      </p:sp>
      <p:sp>
        <p:nvSpPr>
          <p:cNvPr id="98" name="Flowchart: Decision 97"/>
          <p:cNvSpPr/>
          <p:nvPr/>
        </p:nvSpPr>
        <p:spPr bwMode="auto">
          <a:xfrm rot="21125748">
            <a:off x="2678478" y="8554281"/>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99" name="Flowchart: Decision 98"/>
          <p:cNvSpPr/>
          <p:nvPr/>
        </p:nvSpPr>
        <p:spPr bwMode="auto">
          <a:xfrm rot="21031765">
            <a:off x="4594442" y="8193018"/>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00" name="Flowchart: Decision 99"/>
          <p:cNvSpPr/>
          <p:nvPr/>
        </p:nvSpPr>
        <p:spPr bwMode="auto">
          <a:xfrm rot="20517981">
            <a:off x="6287001" y="7668033"/>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01" name="Flowchart: Decision 100"/>
          <p:cNvSpPr/>
          <p:nvPr/>
        </p:nvSpPr>
        <p:spPr bwMode="auto">
          <a:xfrm rot="20119061">
            <a:off x="7748558" y="7021823"/>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02" name="Flowchart: Decision 101"/>
          <p:cNvSpPr/>
          <p:nvPr/>
        </p:nvSpPr>
        <p:spPr bwMode="auto">
          <a:xfrm rot="19564018">
            <a:off x="8738427" y="6451205"/>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03" name="Flowchart: Decision 102"/>
          <p:cNvSpPr/>
          <p:nvPr/>
        </p:nvSpPr>
        <p:spPr bwMode="auto">
          <a:xfrm rot="18738558">
            <a:off x="10368391" y="5119926"/>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04" name="Flowchart: Decision 103"/>
          <p:cNvSpPr/>
          <p:nvPr/>
        </p:nvSpPr>
        <p:spPr bwMode="auto">
          <a:xfrm rot="7260285">
            <a:off x="11749618" y="3147624"/>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05" name="Flowchart: Decision 104"/>
          <p:cNvSpPr/>
          <p:nvPr/>
        </p:nvSpPr>
        <p:spPr bwMode="auto">
          <a:xfrm rot="16794335">
            <a:off x="12130873" y="2208859"/>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20" name="Rectangle 119"/>
          <p:cNvSpPr/>
          <p:nvPr/>
        </p:nvSpPr>
        <p:spPr>
          <a:xfrm>
            <a:off x="656829" y="1953839"/>
            <a:ext cx="6682576" cy="2312579"/>
          </a:xfrm>
          <a:prstGeom prst="rect">
            <a:avLst/>
          </a:prstGeom>
          <a:solidFill>
            <a:schemeClr val="bg2">
              <a:alpha val="15000"/>
            </a:schemeClr>
          </a:solidFill>
          <a:ln w="28575">
            <a:solidFill>
              <a:srgbClr val="3E5563"/>
            </a:solid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p:cNvGrpSpPr/>
          <p:nvPr/>
        </p:nvGrpSpPr>
        <p:grpSpPr>
          <a:xfrm>
            <a:off x="1403888" y="2194454"/>
            <a:ext cx="5188458" cy="1831348"/>
            <a:chOff x="1403888" y="2409374"/>
            <a:chExt cx="5188458" cy="1831348"/>
          </a:xfrm>
        </p:grpSpPr>
        <p:pic>
          <p:nvPicPr>
            <p:cNvPr id="123" name="Picture 122" descr="A green and black logo&#10;&#10;Description automatically generated"/>
            <p:cNvPicPr>
              <a:picLocks noChangeAspect="1"/>
            </p:cNvPicPr>
            <p:nvPr/>
          </p:nvPicPr>
          <p:blipFill>
            <a:blip r:embed="rId1">
              <a:clrChange>
                <a:clrFrom>
                  <a:srgbClr val="FFFFFF"/>
                </a:clrFrom>
                <a:clrTo>
                  <a:srgbClr val="FFFFFF">
                    <a:alpha val="0"/>
                  </a:srgbClr>
                </a:clrTo>
              </a:clrChange>
            </a:blip>
            <a:srcRect t="30812" b="32602"/>
            <a:stretch>
              <a:fillRect/>
            </a:stretch>
          </p:blipFill>
          <p:spPr>
            <a:xfrm>
              <a:off x="2430839" y="2409374"/>
              <a:ext cx="3134556" cy="1143719"/>
            </a:xfrm>
            <a:prstGeom prst="rect">
              <a:avLst/>
            </a:prstGeom>
          </p:spPr>
        </p:pic>
        <p:sp>
          <p:nvSpPr>
            <p:cNvPr id="125" name="TextBox 124"/>
            <p:cNvSpPr txBox="1"/>
            <p:nvPr/>
          </p:nvSpPr>
          <p:spPr>
            <a:xfrm>
              <a:off x="1403888" y="3594391"/>
              <a:ext cx="5188458" cy="646331"/>
            </a:xfrm>
            <a:prstGeom prst="rect">
              <a:avLst/>
            </a:prstGeom>
            <a:noFill/>
          </p:spPr>
          <p:txBody>
            <a:bodyPr wrap="square">
              <a:spAutoFit/>
            </a:bodyPr>
            <a:lstStyle/>
            <a:p>
              <a:pPr algn="ctr"/>
              <a:r>
                <a:rPr lang="en-US" b="1" i="1" dirty="0">
                  <a:solidFill>
                    <a:srgbClr val="404040"/>
                  </a:solidFill>
                  <a:latin typeface="Verdana" panose="020B0604030504040204" pitchFamily="34" charset="0"/>
                  <a:ea typeface="Verdana" panose="020B0604030504040204" pitchFamily="34" charset="0"/>
                </a:rPr>
                <a:t>Our Journey, Milestones and Achievements in Our Company Story</a:t>
              </a:r>
              <a:endParaRPr lang="en-US" b="1" i="1" dirty="0">
                <a:solidFill>
                  <a:srgbClr val="404040"/>
                </a:solidFill>
                <a:latin typeface="Verdana" panose="020B0604030504040204" pitchFamily="34" charset="0"/>
                <a:ea typeface="Verdana" panose="020B0604030504040204" pitchFamily="34" charset="0"/>
              </a:endParaRPr>
            </a:p>
          </p:txBody>
        </p:sp>
      </p:grpSp>
      <p:grpSp>
        <p:nvGrpSpPr>
          <p:cNvPr id="130" name="Factory11" descr="{&quot;Key&quot;:&quot;POWER_USER_SHAPE_ICON&quot;,&quot;Value&quot;:&quot;POWER_USER_SHAPE_ICON_STYLE_1&quot;}"/>
          <p:cNvGrpSpPr>
            <a:grpSpLocks noChangeAspect="1"/>
          </p:cNvGrpSpPr>
          <p:nvPr/>
        </p:nvGrpSpPr>
        <p:grpSpPr>
          <a:xfrm>
            <a:off x="1158048" y="6114364"/>
            <a:ext cx="445280" cy="413093"/>
            <a:chOff x="5847960" y="2910986"/>
            <a:chExt cx="3978484" cy="3690900"/>
          </a:xfrm>
          <a:solidFill>
            <a:srgbClr val="3E5563"/>
          </a:solidFill>
        </p:grpSpPr>
        <p:sp>
          <p:nvSpPr>
            <p:cNvPr id="131" name="Freeform: Shape 130"/>
            <p:cNvSpPr/>
            <p:nvPr/>
          </p:nvSpPr>
          <p:spPr bwMode="auto">
            <a:xfrm>
              <a:off x="6063668" y="4420901"/>
              <a:ext cx="3139655" cy="1030579"/>
            </a:xfrm>
            <a:custGeom>
              <a:avLst/>
              <a:gdLst>
                <a:gd name="connsiteX0" fmla="*/ 2660304 w 3139655"/>
                <a:gd name="connsiteY0" fmla="*/ 1030564 h 1030579"/>
                <a:gd name="connsiteX1" fmla="*/ 2660305 w 3139655"/>
                <a:gd name="connsiteY1" fmla="*/ 1030564 h 1030579"/>
                <a:gd name="connsiteX2" fmla="*/ 2660305 w 3139655"/>
                <a:gd name="connsiteY2" fmla="*/ 1030579 h 1030579"/>
                <a:gd name="connsiteX3" fmla="*/ 2660304 w 3139655"/>
                <a:gd name="connsiteY3" fmla="*/ 1030579 h 1030579"/>
                <a:gd name="connsiteX4" fmla="*/ 2982430 w 3139655"/>
                <a:gd name="connsiteY4" fmla="*/ 0 h 1030579"/>
                <a:gd name="connsiteX5" fmla="*/ 3139655 w 3139655"/>
                <a:gd name="connsiteY5" fmla="*/ 0 h 1030579"/>
                <a:gd name="connsiteX6" fmla="*/ 3139655 w 3139655"/>
                <a:gd name="connsiteY6" fmla="*/ 253355 h 1030579"/>
                <a:gd name="connsiteX7" fmla="*/ 3043788 w 3139655"/>
                <a:gd name="connsiteY7" fmla="*/ 346483 h 1030579"/>
                <a:gd name="connsiteX8" fmla="*/ 3043788 w 3139655"/>
                <a:gd name="connsiteY8" fmla="*/ 95868 h 1030579"/>
                <a:gd name="connsiteX9" fmla="*/ 2988136 w 3139655"/>
                <a:gd name="connsiteY9" fmla="*/ 95868 h 1030579"/>
                <a:gd name="connsiteX10" fmla="*/ 2187049 w 3139655"/>
                <a:gd name="connsiteY10" fmla="*/ 0 h 1030579"/>
                <a:gd name="connsiteX11" fmla="*/ 2564438 w 3139655"/>
                <a:gd name="connsiteY11" fmla="*/ 0 h 1030579"/>
                <a:gd name="connsiteX12" fmla="*/ 2468570 w 3139655"/>
                <a:gd name="connsiteY12" fmla="*/ 95868 h 1030579"/>
                <a:gd name="connsiteX13" fmla="*/ 2191614 w 3139655"/>
                <a:gd name="connsiteY13" fmla="*/ 95868 h 1030579"/>
                <a:gd name="connsiteX14" fmla="*/ 958672 w 3139655"/>
                <a:gd name="connsiteY14" fmla="*/ 0 h 1030579"/>
                <a:gd name="connsiteX15" fmla="*/ 1726999 w 3139655"/>
                <a:gd name="connsiteY15" fmla="*/ 0 h 1030579"/>
                <a:gd name="connsiteX16" fmla="*/ 1725786 w 3139655"/>
                <a:gd name="connsiteY16" fmla="*/ 20378 h 1030579"/>
                <a:gd name="connsiteX17" fmla="*/ 1648075 w 3139655"/>
                <a:gd name="connsiteY17" fmla="*/ 95868 h 1030579"/>
                <a:gd name="connsiteX18" fmla="*/ 958672 w 3139655"/>
                <a:gd name="connsiteY18" fmla="*/ 95868 h 1030579"/>
                <a:gd name="connsiteX19" fmla="*/ 0 w 3139655"/>
                <a:gd name="connsiteY19" fmla="*/ 0 h 1030579"/>
                <a:gd name="connsiteX20" fmla="*/ 455362 w 3139655"/>
                <a:gd name="connsiteY20" fmla="*/ 0 h 1030579"/>
                <a:gd name="connsiteX21" fmla="*/ 455362 w 3139655"/>
                <a:gd name="connsiteY21" fmla="*/ 95868 h 1030579"/>
                <a:gd name="connsiteX22" fmla="*/ 119834 w 3139655"/>
                <a:gd name="connsiteY22" fmla="*/ 95868 h 1030579"/>
                <a:gd name="connsiteX23" fmla="*/ 119834 w 3139655"/>
                <a:gd name="connsiteY23" fmla="*/ 934711 h 1030579"/>
                <a:gd name="connsiteX24" fmla="*/ 71901 w 3139655"/>
                <a:gd name="connsiteY24" fmla="*/ 934711 h 1030579"/>
                <a:gd name="connsiteX25" fmla="*/ 71901 w 3139655"/>
                <a:gd name="connsiteY25" fmla="*/ 982645 h 1030579"/>
                <a:gd name="connsiteX26" fmla="*/ 119834 w 3139655"/>
                <a:gd name="connsiteY26" fmla="*/ 982645 h 1030579"/>
                <a:gd name="connsiteX27" fmla="*/ 119834 w 3139655"/>
                <a:gd name="connsiteY27" fmla="*/ 934711 h 1030579"/>
                <a:gd name="connsiteX28" fmla="*/ 1006605 w 3139655"/>
                <a:gd name="connsiteY28" fmla="*/ 934711 h 1030579"/>
                <a:gd name="connsiteX29" fmla="*/ 1006605 w 3139655"/>
                <a:gd name="connsiteY29" fmla="*/ 1030579 h 1030579"/>
                <a:gd name="connsiteX30" fmla="*/ 71901 w 3139655"/>
                <a:gd name="connsiteY30" fmla="*/ 1030579 h 1030579"/>
                <a:gd name="connsiteX31" fmla="*/ 0 w 3139655"/>
                <a:gd name="connsiteY31" fmla="*/ 1030579 h 10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39655" h="1030579">
                  <a:moveTo>
                    <a:pt x="2660304" y="1030564"/>
                  </a:moveTo>
                  <a:lnTo>
                    <a:pt x="2660305" y="1030564"/>
                  </a:lnTo>
                  <a:lnTo>
                    <a:pt x="2660305" y="1030579"/>
                  </a:lnTo>
                  <a:lnTo>
                    <a:pt x="2660304" y="1030579"/>
                  </a:lnTo>
                  <a:close/>
                  <a:moveTo>
                    <a:pt x="2982430" y="0"/>
                  </a:moveTo>
                  <a:lnTo>
                    <a:pt x="3139655" y="0"/>
                  </a:lnTo>
                  <a:lnTo>
                    <a:pt x="3139655" y="253355"/>
                  </a:lnTo>
                  <a:lnTo>
                    <a:pt x="3043788" y="346483"/>
                  </a:lnTo>
                  <a:lnTo>
                    <a:pt x="3043788" y="95868"/>
                  </a:lnTo>
                  <a:lnTo>
                    <a:pt x="2988136" y="95868"/>
                  </a:lnTo>
                  <a:close/>
                  <a:moveTo>
                    <a:pt x="2187049" y="0"/>
                  </a:moveTo>
                  <a:lnTo>
                    <a:pt x="2564438" y="0"/>
                  </a:lnTo>
                  <a:lnTo>
                    <a:pt x="2468570" y="95868"/>
                  </a:lnTo>
                  <a:lnTo>
                    <a:pt x="2191614" y="95868"/>
                  </a:lnTo>
                  <a:close/>
                  <a:moveTo>
                    <a:pt x="958672" y="0"/>
                  </a:moveTo>
                  <a:lnTo>
                    <a:pt x="1726999" y="0"/>
                  </a:lnTo>
                  <a:lnTo>
                    <a:pt x="1725786" y="20378"/>
                  </a:lnTo>
                  <a:lnTo>
                    <a:pt x="1648075" y="95868"/>
                  </a:lnTo>
                  <a:lnTo>
                    <a:pt x="958672" y="95868"/>
                  </a:lnTo>
                  <a:close/>
                  <a:moveTo>
                    <a:pt x="0" y="0"/>
                  </a:moveTo>
                  <a:lnTo>
                    <a:pt x="455362" y="0"/>
                  </a:lnTo>
                  <a:lnTo>
                    <a:pt x="455362" y="95868"/>
                  </a:lnTo>
                  <a:lnTo>
                    <a:pt x="119834" y="95868"/>
                  </a:lnTo>
                  <a:lnTo>
                    <a:pt x="119834" y="934711"/>
                  </a:lnTo>
                  <a:lnTo>
                    <a:pt x="71901" y="934711"/>
                  </a:lnTo>
                  <a:lnTo>
                    <a:pt x="71901" y="982645"/>
                  </a:lnTo>
                  <a:lnTo>
                    <a:pt x="119834" y="982645"/>
                  </a:lnTo>
                  <a:lnTo>
                    <a:pt x="119834" y="934711"/>
                  </a:lnTo>
                  <a:lnTo>
                    <a:pt x="1006605" y="934711"/>
                  </a:lnTo>
                  <a:lnTo>
                    <a:pt x="1006605" y="1030579"/>
                  </a:lnTo>
                  <a:lnTo>
                    <a:pt x="71901" y="1030579"/>
                  </a:lnTo>
                  <a:lnTo>
                    <a:pt x="0" y="1030579"/>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530"/>
            <p:cNvSpPr/>
            <p:nvPr/>
          </p:nvSpPr>
          <p:spPr bwMode="auto">
            <a:xfrm>
              <a:off x="6471096" y="3222562"/>
              <a:ext cx="599177" cy="2180985"/>
            </a:xfrm>
            <a:custGeom>
              <a:avLst/>
              <a:gdLst>
                <a:gd name="T0" fmla="*/ 2 w 25"/>
                <a:gd name="T1" fmla="*/ 89 h 91"/>
                <a:gd name="T2" fmla="*/ 2 w 25"/>
                <a:gd name="T3" fmla="*/ 91 h 91"/>
                <a:gd name="T4" fmla="*/ 25 w 25"/>
                <a:gd name="T5" fmla="*/ 91 h 91"/>
                <a:gd name="T6" fmla="*/ 25 w 25"/>
                <a:gd name="T7" fmla="*/ 0 h 91"/>
                <a:gd name="T8" fmla="*/ 0 w 25"/>
                <a:gd name="T9" fmla="*/ 0 h 91"/>
                <a:gd name="T10" fmla="*/ 0 w 25"/>
                <a:gd name="T11" fmla="*/ 91 h 91"/>
                <a:gd name="T12" fmla="*/ 2 w 25"/>
                <a:gd name="T13" fmla="*/ 91 h 91"/>
                <a:gd name="T14" fmla="*/ 2 w 25"/>
                <a:gd name="T15" fmla="*/ 89 h 91"/>
                <a:gd name="T16" fmla="*/ 4 w 25"/>
                <a:gd name="T17" fmla="*/ 89 h 91"/>
                <a:gd name="T18" fmla="*/ 4 w 25"/>
                <a:gd name="T19" fmla="*/ 5 h 91"/>
                <a:gd name="T20" fmla="*/ 21 w 25"/>
                <a:gd name="T21" fmla="*/ 5 h 91"/>
                <a:gd name="T22" fmla="*/ 21 w 25"/>
                <a:gd name="T23" fmla="*/ 87 h 91"/>
                <a:gd name="T24" fmla="*/ 2 w 25"/>
                <a:gd name="T25" fmla="*/ 87 h 91"/>
                <a:gd name="T26" fmla="*/ 2 w 25"/>
                <a:gd name="T27" fmla="*/ 89 h 91"/>
                <a:gd name="T28" fmla="*/ 4 w 25"/>
                <a:gd name="T29" fmla="*/ 89 h 91"/>
                <a:gd name="T30" fmla="*/ 2 w 25"/>
                <a:gd name="T31"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1">
                  <a:moveTo>
                    <a:pt x="2" y="89"/>
                  </a:moveTo>
                  <a:lnTo>
                    <a:pt x="2" y="91"/>
                  </a:lnTo>
                  <a:lnTo>
                    <a:pt x="25" y="91"/>
                  </a:lnTo>
                  <a:lnTo>
                    <a:pt x="25" y="0"/>
                  </a:lnTo>
                  <a:lnTo>
                    <a:pt x="0" y="0"/>
                  </a:lnTo>
                  <a:lnTo>
                    <a:pt x="0" y="91"/>
                  </a:lnTo>
                  <a:lnTo>
                    <a:pt x="2" y="91"/>
                  </a:lnTo>
                  <a:lnTo>
                    <a:pt x="2" y="89"/>
                  </a:lnTo>
                  <a:lnTo>
                    <a:pt x="4" y="89"/>
                  </a:lnTo>
                  <a:lnTo>
                    <a:pt x="4" y="5"/>
                  </a:lnTo>
                  <a:lnTo>
                    <a:pt x="21" y="5"/>
                  </a:lnTo>
                  <a:lnTo>
                    <a:pt x="21" y="87"/>
                  </a:lnTo>
                  <a:lnTo>
                    <a:pt x="2" y="87"/>
                  </a:lnTo>
                  <a:lnTo>
                    <a:pt x="2" y="89"/>
                  </a:lnTo>
                  <a:lnTo>
                    <a:pt x="4" y="89"/>
                  </a:lnTo>
                  <a:lnTo>
                    <a:pt x="2" y="89"/>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bwMode="auto">
            <a:xfrm>
              <a:off x="8579031" y="3390322"/>
              <a:ext cx="534421" cy="2109077"/>
            </a:xfrm>
            <a:custGeom>
              <a:avLst/>
              <a:gdLst>
                <a:gd name="connsiteX0" fmla="*/ 144942 w 534421"/>
                <a:gd name="connsiteY0" fmla="*/ 2013210 h 2109077"/>
                <a:gd name="connsiteX1" fmla="*/ 144943 w 534421"/>
                <a:gd name="connsiteY1" fmla="*/ 2013210 h 2109077"/>
                <a:gd name="connsiteX2" fmla="*/ 144943 w 534421"/>
                <a:gd name="connsiteY2" fmla="*/ 2109077 h 2109077"/>
                <a:gd name="connsiteX3" fmla="*/ 144942 w 534421"/>
                <a:gd name="connsiteY3" fmla="*/ 2109077 h 2109077"/>
                <a:gd name="connsiteX4" fmla="*/ 49075 w 534421"/>
                <a:gd name="connsiteY4" fmla="*/ 0 h 2109077"/>
                <a:gd name="connsiteX5" fmla="*/ 456510 w 534421"/>
                <a:gd name="connsiteY5" fmla="*/ 0 h 2109077"/>
                <a:gd name="connsiteX6" fmla="*/ 534421 w 534421"/>
                <a:gd name="connsiteY6" fmla="*/ 1371238 h 2109077"/>
                <a:gd name="connsiteX7" fmla="*/ 429507 w 534421"/>
                <a:gd name="connsiteY7" fmla="*/ 1473154 h 2109077"/>
                <a:gd name="connsiteX8" fmla="*/ 360643 w 534421"/>
                <a:gd name="connsiteY8" fmla="*/ 95867 h 2109077"/>
                <a:gd name="connsiteX9" fmla="*/ 144942 w 534421"/>
                <a:gd name="connsiteY9" fmla="*/ 95867 h 2109077"/>
                <a:gd name="connsiteX10" fmla="*/ 101924 w 534421"/>
                <a:gd name="connsiteY10" fmla="*/ 977730 h 2109077"/>
                <a:gd name="connsiteX11" fmla="*/ 0 w 534421"/>
                <a:gd name="connsiteY11" fmla="*/ 1079655 h 210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21" h="2109077">
                  <a:moveTo>
                    <a:pt x="144942" y="2013210"/>
                  </a:moveTo>
                  <a:lnTo>
                    <a:pt x="144943" y="2013210"/>
                  </a:lnTo>
                  <a:lnTo>
                    <a:pt x="144943" y="2109077"/>
                  </a:lnTo>
                  <a:lnTo>
                    <a:pt x="144942" y="2109077"/>
                  </a:lnTo>
                  <a:close/>
                  <a:moveTo>
                    <a:pt x="49075" y="0"/>
                  </a:moveTo>
                  <a:lnTo>
                    <a:pt x="456510" y="0"/>
                  </a:lnTo>
                  <a:lnTo>
                    <a:pt x="534421" y="1371238"/>
                  </a:lnTo>
                  <a:lnTo>
                    <a:pt x="429507" y="1473154"/>
                  </a:lnTo>
                  <a:lnTo>
                    <a:pt x="360643" y="95867"/>
                  </a:lnTo>
                  <a:lnTo>
                    <a:pt x="144942" y="95867"/>
                  </a:lnTo>
                  <a:lnTo>
                    <a:pt x="101924" y="977730"/>
                  </a:lnTo>
                  <a:lnTo>
                    <a:pt x="0" y="1079655"/>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bwMode="auto">
            <a:xfrm>
              <a:off x="7723684" y="2910986"/>
              <a:ext cx="579461" cy="2133051"/>
            </a:xfrm>
            <a:custGeom>
              <a:avLst/>
              <a:gdLst>
                <a:gd name="connsiteX0" fmla="*/ 185435 w 579461"/>
                <a:gd name="connsiteY0" fmla="*/ 2037184 h 2133051"/>
                <a:gd name="connsiteX1" fmla="*/ 377157 w 579461"/>
                <a:gd name="connsiteY1" fmla="*/ 2037184 h 2133051"/>
                <a:gd name="connsiteX2" fmla="*/ 281290 w 579461"/>
                <a:gd name="connsiteY2" fmla="*/ 2133051 h 2133051"/>
                <a:gd name="connsiteX3" fmla="*/ 185435 w 579461"/>
                <a:gd name="connsiteY3" fmla="*/ 2133051 h 2133051"/>
                <a:gd name="connsiteX4" fmla="*/ 89560 w 579461"/>
                <a:gd name="connsiteY4" fmla="*/ 0 h 2133051"/>
                <a:gd name="connsiteX5" fmla="*/ 496995 w 579461"/>
                <a:gd name="connsiteY5" fmla="*/ 0 h 2133051"/>
                <a:gd name="connsiteX6" fmla="*/ 579461 w 579461"/>
                <a:gd name="connsiteY6" fmla="*/ 1834879 h 2133051"/>
                <a:gd name="connsiteX7" fmla="*/ 491289 w 579461"/>
                <a:gd name="connsiteY7" fmla="*/ 1923052 h 2133051"/>
                <a:gd name="connsiteX8" fmla="*/ 401128 w 579461"/>
                <a:gd name="connsiteY8" fmla="*/ 119834 h 2133051"/>
                <a:gd name="connsiteX9" fmla="*/ 185427 w 579461"/>
                <a:gd name="connsiteY9" fmla="*/ 119834 h 2133051"/>
                <a:gd name="connsiteX10" fmla="*/ 119154 w 579461"/>
                <a:gd name="connsiteY10" fmla="*/ 1478435 h 2133051"/>
                <a:gd name="connsiteX11" fmla="*/ 0 w 579461"/>
                <a:gd name="connsiteY11" fmla="*/ 1594185 h 21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461" h="2133051">
                  <a:moveTo>
                    <a:pt x="185435" y="2037184"/>
                  </a:moveTo>
                  <a:lnTo>
                    <a:pt x="377157" y="2037184"/>
                  </a:lnTo>
                  <a:lnTo>
                    <a:pt x="281290" y="2133051"/>
                  </a:lnTo>
                  <a:lnTo>
                    <a:pt x="185435" y="2133051"/>
                  </a:lnTo>
                  <a:close/>
                  <a:moveTo>
                    <a:pt x="89560" y="0"/>
                  </a:moveTo>
                  <a:lnTo>
                    <a:pt x="496995" y="0"/>
                  </a:lnTo>
                  <a:lnTo>
                    <a:pt x="579461" y="1834879"/>
                  </a:lnTo>
                  <a:lnTo>
                    <a:pt x="491289" y="1923052"/>
                  </a:lnTo>
                  <a:lnTo>
                    <a:pt x="401128" y="119834"/>
                  </a:lnTo>
                  <a:lnTo>
                    <a:pt x="185427" y="119834"/>
                  </a:lnTo>
                  <a:lnTo>
                    <a:pt x="119154" y="1478435"/>
                  </a:lnTo>
                  <a:lnTo>
                    <a:pt x="0" y="1594185"/>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535"/>
            <p:cNvSpPr>
              <a:spLocks noChangeShapeType="1"/>
            </p:cNvSpPr>
            <p:nvPr/>
          </p:nvSpPr>
          <p:spPr bwMode="auto">
            <a:xfrm>
              <a:off x="6854564" y="6386177"/>
              <a:ext cx="0" cy="167775"/>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Rectangle 536"/>
            <p:cNvSpPr>
              <a:spLocks noChangeArrowheads="1"/>
            </p:cNvSpPr>
            <p:nvPr/>
          </p:nvSpPr>
          <p:spPr bwMode="auto">
            <a:xfrm>
              <a:off x="6806631" y="6386177"/>
              <a:ext cx="95867" cy="167775"/>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bwMode="auto">
            <a:xfrm>
              <a:off x="8676039" y="4205193"/>
              <a:ext cx="934712" cy="1557849"/>
            </a:xfrm>
            <a:custGeom>
              <a:avLst/>
              <a:gdLst>
                <a:gd name="connsiteX0" fmla="*/ 934712 w 934712"/>
                <a:gd name="connsiteY0" fmla="*/ 0 h 1557849"/>
                <a:gd name="connsiteX1" fmla="*/ 934712 w 934712"/>
                <a:gd name="connsiteY1" fmla="*/ 1557849 h 1557849"/>
                <a:gd name="connsiteX2" fmla="*/ 838844 w 934712"/>
                <a:gd name="connsiteY2" fmla="*/ 1557849 h 1557849"/>
                <a:gd name="connsiteX3" fmla="*/ 838844 w 934712"/>
                <a:gd name="connsiteY3" fmla="*/ 239668 h 1557849"/>
                <a:gd name="connsiteX4" fmla="*/ 119835 w 934712"/>
                <a:gd name="connsiteY4" fmla="*/ 958672 h 1557849"/>
                <a:gd name="connsiteX5" fmla="*/ 119835 w 934712"/>
                <a:gd name="connsiteY5" fmla="*/ 1557849 h 1557849"/>
                <a:gd name="connsiteX6" fmla="*/ 0 w 934712"/>
                <a:gd name="connsiteY6" fmla="*/ 1557849 h 1557849"/>
                <a:gd name="connsiteX7" fmla="*/ 0 w 934712"/>
                <a:gd name="connsiteY7" fmla="*/ 910738 h 155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12" h="1557849">
                  <a:moveTo>
                    <a:pt x="934712" y="0"/>
                  </a:moveTo>
                  <a:lnTo>
                    <a:pt x="934712" y="1557849"/>
                  </a:lnTo>
                  <a:lnTo>
                    <a:pt x="838844" y="1557849"/>
                  </a:lnTo>
                  <a:lnTo>
                    <a:pt x="838844" y="239668"/>
                  </a:lnTo>
                  <a:lnTo>
                    <a:pt x="119835" y="958672"/>
                  </a:lnTo>
                  <a:lnTo>
                    <a:pt x="119835" y="1557849"/>
                  </a:lnTo>
                  <a:lnTo>
                    <a:pt x="0" y="1557849"/>
                  </a:lnTo>
                  <a:lnTo>
                    <a:pt x="0" y="91073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Line 539"/>
            <p:cNvSpPr>
              <a:spLocks noChangeShapeType="1"/>
            </p:cNvSpPr>
            <p:nvPr/>
          </p:nvSpPr>
          <p:spPr bwMode="auto">
            <a:xfrm>
              <a:off x="9347109" y="4732462"/>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540"/>
            <p:cNvSpPr>
              <a:spLocks noChangeArrowheads="1"/>
            </p:cNvSpPr>
            <p:nvPr/>
          </p:nvSpPr>
          <p:spPr bwMode="auto">
            <a:xfrm>
              <a:off x="9299175" y="4732462"/>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541"/>
            <p:cNvSpPr>
              <a:spLocks noChangeShapeType="1"/>
            </p:cNvSpPr>
            <p:nvPr/>
          </p:nvSpPr>
          <p:spPr bwMode="auto">
            <a:xfrm>
              <a:off x="9347109"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542"/>
            <p:cNvSpPr>
              <a:spLocks noChangeArrowheads="1"/>
            </p:cNvSpPr>
            <p:nvPr/>
          </p:nvSpPr>
          <p:spPr bwMode="auto">
            <a:xfrm>
              <a:off x="9299175"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Line 543"/>
            <p:cNvSpPr>
              <a:spLocks noChangeShapeType="1"/>
            </p:cNvSpPr>
            <p:nvPr/>
          </p:nvSpPr>
          <p:spPr bwMode="auto">
            <a:xfrm>
              <a:off x="9155374"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544"/>
            <p:cNvSpPr>
              <a:spLocks noChangeArrowheads="1"/>
            </p:cNvSpPr>
            <p:nvPr/>
          </p:nvSpPr>
          <p:spPr bwMode="auto">
            <a:xfrm>
              <a:off x="9107441"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Line 545"/>
            <p:cNvSpPr>
              <a:spLocks noChangeShapeType="1"/>
            </p:cNvSpPr>
            <p:nvPr/>
          </p:nvSpPr>
          <p:spPr bwMode="auto">
            <a:xfrm>
              <a:off x="8939681"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546"/>
            <p:cNvSpPr>
              <a:spLocks noChangeArrowheads="1"/>
            </p:cNvSpPr>
            <p:nvPr/>
          </p:nvSpPr>
          <p:spPr bwMode="auto">
            <a:xfrm>
              <a:off x="8891747"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bwMode="auto">
            <a:xfrm>
              <a:off x="7861169" y="4205193"/>
              <a:ext cx="934712" cy="1557849"/>
            </a:xfrm>
            <a:custGeom>
              <a:avLst/>
              <a:gdLst>
                <a:gd name="connsiteX0" fmla="*/ 934712 w 934712"/>
                <a:gd name="connsiteY0" fmla="*/ 0 h 1557849"/>
                <a:gd name="connsiteX1" fmla="*/ 934712 w 934712"/>
                <a:gd name="connsiteY1" fmla="*/ 1557849 h 1557849"/>
                <a:gd name="connsiteX2" fmla="*/ 814877 w 934712"/>
                <a:gd name="connsiteY2" fmla="*/ 1557849 h 1557849"/>
                <a:gd name="connsiteX3" fmla="*/ 814877 w 934712"/>
                <a:gd name="connsiteY3" fmla="*/ 239668 h 1557849"/>
                <a:gd name="connsiteX4" fmla="*/ 95868 w 934712"/>
                <a:gd name="connsiteY4" fmla="*/ 958672 h 1557849"/>
                <a:gd name="connsiteX5" fmla="*/ 95868 w 934712"/>
                <a:gd name="connsiteY5" fmla="*/ 1557849 h 1557849"/>
                <a:gd name="connsiteX6" fmla="*/ 0 w 934712"/>
                <a:gd name="connsiteY6" fmla="*/ 1557849 h 1557849"/>
                <a:gd name="connsiteX7" fmla="*/ 0 w 934712"/>
                <a:gd name="connsiteY7" fmla="*/ 910738 h 155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12" h="1557849">
                  <a:moveTo>
                    <a:pt x="934712" y="0"/>
                  </a:moveTo>
                  <a:lnTo>
                    <a:pt x="934712" y="1557849"/>
                  </a:lnTo>
                  <a:lnTo>
                    <a:pt x="814877" y="1557849"/>
                  </a:lnTo>
                  <a:lnTo>
                    <a:pt x="814877" y="239668"/>
                  </a:lnTo>
                  <a:lnTo>
                    <a:pt x="95868" y="958672"/>
                  </a:lnTo>
                  <a:lnTo>
                    <a:pt x="95868" y="1557849"/>
                  </a:lnTo>
                  <a:lnTo>
                    <a:pt x="0" y="1557849"/>
                  </a:lnTo>
                  <a:lnTo>
                    <a:pt x="0" y="91073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Line 549"/>
            <p:cNvSpPr>
              <a:spLocks noChangeShapeType="1"/>
            </p:cNvSpPr>
            <p:nvPr/>
          </p:nvSpPr>
          <p:spPr bwMode="auto">
            <a:xfrm>
              <a:off x="8532238" y="4732462"/>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Rectangle 550"/>
            <p:cNvSpPr>
              <a:spLocks noChangeArrowheads="1"/>
            </p:cNvSpPr>
            <p:nvPr/>
          </p:nvSpPr>
          <p:spPr bwMode="auto">
            <a:xfrm>
              <a:off x="8484305" y="4732462"/>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Line 551"/>
            <p:cNvSpPr>
              <a:spLocks noChangeShapeType="1"/>
            </p:cNvSpPr>
            <p:nvPr/>
          </p:nvSpPr>
          <p:spPr bwMode="auto">
            <a:xfrm>
              <a:off x="8532238"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Rectangle 552"/>
            <p:cNvSpPr>
              <a:spLocks noChangeArrowheads="1"/>
            </p:cNvSpPr>
            <p:nvPr/>
          </p:nvSpPr>
          <p:spPr bwMode="auto">
            <a:xfrm>
              <a:off x="8484305"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553"/>
            <p:cNvSpPr>
              <a:spLocks noChangeShapeType="1"/>
            </p:cNvSpPr>
            <p:nvPr/>
          </p:nvSpPr>
          <p:spPr bwMode="auto">
            <a:xfrm>
              <a:off x="8316545"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Rectangle 554"/>
            <p:cNvSpPr>
              <a:spLocks noChangeArrowheads="1"/>
            </p:cNvSpPr>
            <p:nvPr/>
          </p:nvSpPr>
          <p:spPr bwMode="auto">
            <a:xfrm>
              <a:off x="8268611"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555"/>
            <p:cNvSpPr>
              <a:spLocks noChangeShapeType="1"/>
            </p:cNvSpPr>
            <p:nvPr/>
          </p:nvSpPr>
          <p:spPr bwMode="auto">
            <a:xfrm>
              <a:off x="8124811"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Rectangle 556"/>
            <p:cNvSpPr>
              <a:spLocks noChangeArrowheads="1"/>
            </p:cNvSpPr>
            <p:nvPr/>
          </p:nvSpPr>
          <p:spPr bwMode="auto">
            <a:xfrm>
              <a:off x="8052903" y="5355598"/>
              <a:ext cx="119841"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bwMode="auto">
            <a:xfrm>
              <a:off x="7022339" y="4205193"/>
              <a:ext cx="934712" cy="1557849"/>
            </a:xfrm>
            <a:custGeom>
              <a:avLst/>
              <a:gdLst>
                <a:gd name="connsiteX0" fmla="*/ 934712 w 934712"/>
                <a:gd name="connsiteY0" fmla="*/ 0 h 1557849"/>
                <a:gd name="connsiteX1" fmla="*/ 934712 w 934712"/>
                <a:gd name="connsiteY1" fmla="*/ 1557849 h 1557849"/>
                <a:gd name="connsiteX2" fmla="*/ 838844 w 934712"/>
                <a:gd name="connsiteY2" fmla="*/ 1557849 h 1557849"/>
                <a:gd name="connsiteX3" fmla="*/ 838844 w 934712"/>
                <a:gd name="connsiteY3" fmla="*/ 239668 h 1557849"/>
                <a:gd name="connsiteX4" fmla="*/ 119835 w 934712"/>
                <a:gd name="connsiteY4" fmla="*/ 958672 h 1557849"/>
                <a:gd name="connsiteX5" fmla="*/ 119835 w 934712"/>
                <a:gd name="connsiteY5" fmla="*/ 1557849 h 1557849"/>
                <a:gd name="connsiteX6" fmla="*/ 0 w 934712"/>
                <a:gd name="connsiteY6" fmla="*/ 1557849 h 1557849"/>
                <a:gd name="connsiteX7" fmla="*/ 0 w 934712"/>
                <a:gd name="connsiteY7" fmla="*/ 910738 h 155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12" h="1557849">
                  <a:moveTo>
                    <a:pt x="934712" y="0"/>
                  </a:moveTo>
                  <a:lnTo>
                    <a:pt x="934712" y="1557849"/>
                  </a:lnTo>
                  <a:lnTo>
                    <a:pt x="838844" y="1557849"/>
                  </a:lnTo>
                  <a:lnTo>
                    <a:pt x="838844" y="239668"/>
                  </a:lnTo>
                  <a:lnTo>
                    <a:pt x="119835" y="958672"/>
                  </a:lnTo>
                  <a:lnTo>
                    <a:pt x="119835" y="1557849"/>
                  </a:lnTo>
                  <a:lnTo>
                    <a:pt x="0" y="1557849"/>
                  </a:lnTo>
                  <a:lnTo>
                    <a:pt x="0" y="91073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559"/>
            <p:cNvSpPr>
              <a:spLocks noChangeShapeType="1"/>
            </p:cNvSpPr>
            <p:nvPr/>
          </p:nvSpPr>
          <p:spPr bwMode="auto">
            <a:xfrm>
              <a:off x="7693409" y="4732462"/>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Rectangle 560"/>
            <p:cNvSpPr>
              <a:spLocks noChangeArrowheads="1"/>
            </p:cNvSpPr>
            <p:nvPr/>
          </p:nvSpPr>
          <p:spPr bwMode="auto">
            <a:xfrm>
              <a:off x="7645475" y="4732462"/>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561"/>
            <p:cNvSpPr>
              <a:spLocks noChangeShapeType="1"/>
            </p:cNvSpPr>
            <p:nvPr/>
          </p:nvSpPr>
          <p:spPr bwMode="auto">
            <a:xfrm>
              <a:off x="7693409"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Rectangle 562"/>
            <p:cNvSpPr>
              <a:spLocks noChangeArrowheads="1"/>
            </p:cNvSpPr>
            <p:nvPr/>
          </p:nvSpPr>
          <p:spPr bwMode="auto">
            <a:xfrm>
              <a:off x="7645475"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563"/>
            <p:cNvSpPr>
              <a:spLocks noChangeShapeType="1"/>
            </p:cNvSpPr>
            <p:nvPr/>
          </p:nvSpPr>
          <p:spPr bwMode="auto">
            <a:xfrm>
              <a:off x="7501675"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Rectangle 564"/>
            <p:cNvSpPr>
              <a:spLocks noChangeArrowheads="1"/>
            </p:cNvSpPr>
            <p:nvPr/>
          </p:nvSpPr>
          <p:spPr bwMode="auto">
            <a:xfrm>
              <a:off x="7429767" y="5355598"/>
              <a:ext cx="119841"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565"/>
            <p:cNvSpPr>
              <a:spLocks noChangeShapeType="1"/>
            </p:cNvSpPr>
            <p:nvPr/>
          </p:nvSpPr>
          <p:spPr bwMode="auto">
            <a:xfrm>
              <a:off x="7285966" y="5355598"/>
              <a:ext cx="0" cy="359509"/>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Rectangle 566"/>
            <p:cNvSpPr>
              <a:spLocks noChangeArrowheads="1"/>
            </p:cNvSpPr>
            <p:nvPr/>
          </p:nvSpPr>
          <p:spPr bwMode="auto">
            <a:xfrm>
              <a:off x="7238033" y="5355598"/>
              <a:ext cx="95867" cy="359509"/>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bwMode="auto">
            <a:xfrm>
              <a:off x="6471096" y="5715107"/>
              <a:ext cx="3355348" cy="886779"/>
            </a:xfrm>
            <a:custGeom>
              <a:avLst/>
              <a:gdLst>
                <a:gd name="connsiteX0" fmla="*/ 599177 w 3355348"/>
                <a:gd name="connsiteY0" fmla="*/ 0 h 886779"/>
                <a:gd name="connsiteX1" fmla="*/ 3355348 w 3355348"/>
                <a:gd name="connsiteY1" fmla="*/ 0 h 886779"/>
                <a:gd name="connsiteX2" fmla="*/ 3355348 w 3355348"/>
                <a:gd name="connsiteY2" fmla="*/ 886779 h 886779"/>
                <a:gd name="connsiteX3" fmla="*/ 47934 w 3355348"/>
                <a:gd name="connsiteY3" fmla="*/ 886779 h 886779"/>
                <a:gd name="connsiteX4" fmla="*/ 0 w 3355348"/>
                <a:gd name="connsiteY4" fmla="*/ 886779 h 886779"/>
                <a:gd name="connsiteX5" fmla="*/ 0 w 3355348"/>
                <a:gd name="connsiteY5" fmla="*/ 838830 h 886779"/>
                <a:gd name="connsiteX6" fmla="*/ 47934 w 3355348"/>
                <a:gd name="connsiteY6" fmla="*/ 838830 h 886779"/>
                <a:gd name="connsiteX7" fmla="*/ 47934 w 3355348"/>
                <a:gd name="connsiteY7" fmla="*/ 838845 h 886779"/>
                <a:gd name="connsiteX8" fmla="*/ 95867 w 3355348"/>
                <a:gd name="connsiteY8" fmla="*/ 838845 h 886779"/>
                <a:gd name="connsiteX9" fmla="*/ 95867 w 3355348"/>
                <a:gd name="connsiteY9" fmla="*/ 838830 h 886779"/>
                <a:gd name="connsiteX10" fmla="*/ 599177 w 3355348"/>
                <a:gd name="connsiteY10" fmla="*/ 838830 h 886779"/>
                <a:gd name="connsiteX11" fmla="*/ 599177 w 3355348"/>
                <a:gd name="connsiteY11" fmla="*/ 766944 h 886779"/>
                <a:gd name="connsiteX12" fmla="*/ 3235514 w 3355348"/>
                <a:gd name="connsiteY12" fmla="*/ 766944 h 886779"/>
                <a:gd name="connsiteX13" fmla="*/ 3235514 w 3355348"/>
                <a:gd name="connsiteY13" fmla="*/ 95868 h 886779"/>
                <a:gd name="connsiteX14" fmla="*/ 599177 w 3355348"/>
                <a:gd name="connsiteY14" fmla="*/ 95868 h 88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5348" h="886779">
                  <a:moveTo>
                    <a:pt x="599177" y="0"/>
                  </a:moveTo>
                  <a:lnTo>
                    <a:pt x="3355348" y="0"/>
                  </a:lnTo>
                  <a:lnTo>
                    <a:pt x="3355348" y="886779"/>
                  </a:lnTo>
                  <a:lnTo>
                    <a:pt x="47934" y="886779"/>
                  </a:lnTo>
                  <a:lnTo>
                    <a:pt x="0" y="886779"/>
                  </a:lnTo>
                  <a:lnTo>
                    <a:pt x="0" y="838830"/>
                  </a:lnTo>
                  <a:lnTo>
                    <a:pt x="47934" y="838830"/>
                  </a:lnTo>
                  <a:lnTo>
                    <a:pt x="47934" y="838845"/>
                  </a:lnTo>
                  <a:lnTo>
                    <a:pt x="95867" y="838845"/>
                  </a:lnTo>
                  <a:lnTo>
                    <a:pt x="95867" y="838830"/>
                  </a:lnTo>
                  <a:lnTo>
                    <a:pt x="599177" y="838830"/>
                  </a:lnTo>
                  <a:lnTo>
                    <a:pt x="599177" y="766944"/>
                  </a:lnTo>
                  <a:lnTo>
                    <a:pt x="3235514" y="766944"/>
                  </a:lnTo>
                  <a:lnTo>
                    <a:pt x="3235514" y="95868"/>
                  </a:lnTo>
                  <a:lnTo>
                    <a:pt x="599177" y="9586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570"/>
            <p:cNvSpPr/>
            <p:nvPr/>
          </p:nvSpPr>
          <p:spPr bwMode="auto">
            <a:xfrm>
              <a:off x="8172744" y="5930801"/>
              <a:ext cx="1222313" cy="671070"/>
            </a:xfrm>
            <a:custGeom>
              <a:avLst/>
              <a:gdLst>
                <a:gd name="T0" fmla="*/ 2 w 51"/>
                <a:gd name="T1" fmla="*/ 26 h 28"/>
                <a:gd name="T2" fmla="*/ 2 w 51"/>
                <a:gd name="T3" fmla="*/ 28 h 28"/>
                <a:gd name="T4" fmla="*/ 51 w 51"/>
                <a:gd name="T5" fmla="*/ 28 h 28"/>
                <a:gd name="T6" fmla="*/ 51 w 51"/>
                <a:gd name="T7" fmla="*/ 0 h 28"/>
                <a:gd name="T8" fmla="*/ 0 w 51"/>
                <a:gd name="T9" fmla="*/ 0 h 28"/>
                <a:gd name="T10" fmla="*/ 0 w 51"/>
                <a:gd name="T11" fmla="*/ 28 h 28"/>
                <a:gd name="T12" fmla="*/ 2 w 51"/>
                <a:gd name="T13" fmla="*/ 28 h 28"/>
                <a:gd name="T14" fmla="*/ 2 w 51"/>
                <a:gd name="T15" fmla="*/ 26 h 28"/>
                <a:gd name="T16" fmla="*/ 4 w 51"/>
                <a:gd name="T17" fmla="*/ 26 h 28"/>
                <a:gd name="T18" fmla="*/ 4 w 51"/>
                <a:gd name="T19" fmla="*/ 4 h 28"/>
                <a:gd name="T20" fmla="*/ 47 w 51"/>
                <a:gd name="T21" fmla="*/ 4 h 28"/>
                <a:gd name="T22" fmla="*/ 47 w 51"/>
                <a:gd name="T23" fmla="*/ 23 h 28"/>
                <a:gd name="T24" fmla="*/ 2 w 51"/>
                <a:gd name="T25" fmla="*/ 23 h 28"/>
                <a:gd name="T26" fmla="*/ 2 w 51"/>
                <a:gd name="T27" fmla="*/ 26 h 28"/>
                <a:gd name="T28" fmla="*/ 4 w 51"/>
                <a:gd name="T29" fmla="*/ 26 h 28"/>
                <a:gd name="T30" fmla="*/ 2 w 51"/>
                <a:gd name="T3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8">
                  <a:moveTo>
                    <a:pt x="2" y="26"/>
                  </a:moveTo>
                  <a:lnTo>
                    <a:pt x="2" y="28"/>
                  </a:lnTo>
                  <a:lnTo>
                    <a:pt x="51" y="28"/>
                  </a:lnTo>
                  <a:lnTo>
                    <a:pt x="51" y="0"/>
                  </a:lnTo>
                  <a:lnTo>
                    <a:pt x="0" y="0"/>
                  </a:lnTo>
                  <a:lnTo>
                    <a:pt x="0" y="28"/>
                  </a:lnTo>
                  <a:lnTo>
                    <a:pt x="2" y="28"/>
                  </a:lnTo>
                  <a:lnTo>
                    <a:pt x="2" y="26"/>
                  </a:lnTo>
                  <a:lnTo>
                    <a:pt x="4" y="26"/>
                  </a:lnTo>
                  <a:lnTo>
                    <a:pt x="4" y="4"/>
                  </a:lnTo>
                  <a:lnTo>
                    <a:pt x="47" y="4"/>
                  </a:lnTo>
                  <a:lnTo>
                    <a:pt x="47" y="23"/>
                  </a:lnTo>
                  <a:lnTo>
                    <a:pt x="2" y="23"/>
                  </a:lnTo>
                  <a:lnTo>
                    <a:pt x="2" y="26"/>
                  </a:lnTo>
                  <a:lnTo>
                    <a:pt x="4" y="26"/>
                  </a:lnTo>
                  <a:lnTo>
                    <a:pt x="2" y="26"/>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571"/>
            <p:cNvSpPr>
              <a:spLocks noChangeShapeType="1"/>
            </p:cNvSpPr>
            <p:nvPr/>
          </p:nvSpPr>
          <p:spPr bwMode="auto">
            <a:xfrm flipH="1">
              <a:off x="8364479" y="6170469"/>
              <a:ext cx="838845"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Rectangle 572"/>
            <p:cNvSpPr>
              <a:spLocks noChangeArrowheads="1"/>
            </p:cNvSpPr>
            <p:nvPr/>
          </p:nvSpPr>
          <p:spPr bwMode="auto">
            <a:xfrm>
              <a:off x="8364479" y="6122535"/>
              <a:ext cx="838845" cy="119841"/>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573"/>
            <p:cNvSpPr>
              <a:spLocks noChangeShapeType="1"/>
            </p:cNvSpPr>
            <p:nvPr/>
          </p:nvSpPr>
          <p:spPr bwMode="auto">
            <a:xfrm flipH="1">
              <a:off x="8364479" y="6386177"/>
              <a:ext cx="838845"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574"/>
            <p:cNvSpPr>
              <a:spLocks noChangeArrowheads="1"/>
            </p:cNvSpPr>
            <p:nvPr/>
          </p:nvSpPr>
          <p:spPr bwMode="auto">
            <a:xfrm>
              <a:off x="8364479" y="6338244"/>
              <a:ext cx="838845" cy="95867"/>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576"/>
            <p:cNvSpPr/>
            <p:nvPr/>
          </p:nvSpPr>
          <p:spPr bwMode="auto">
            <a:xfrm>
              <a:off x="5847960" y="5307665"/>
              <a:ext cx="1294206" cy="1294206"/>
            </a:xfrm>
            <a:custGeom>
              <a:avLst/>
              <a:gdLst>
                <a:gd name="T0" fmla="*/ 2 w 54"/>
                <a:gd name="T1" fmla="*/ 52 h 54"/>
                <a:gd name="T2" fmla="*/ 2 w 54"/>
                <a:gd name="T3" fmla="*/ 54 h 54"/>
                <a:gd name="T4" fmla="*/ 54 w 54"/>
                <a:gd name="T5" fmla="*/ 54 h 54"/>
                <a:gd name="T6" fmla="*/ 54 w 54"/>
                <a:gd name="T7" fmla="*/ 0 h 54"/>
                <a:gd name="T8" fmla="*/ 0 w 54"/>
                <a:gd name="T9" fmla="*/ 0 h 54"/>
                <a:gd name="T10" fmla="*/ 0 w 54"/>
                <a:gd name="T11" fmla="*/ 54 h 54"/>
                <a:gd name="T12" fmla="*/ 2 w 54"/>
                <a:gd name="T13" fmla="*/ 54 h 54"/>
                <a:gd name="T14" fmla="*/ 2 w 54"/>
                <a:gd name="T15" fmla="*/ 52 h 54"/>
                <a:gd name="T16" fmla="*/ 4 w 54"/>
                <a:gd name="T17" fmla="*/ 52 h 54"/>
                <a:gd name="T18" fmla="*/ 4 w 54"/>
                <a:gd name="T19" fmla="*/ 4 h 54"/>
                <a:gd name="T20" fmla="*/ 49 w 54"/>
                <a:gd name="T21" fmla="*/ 4 h 54"/>
                <a:gd name="T22" fmla="*/ 49 w 54"/>
                <a:gd name="T23" fmla="*/ 49 h 54"/>
                <a:gd name="T24" fmla="*/ 2 w 54"/>
                <a:gd name="T25" fmla="*/ 49 h 54"/>
                <a:gd name="T26" fmla="*/ 2 w 54"/>
                <a:gd name="T27" fmla="*/ 52 h 54"/>
                <a:gd name="T28" fmla="*/ 4 w 54"/>
                <a:gd name="T29" fmla="*/ 52 h 54"/>
                <a:gd name="T30" fmla="*/ 2 w 54"/>
                <a:gd name="T31"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54">
                  <a:moveTo>
                    <a:pt x="2" y="52"/>
                  </a:moveTo>
                  <a:lnTo>
                    <a:pt x="2" y="54"/>
                  </a:lnTo>
                  <a:lnTo>
                    <a:pt x="54" y="54"/>
                  </a:lnTo>
                  <a:lnTo>
                    <a:pt x="54" y="0"/>
                  </a:lnTo>
                  <a:lnTo>
                    <a:pt x="0" y="0"/>
                  </a:lnTo>
                  <a:lnTo>
                    <a:pt x="0" y="54"/>
                  </a:lnTo>
                  <a:lnTo>
                    <a:pt x="2" y="54"/>
                  </a:lnTo>
                  <a:lnTo>
                    <a:pt x="2" y="52"/>
                  </a:lnTo>
                  <a:lnTo>
                    <a:pt x="4" y="52"/>
                  </a:lnTo>
                  <a:lnTo>
                    <a:pt x="4" y="4"/>
                  </a:lnTo>
                  <a:lnTo>
                    <a:pt x="49" y="4"/>
                  </a:lnTo>
                  <a:lnTo>
                    <a:pt x="49" y="49"/>
                  </a:lnTo>
                  <a:lnTo>
                    <a:pt x="2" y="49"/>
                  </a:lnTo>
                  <a:lnTo>
                    <a:pt x="2" y="52"/>
                  </a:lnTo>
                  <a:lnTo>
                    <a:pt x="4" y="52"/>
                  </a:lnTo>
                  <a:lnTo>
                    <a:pt x="2" y="52"/>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577"/>
            <p:cNvSpPr>
              <a:spLocks noChangeShapeType="1"/>
            </p:cNvSpPr>
            <p:nvPr/>
          </p:nvSpPr>
          <p:spPr bwMode="auto">
            <a:xfrm>
              <a:off x="6087628" y="5571307"/>
              <a:ext cx="790911"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578"/>
            <p:cNvSpPr>
              <a:spLocks noChangeArrowheads="1"/>
            </p:cNvSpPr>
            <p:nvPr/>
          </p:nvSpPr>
          <p:spPr bwMode="auto">
            <a:xfrm>
              <a:off x="6087628" y="5499399"/>
              <a:ext cx="790911" cy="119841"/>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579"/>
            <p:cNvSpPr>
              <a:spLocks noChangeShapeType="1"/>
            </p:cNvSpPr>
            <p:nvPr/>
          </p:nvSpPr>
          <p:spPr bwMode="auto">
            <a:xfrm>
              <a:off x="6087628" y="5763041"/>
              <a:ext cx="790911"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580"/>
            <p:cNvSpPr>
              <a:spLocks noChangeArrowheads="1"/>
            </p:cNvSpPr>
            <p:nvPr/>
          </p:nvSpPr>
          <p:spPr bwMode="auto">
            <a:xfrm>
              <a:off x="6087628" y="5715107"/>
              <a:ext cx="790911" cy="95867"/>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581"/>
            <p:cNvSpPr>
              <a:spLocks noChangeShapeType="1"/>
            </p:cNvSpPr>
            <p:nvPr/>
          </p:nvSpPr>
          <p:spPr bwMode="auto">
            <a:xfrm>
              <a:off x="6087628" y="5978734"/>
              <a:ext cx="790911"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582"/>
            <p:cNvSpPr>
              <a:spLocks noChangeArrowheads="1"/>
            </p:cNvSpPr>
            <p:nvPr/>
          </p:nvSpPr>
          <p:spPr bwMode="auto">
            <a:xfrm>
              <a:off x="6087628" y="5930801"/>
              <a:ext cx="790911" cy="95867"/>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583"/>
            <p:cNvSpPr>
              <a:spLocks noChangeShapeType="1"/>
            </p:cNvSpPr>
            <p:nvPr/>
          </p:nvSpPr>
          <p:spPr bwMode="auto">
            <a:xfrm>
              <a:off x="6087628" y="6170469"/>
              <a:ext cx="790911"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584"/>
            <p:cNvSpPr>
              <a:spLocks noChangeArrowheads="1"/>
            </p:cNvSpPr>
            <p:nvPr/>
          </p:nvSpPr>
          <p:spPr bwMode="auto">
            <a:xfrm>
              <a:off x="6087628" y="6122535"/>
              <a:ext cx="790911" cy="119841"/>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585"/>
            <p:cNvSpPr>
              <a:spLocks noChangeShapeType="1"/>
            </p:cNvSpPr>
            <p:nvPr/>
          </p:nvSpPr>
          <p:spPr bwMode="auto">
            <a:xfrm>
              <a:off x="6087628" y="6386177"/>
              <a:ext cx="790911" cy="0"/>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586"/>
            <p:cNvSpPr>
              <a:spLocks noChangeArrowheads="1"/>
            </p:cNvSpPr>
            <p:nvPr/>
          </p:nvSpPr>
          <p:spPr bwMode="auto">
            <a:xfrm>
              <a:off x="6087628" y="6338244"/>
              <a:ext cx="790911" cy="95867"/>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587"/>
            <p:cNvSpPr>
              <a:spLocks noChangeShapeType="1"/>
            </p:cNvSpPr>
            <p:nvPr/>
          </p:nvSpPr>
          <p:spPr bwMode="auto">
            <a:xfrm flipV="1">
              <a:off x="6159536" y="6386177"/>
              <a:ext cx="0" cy="167775"/>
            </a:xfrm>
            <a:prstGeom prst="line">
              <a:avLst/>
            </a:pr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588"/>
            <p:cNvSpPr>
              <a:spLocks noChangeArrowheads="1"/>
            </p:cNvSpPr>
            <p:nvPr/>
          </p:nvSpPr>
          <p:spPr bwMode="auto">
            <a:xfrm>
              <a:off x="6087628" y="6386177"/>
              <a:ext cx="119841" cy="167775"/>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3" name="Olympics" descr="{&quot;Key&quot;:&quot;POWER_USER_SHAPE_ICON&quot;,&quot;Value&quot;:&quot;POWER_USER_SHAPE_ICON_STYLE_1&quot;}"/>
          <p:cNvSpPr>
            <a:spLocks noChangeAspect="1" noEditPoints="1"/>
          </p:cNvSpPr>
          <p:nvPr>
            <p:custDataLst>
              <p:tags r:id="rId2"/>
            </p:custDataLst>
          </p:nvPr>
        </p:nvSpPr>
        <p:spPr bwMode="auto">
          <a:xfrm>
            <a:off x="2907992" y="5991547"/>
            <a:ext cx="406563" cy="382883"/>
          </a:xfrm>
          <a:custGeom>
            <a:avLst/>
            <a:gdLst>
              <a:gd name="T0" fmla="*/ 343 w 718"/>
              <a:gd name="T1" fmla="*/ 388 h 675"/>
              <a:gd name="T2" fmla="*/ 365 w 718"/>
              <a:gd name="T3" fmla="*/ 368 h 675"/>
              <a:gd name="T4" fmla="*/ 375 w 718"/>
              <a:gd name="T5" fmla="*/ 387 h 675"/>
              <a:gd name="T6" fmla="*/ 375 w 718"/>
              <a:gd name="T7" fmla="*/ 388 h 675"/>
              <a:gd name="T8" fmla="*/ 113 w 718"/>
              <a:gd name="T9" fmla="*/ 324 h 675"/>
              <a:gd name="T10" fmla="*/ 81 w 718"/>
              <a:gd name="T11" fmla="*/ 285 h 675"/>
              <a:gd name="T12" fmla="*/ 219 w 718"/>
              <a:gd name="T13" fmla="*/ 675 h 675"/>
              <a:gd name="T14" fmla="*/ 437 w 718"/>
              <a:gd name="T15" fmla="*/ 425 h 675"/>
              <a:gd name="T16" fmla="*/ 523 w 718"/>
              <a:gd name="T17" fmla="*/ 328 h 675"/>
              <a:gd name="T18" fmla="*/ 424 w 718"/>
              <a:gd name="T19" fmla="*/ 376 h 675"/>
              <a:gd name="T20" fmla="*/ 420 w 718"/>
              <a:gd name="T21" fmla="*/ 366 h 675"/>
              <a:gd name="T22" fmla="*/ 410 w 718"/>
              <a:gd name="T23" fmla="*/ 346 h 675"/>
              <a:gd name="T24" fmla="*/ 397 w 718"/>
              <a:gd name="T25" fmla="*/ 326 h 675"/>
              <a:gd name="T26" fmla="*/ 498 w 718"/>
              <a:gd name="T27" fmla="*/ 286 h 675"/>
              <a:gd name="T28" fmla="*/ 498 w 718"/>
              <a:gd name="T29" fmla="*/ 625 h 675"/>
              <a:gd name="T30" fmla="*/ 399 w 718"/>
              <a:gd name="T31" fmla="*/ 625 h 675"/>
              <a:gd name="T32" fmla="*/ 498 w 718"/>
              <a:gd name="T33" fmla="*/ 675 h 675"/>
              <a:gd name="T34" fmla="*/ 498 w 718"/>
              <a:gd name="T35" fmla="*/ 236 h 675"/>
              <a:gd name="T36" fmla="*/ 358 w 718"/>
              <a:gd name="T37" fmla="*/ 285 h 675"/>
              <a:gd name="T38" fmla="*/ 340 w 718"/>
              <a:gd name="T39" fmla="*/ 272 h 675"/>
              <a:gd name="T40" fmla="*/ 315 w 718"/>
              <a:gd name="T41" fmla="*/ 258 h 675"/>
              <a:gd name="T42" fmla="*/ 293 w 718"/>
              <a:gd name="T43" fmla="*/ 249 h 675"/>
              <a:gd name="T44" fmla="*/ 240 w 718"/>
              <a:gd name="T45" fmla="*/ 261 h 675"/>
              <a:gd name="T46" fmla="*/ 276 w 718"/>
              <a:gd name="T47" fmla="*/ 296 h 675"/>
              <a:gd name="T48" fmla="*/ 294 w 718"/>
              <a:gd name="T49" fmla="*/ 303 h 675"/>
              <a:gd name="T50" fmla="*/ 313 w 718"/>
              <a:gd name="T51" fmla="*/ 314 h 675"/>
              <a:gd name="T52" fmla="*/ 324 w 718"/>
              <a:gd name="T53" fmla="*/ 323 h 675"/>
              <a:gd name="T54" fmla="*/ 190 w 718"/>
              <a:gd name="T55" fmla="*/ 220 h 675"/>
              <a:gd name="T56" fmla="*/ 525 w 718"/>
              <a:gd name="T57" fmla="*/ 183 h 675"/>
              <a:gd name="T58" fmla="*/ 574 w 718"/>
              <a:gd name="T59" fmla="*/ 172 h 675"/>
              <a:gd name="T60" fmla="*/ 140 w 718"/>
              <a:gd name="T61" fmla="*/ 220 h 675"/>
              <a:gd name="T62" fmla="*/ 279 w 718"/>
              <a:gd name="T63" fmla="*/ 456 h 675"/>
              <a:gd name="T64" fmla="*/ 287 w 718"/>
              <a:gd name="T65" fmla="*/ 516 h 675"/>
              <a:gd name="T66" fmla="*/ 290 w 718"/>
              <a:gd name="T67" fmla="*/ 523 h 675"/>
              <a:gd name="T68" fmla="*/ 296 w 718"/>
              <a:gd name="T69" fmla="*/ 529 h 675"/>
              <a:gd name="T70" fmla="*/ 303 w 718"/>
              <a:gd name="T71" fmla="*/ 533 h 675"/>
              <a:gd name="T72" fmla="*/ 310 w 718"/>
              <a:gd name="T73" fmla="*/ 534 h 675"/>
              <a:gd name="T74" fmla="*/ 312 w 718"/>
              <a:gd name="T75" fmla="*/ 534 h 675"/>
              <a:gd name="T76" fmla="*/ 318 w 718"/>
              <a:gd name="T77" fmla="*/ 533 h 675"/>
              <a:gd name="T78" fmla="*/ 336 w 718"/>
              <a:gd name="T79" fmla="*/ 507 h 675"/>
              <a:gd name="T80" fmla="*/ 329 w 718"/>
              <a:gd name="T81" fmla="*/ 456 h 675"/>
              <a:gd name="T82" fmla="*/ 330 w 718"/>
              <a:gd name="T83" fmla="*/ 437 h 675"/>
              <a:gd name="T84" fmla="*/ 388 w 718"/>
              <a:gd name="T85" fmla="*/ 437 h 675"/>
              <a:gd name="T86" fmla="*/ 219 w 718"/>
              <a:gd name="T87" fmla="*/ 625 h 675"/>
              <a:gd name="T88" fmla="*/ 113 w 718"/>
              <a:gd name="T89" fmla="*/ 324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8" h="675">
                <a:moveTo>
                  <a:pt x="359" y="389"/>
                </a:moveTo>
                <a:cubicBezTo>
                  <a:pt x="354" y="389"/>
                  <a:pt x="348" y="389"/>
                  <a:pt x="343" y="388"/>
                </a:cubicBezTo>
                <a:cubicBezTo>
                  <a:pt x="347" y="378"/>
                  <a:pt x="353" y="368"/>
                  <a:pt x="359" y="359"/>
                </a:cubicBezTo>
                <a:cubicBezTo>
                  <a:pt x="361" y="362"/>
                  <a:pt x="363" y="365"/>
                  <a:pt x="365" y="368"/>
                </a:cubicBezTo>
                <a:cubicBezTo>
                  <a:pt x="365" y="369"/>
                  <a:pt x="366" y="370"/>
                  <a:pt x="366" y="371"/>
                </a:cubicBezTo>
                <a:cubicBezTo>
                  <a:pt x="369" y="376"/>
                  <a:pt x="372" y="382"/>
                  <a:pt x="375" y="387"/>
                </a:cubicBezTo>
                <a:lnTo>
                  <a:pt x="375" y="387"/>
                </a:lnTo>
                <a:cubicBezTo>
                  <a:pt x="375" y="388"/>
                  <a:pt x="375" y="388"/>
                  <a:pt x="375" y="388"/>
                </a:cubicBezTo>
                <a:cubicBezTo>
                  <a:pt x="370" y="389"/>
                  <a:pt x="365" y="389"/>
                  <a:pt x="359" y="389"/>
                </a:cubicBezTo>
                <a:close/>
                <a:moveTo>
                  <a:pt x="113" y="324"/>
                </a:moveTo>
                <a:cubicBezTo>
                  <a:pt x="123" y="315"/>
                  <a:pt x="125" y="300"/>
                  <a:pt x="116" y="289"/>
                </a:cubicBezTo>
                <a:cubicBezTo>
                  <a:pt x="108" y="278"/>
                  <a:pt x="92" y="277"/>
                  <a:pt x="81" y="285"/>
                </a:cubicBezTo>
                <a:cubicBezTo>
                  <a:pt x="30" y="327"/>
                  <a:pt x="0" y="389"/>
                  <a:pt x="0" y="456"/>
                </a:cubicBezTo>
                <a:cubicBezTo>
                  <a:pt x="0" y="577"/>
                  <a:pt x="98" y="675"/>
                  <a:pt x="219" y="675"/>
                </a:cubicBezTo>
                <a:cubicBezTo>
                  <a:pt x="340" y="675"/>
                  <a:pt x="439" y="577"/>
                  <a:pt x="439" y="456"/>
                </a:cubicBezTo>
                <a:cubicBezTo>
                  <a:pt x="439" y="445"/>
                  <a:pt x="438" y="435"/>
                  <a:pt x="437" y="425"/>
                </a:cubicBezTo>
                <a:cubicBezTo>
                  <a:pt x="470" y="412"/>
                  <a:pt x="501" y="391"/>
                  <a:pt x="525" y="363"/>
                </a:cubicBezTo>
                <a:cubicBezTo>
                  <a:pt x="534" y="353"/>
                  <a:pt x="533" y="337"/>
                  <a:pt x="523" y="328"/>
                </a:cubicBezTo>
                <a:cubicBezTo>
                  <a:pt x="512" y="319"/>
                  <a:pt x="496" y="320"/>
                  <a:pt x="487" y="330"/>
                </a:cubicBezTo>
                <a:cubicBezTo>
                  <a:pt x="470" y="351"/>
                  <a:pt x="448" y="366"/>
                  <a:pt x="424" y="376"/>
                </a:cubicBezTo>
                <a:cubicBezTo>
                  <a:pt x="423" y="373"/>
                  <a:pt x="421" y="369"/>
                  <a:pt x="420" y="366"/>
                </a:cubicBezTo>
                <a:lnTo>
                  <a:pt x="420" y="366"/>
                </a:lnTo>
                <a:lnTo>
                  <a:pt x="420" y="366"/>
                </a:lnTo>
                <a:cubicBezTo>
                  <a:pt x="417" y="359"/>
                  <a:pt x="413" y="352"/>
                  <a:pt x="410" y="346"/>
                </a:cubicBezTo>
                <a:cubicBezTo>
                  <a:pt x="409" y="344"/>
                  <a:pt x="408" y="343"/>
                  <a:pt x="407" y="341"/>
                </a:cubicBezTo>
                <a:cubicBezTo>
                  <a:pt x="404" y="336"/>
                  <a:pt x="400" y="331"/>
                  <a:pt x="397" y="326"/>
                </a:cubicBezTo>
                <a:cubicBezTo>
                  <a:pt x="396" y="325"/>
                  <a:pt x="395" y="324"/>
                  <a:pt x="394" y="322"/>
                </a:cubicBezTo>
                <a:cubicBezTo>
                  <a:pt x="423" y="300"/>
                  <a:pt x="459" y="286"/>
                  <a:pt x="498" y="286"/>
                </a:cubicBezTo>
                <a:cubicBezTo>
                  <a:pt x="592" y="286"/>
                  <a:pt x="668" y="362"/>
                  <a:pt x="668" y="456"/>
                </a:cubicBezTo>
                <a:cubicBezTo>
                  <a:pt x="668" y="549"/>
                  <a:pt x="592" y="625"/>
                  <a:pt x="498" y="625"/>
                </a:cubicBezTo>
                <a:cubicBezTo>
                  <a:pt x="475" y="625"/>
                  <a:pt x="453" y="621"/>
                  <a:pt x="431" y="612"/>
                </a:cubicBezTo>
                <a:cubicBezTo>
                  <a:pt x="419" y="606"/>
                  <a:pt x="404" y="612"/>
                  <a:pt x="399" y="625"/>
                </a:cubicBezTo>
                <a:cubicBezTo>
                  <a:pt x="393" y="637"/>
                  <a:pt x="399" y="652"/>
                  <a:pt x="412" y="658"/>
                </a:cubicBezTo>
                <a:cubicBezTo>
                  <a:pt x="439" y="669"/>
                  <a:pt x="468" y="675"/>
                  <a:pt x="498" y="675"/>
                </a:cubicBezTo>
                <a:cubicBezTo>
                  <a:pt x="619" y="675"/>
                  <a:pt x="718" y="577"/>
                  <a:pt x="718" y="456"/>
                </a:cubicBezTo>
                <a:cubicBezTo>
                  <a:pt x="718" y="335"/>
                  <a:pt x="619" y="236"/>
                  <a:pt x="498" y="236"/>
                </a:cubicBezTo>
                <a:cubicBezTo>
                  <a:pt x="445" y="236"/>
                  <a:pt x="397" y="255"/>
                  <a:pt x="359" y="286"/>
                </a:cubicBezTo>
                <a:cubicBezTo>
                  <a:pt x="359" y="286"/>
                  <a:pt x="358" y="286"/>
                  <a:pt x="358" y="285"/>
                </a:cubicBezTo>
                <a:cubicBezTo>
                  <a:pt x="353" y="282"/>
                  <a:pt x="348" y="278"/>
                  <a:pt x="343" y="274"/>
                </a:cubicBezTo>
                <a:cubicBezTo>
                  <a:pt x="342" y="274"/>
                  <a:pt x="341" y="273"/>
                  <a:pt x="340" y="272"/>
                </a:cubicBezTo>
                <a:cubicBezTo>
                  <a:pt x="334" y="268"/>
                  <a:pt x="327" y="264"/>
                  <a:pt x="320" y="261"/>
                </a:cubicBezTo>
                <a:cubicBezTo>
                  <a:pt x="319" y="260"/>
                  <a:pt x="317" y="259"/>
                  <a:pt x="315" y="258"/>
                </a:cubicBezTo>
                <a:cubicBezTo>
                  <a:pt x="310" y="256"/>
                  <a:pt x="304" y="253"/>
                  <a:pt x="299" y="251"/>
                </a:cubicBezTo>
                <a:cubicBezTo>
                  <a:pt x="297" y="250"/>
                  <a:pt x="295" y="250"/>
                  <a:pt x="293" y="249"/>
                </a:cubicBezTo>
                <a:cubicBezTo>
                  <a:pt x="285" y="246"/>
                  <a:pt x="278" y="244"/>
                  <a:pt x="270" y="242"/>
                </a:cubicBezTo>
                <a:cubicBezTo>
                  <a:pt x="257" y="239"/>
                  <a:pt x="243" y="247"/>
                  <a:pt x="240" y="261"/>
                </a:cubicBezTo>
                <a:cubicBezTo>
                  <a:pt x="237" y="274"/>
                  <a:pt x="245" y="288"/>
                  <a:pt x="259" y="291"/>
                </a:cubicBezTo>
                <a:cubicBezTo>
                  <a:pt x="265" y="292"/>
                  <a:pt x="271" y="294"/>
                  <a:pt x="276" y="296"/>
                </a:cubicBezTo>
                <a:cubicBezTo>
                  <a:pt x="278" y="297"/>
                  <a:pt x="279" y="297"/>
                  <a:pt x="281" y="298"/>
                </a:cubicBezTo>
                <a:cubicBezTo>
                  <a:pt x="285" y="300"/>
                  <a:pt x="290" y="301"/>
                  <a:pt x="294" y="303"/>
                </a:cubicBezTo>
                <a:cubicBezTo>
                  <a:pt x="295" y="304"/>
                  <a:pt x="296" y="305"/>
                  <a:pt x="297" y="305"/>
                </a:cubicBezTo>
                <a:cubicBezTo>
                  <a:pt x="303" y="308"/>
                  <a:pt x="308" y="311"/>
                  <a:pt x="313" y="314"/>
                </a:cubicBezTo>
                <a:cubicBezTo>
                  <a:pt x="313" y="315"/>
                  <a:pt x="314" y="315"/>
                  <a:pt x="315" y="316"/>
                </a:cubicBezTo>
                <a:cubicBezTo>
                  <a:pt x="318" y="318"/>
                  <a:pt x="321" y="320"/>
                  <a:pt x="324" y="323"/>
                </a:cubicBezTo>
                <a:cubicBezTo>
                  <a:pt x="312" y="339"/>
                  <a:pt x="301" y="357"/>
                  <a:pt x="294" y="376"/>
                </a:cubicBezTo>
                <a:cubicBezTo>
                  <a:pt x="233" y="350"/>
                  <a:pt x="190" y="290"/>
                  <a:pt x="190" y="220"/>
                </a:cubicBezTo>
                <a:cubicBezTo>
                  <a:pt x="190" y="126"/>
                  <a:pt x="266" y="50"/>
                  <a:pt x="359" y="50"/>
                </a:cubicBezTo>
                <a:cubicBezTo>
                  <a:pt x="438" y="50"/>
                  <a:pt x="508" y="106"/>
                  <a:pt x="525" y="183"/>
                </a:cubicBezTo>
                <a:cubicBezTo>
                  <a:pt x="528" y="197"/>
                  <a:pt x="541" y="205"/>
                  <a:pt x="555" y="202"/>
                </a:cubicBezTo>
                <a:cubicBezTo>
                  <a:pt x="568" y="199"/>
                  <a:pt x="577" y="186"/>
                  <a:pt x="574" y="172"/>
                </a:cubicBezTo>
                <a:cubicBezTo>
                  <a:pt x="552" y="73"/>
                  <a:pt x="462" y="0"/>
                  <a:pt x="359" y="0"/>
                </a:cubicBezTo>
                <a:cubicBezTo>
                  <a:pt x="238" y="0"/>
                  <a:pt x="140" y="99"/>
                  <a:pt x="140" y="220"/>
                </a:cubicBezTo>
                <a:cubicBezTo>
                  <a:pt x="140" y="313"/>
                  <a:pt x="199" y="393"/>
                  <a:pt x="281" y="424"/>
                </a:cubicBezTo>
                <a:cubicBezTo>
                  <a:pt x="280" y="435"/>
                  <a:pt x="279" y="445"/>
                  <a:pt x="279" y="456"/>
                </a:cubicBezTo>
                <a:cubicBezTo>
                  <a:pt x="279" y="465"/>
                  <a:pt x="279" y="475"/>
                  <a:pt x="281" y="484"/>
                </a:cubicBezTo>
                <a:cubicBezTo>
                  <a:pt x="282" y="495"/>
                  <a:pt x="284" y="506"/>
                  <a:pt x="287" y="516"/>
                </a:cubicBezTo>
                <a:cubicBezTo>
                  <a:pt x="287" y="516"/>
                  <a:pt x="287" y="516"/>
                  <a:pt x="287" y="516"/>
                </a:cubicBezTo>
                <a:cubicBezTo>
                  <a:pt x="288" y="519"/>
                  <a:pt x="289" y="521"/>
                  <a:pt x="290" y="523"/>
                </a:cubicBezTo>
                <a:cubicBezTo>
                  <a:pt x="291" y="523"/>
                  <a:pt x="291" y="524"/>
                  <a:pt x="291" y="524"/>
                </a:cubicBezTo>
                <a:cubicBezTo>
                  <a:pt x="292" y="526"/>
                  <a:pt x="294" y="527"/>
                  <a:pt x="296" y="529"/>
                </a:cubicBezTo>
                <a:cubicBezTo>
                  <a:pt x="296" y="529"/>
                  <a:pt x="297" y="529"/>
                  <a:pt x="297" y="530"/>
                </a:cubicBezTo>
                <a:cubicBezTo>
                  <a:pt x="299" y="531"/>
                  <a:pt x="301" y="532"/>
                  <a:pt x="303" y="533"/>
                </a:cubicBezTo>
                <a:cubicBezTo>
                  <a:pt x="303" y="533"/>
                  <a:pt x="303" y="533"/>
                  <a:pt x="303" y="533"/>
                </a:cubicBezTo>
                <a:cubicBezTo>
                  <a:pt x="305" y="534"/>
                  <a:pt x="308" y="534"/>
                  <a:pt x="310" y="534"/>
                </a:cubicBezTo>
                <a:cubicBezTo>
                  <a:pt x="311" y="534"/>
                  <a:pt x="311" y="534"/>
                  <a:pt x="311" y="534"/>
                </a:cubicBezTo>
                <a:cubicBezTo>
                  <a:pt x="311" y="534"/>
                  <a:pt x="312" y="534"/>
                  <a:pt x="312" y="534"/>
                </a:cubicBezTo>
                <a:cubicBezTo>
                  <a:pt x="314" y="534"/>
                  <a:pt x="316" y="534"/>
                  <a:pt x="318" y="533"/>
                </a:cubicBezTo>
                <a:cubicBezTo>
                  <a:pt x="318" y="533"/>
                  <a:pt x="318" y="533"/>
                  <a:pt x="318" y="533"/>
                </a:cubicBezTo>
                <a:cubicBezTo>
                  <a:pt x="319" y="533"/>
                  <a:pt x="320" y="533"/>
                  <a:pt x="321" y="532"/>
                </a:cubicBezTo>
                <a:cubicBezTo>
                  <a:pt x="331" y="528"/>
                  <a:pt x="337" y="518"/>
                  <a:pt x="336" y="507"/>
                </a:cubicBezTo>
                <a:cubicBezTo>
                  <a:pt x="336" y="506"/>
                  <a:pt x="336" y="504"/>
                  <a:pt x="335" y="502"/>
                </a:cubicBezTo>
                <a:cubicBezTo>
                  <a:pt x="331" y="487"/>
                  <a:pt x="329" y="472"/>
                  <a:pt x="329" y="456"/>
                </a:cubicBezTo>
                <a:lnTo>
                  <a:pt x="329" y="456"/>
                </a:lnTo>
                <a:cubicBezTo>
                  <a:pt x="329" y="449"/>
                  <a:pt x="329" y="443"/>
                  <a:pt x="330" y="437"/>
                </a:cubicBezTo>
                <a:cubicBezTo>
                  <a:pt x="339" y="438"/>
                  <a:pt x="349" y="439"/>
                  <a:pt x="359" y="439"/>
                </a:cubicBezTo>
                <a:cubicBezTo>
                  <a:pt x="369" y="439"/>
                  <a:pt x="378" y="438"/>
                  <a:pt x="388" y="437"/>
                </a:cubicBezTo>
                <a:cubicBezTo>
                  <a:pt x="388" y="443"/>
                  <a:pt x="389" y="449"/>
                  <a:pt x="389" y="456"/>
                </a:cubicBezTo>
                <a:cubicBezTo>
                  <a:pt x="389" y="549"/>
                  <a:pt x="313" y="625"/>
                  <a:pt x="219" y="625"/>
                </a:cubicBezTo>
                <a:cubicBezTo>
                  <a:pt x="126" y="625"/>
                  <a:pt x="50" y="549"/>
                  <a:pt x="50" y="456"/>
                </a:cubicBezTo>
                <a:cubicBezTo>
                  <a:pt x="50" y="404"/>
                  <a:pt x="73" y="356"/>
                  <a:pt x="113" y="324"/>
                </a:cubicBezTo>
              </a:path>
            </a:pathLst>
          </a:custGeom>
          <a:noFill/>
          <a:ln w="19050">
            <a:solidFill>
              <a:srgbClr val="404040"/>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4" name="Certificate2" descr="{&quot;Key&quot;:&quot;POWER_USER_SHAPE_ICON&quot;,&quot;Value&quot;:&quot;POWER_USER_SHAPE_ICON_STYLE_1&quot;}"/>
          <p:cNvGrpSpPr>
            <a:grpSpLocks noChangeAspect="1"/>
          </p:cNvGrpSpPr>
          <p:nvPr/>
        </p:nvGrpSpPr>
        <p:grpSpPr>
          <a:xfrm>
            <a:off x="4657621" y="5720170"/>
            <a:ext cx="368472" cy="371639"/>
            <a:chOff x="3392488" y="3860800"/>
            <a:chExt cx="554038" cy="558800"/>
          </a:xfrm>
        </p:grpSpPr>
        <p:sp>
          <p:nvSpPr>
            <p:cNvPr id="185" name="Freeform 539"/>
            <p:cNvSpPr/>
            <p:nvPr/>
          </p:nvSpPr>
          <p:spPr bwMode="auto">
            <a:xfrm>
              <a:off x="3478213" y="4352925"/>
              <a:ext cx="39688" cy="66675"/>
            </a:xfrm>
            <a:custGeom>
              <a:avLst/>
              <a:gdLst>
                <a:gd name="T0" fmla="*/ 47 w 78"/>
                <a:gd name="T1" fmla="*/ 0 h 132"/>
                <a:gd name="T2" fmla="*/ 0 w 78"/>
                <a:gd name="T3" fmla="*/ 87 h 132"/>
                <a:gd name="T4" fmla="*/ 78 w 78"/>
                <a:gd name="T5" fmla="*/ 132 h 132"/>
              </a:gdLst>
              <a:ahLst/>
              <a:cxnLst>
                <a:cxn ang="0">
                  <a:pos x="T0" y="T1"/>
                </a:cxn>
                <a:cxn ang="0">
                  <a:pos x="T2" y="T3"/>
                </a:cxn>
                <a:cxn ang="0">
                  <a:pos x="T4" y="T5"/>
                </a:cxn>
              </a:cxnLst>
              <a:rect l="0" t="0" r="r" b="b"/>
              <a:pathLst>
                <a:path w="78" h="132">
                  <a:moveTo>
                    <a:pt x="47" y="0"/>
                  </a:moveTo>
                  <a:lnTo>
                    <a:pt x="0" y="87"/>
                  </a:lnTo>
                  <a:lnTo>
                    <a:pt x="78" y="132"/>
                  </a:ln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540"/>
            <p:cNvSpPr/>
            <p:nvPr/>
          </p:nvSpPr>
          <p:spPr bwMode="auto">
            <a:xfrm>
              <a:off x="3598863" y="4351338"/>
              <a:ext cx="39688" cy="61913"/>
            </a:xfrm>
            <a:custGeom>
              <a:avLst/>
              <a:gdLst>
                <a:gd name="T0" fmla="*/ 33 w 78"/>
                <a:gd name="T1" fmla="*/ 0 h 124"/>
                <a:gd name="T2" fmla="*/ 78 w 78"/>
                <a:gd name="T3" fmla="*/ 79 h 124"/>
                <a:gd name="T4" fmla="*/ 0 w 78"/>
                <a:gd name="T5" fmla="*/ 124 h 124"/>
              </a:gdLst>
              <a:ahLst/>
              <a:cxnLst>
                <a:cxn ang="0">
                  <a:pos x="T0" y="T1"/>
                </a:cxn>
                <a:cxn ang="0">
                  <a:pos x="T2" y="T3"/>
                </a:cxn>
                <a:cxn ang="0">
                  <a:pos x="T4" y="T5"/>
                </a:cxn>
              </a:cxnLst>
              <a:rect l="0" t="0" r="r" b="b"/>
              <a:pathLst>
                <a:path w="78" h="124">
                  <a:moveTo>
                    <a:pt x="33" y="0"/>
                  </a:moveTo>
                  <a:lnTo>
                    <a:pt x="78" y="79"/>
                  </a:lnTo>
                  <a:lnTo>
                    <a:pt x="0" y="124"/>
                  </a:ln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541"/>
            <p:cNvSpPr/>
            <p:nvPr/>
          </p:nvSpPr>
          <p:spPr bwMode="auto">
            <a:xfrm>
              <a:off x="3392488" y="3860800"/>
              <a:ext cx="554038" cy="388938"/>
            </a:xfrm>
            <a:custGeom>
              <a:avLst/>
              <a:gdLst>
                <a:gd name="T0" fmla="*/ 96 w 1091"/>
                <a:gd name="T1" fmla="*/ 768 h 768"/>
                <a:gd name="T2" fmla="*/ 0 w 1091"/>
                <a:gd name="T3" fmla="*/ 768 h 768"/>
                <a:gd name="T4" fmla="*/ 0 w 1091"/>
                <a:gd name="T5" fmla="*/ 0 h 768"/>
                <a:gd name="T6" fmla="*/ 1091 w 1091"/>
                <a:gd name="T7" fmla="*/ 0 h 768"/>
                <a:gd name="T8" fmla="*/ 1091 w 1091"/>
                <a:gd name="T9" fmla="*/ 768 h 768"/>
                <a:gd name="T10" fmla="*/ 556 w 1091"/>
                <a:gd name="T11" fmla="*/ 768 h 768"/>
              </a:gdLst>
              <a:ahLst/>
              <a:cxnLst>
                <a:cxn ang="0">
                  <a:pos x="T0" y="T1"/>
                </a:cxn>
                <a:cxn ang="0">
                  <a:pos x="T2" y="T3"/>
                </a:cxn>
                <a:cxn ang="0">
                  <a:pos x="T4" y="T5"/>
                </a:cxn>
                <a:cxn ang="0">
                  <a:pos x="T6" y="T7"/>
                </a:cxn>
                <a:cxn ang="0">
                  <a:pos x="T8" y="T9"/>
                </a:cxn>
                <a:cxn ang="0">
                  <a:pos x="T10" y="T11"/>
                </a:cxn>
              </a:cxnLst>
              <a:rect l="0" t="0" r="r" b="b"/>
              <a:pathLst>
                <a:path w="1091" h="768">
                  <a:moveTo>
                    <a:pt x="96" y="768"/>
                  </a:moveTo>
                  <a:lnTo>
                    <a:pt x="0" y="768"/>
                  </a:lnTo>
                  <a:lnTo>
                    <a:pt x="0" y="0"/>
                  </a:lnTo>
                  <a:lnTo>
                    <a:pt x="1091" y="0"/>
                  </a:lnTo>
                  <a:lnTo>
                    <a:pt x="1091" y="768"/>
                  </a:lnTo>
                  <a:lnTo>
                    <a:pt x="556" y="768"/>
                  </a:ln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542"/>
            <p:cNvSpPr>
              <a:spLocks noChangeShapeType="1"/>
            </p:cNvSpPr>
            <p:nvPr/>
          </p:nvSpPr>
          <p:spPr bwMode="auto">
            <a:xfrm>
              <a:off x="3719513" y="3960813"/>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543"/>
            <p:cNvSpPr>
              <a:spLocks noChangeShapeType="1"/>
            </p:cNvSpPr>
            <p:nvPr/>
          </p:nvSpPr>
          <p:spPr bwMode="auto">
            <a:xfrm>
              <a:off x="3719513" y="4022725"/>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544"/>
            <p:cNvSpPr>
              <a:spLocks noChangeShapeType="1"/>
            </p:cNvSpPr>
            <p:nvPr/>
          </p:nvSpPr>
          <p:spPr bwMode="auto">
            <a:xfrm>
              <a:off x="3719513" y="4086225"/>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545"/>
            <p:cNvSpPr>
              <a:spLocks noChangeShapeType="1"/>
            </p:cNvSpPr>
            <p:nvPr/>
          </p:nvSpPr>
          <p:spPr bwMode="auto">
            <a:xfrm>
              <a:off x="3719513" y="4148138"/>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546"/>
            <p:cNvSpPr/>
            <p:nvPr/>
          </p:nvSpPr>
          <p:spPr bwMode="auto">
            <a:xfrm>
              <a:off x="3455988" y="4141788"/>
              <a:ext cx="203200" cy="215900"/>
            </a:xfrm>
            <a:custGeom>
              <a:avLst/>
              <a:gdLst>
                <a:gd name="T0" fmla="*/ 146 w 401"/>
                <a:gd name="T1" fmla="*/ 53 h 427"/>
                <a:gd name="T2" fmla="*/ 150 w 401"/>
                <a:gd name="T3" fmla="*/ 45 h 427"/>
                <a:gd name="T4" fmla="*/ 252 w 401"/>
                <a:gd name="T5" fmla="*/ 45 h 427"/>
                <a:gd name="T6" fmla="*/ 256 w 401"/>
                <a:gd name="T7" fmla="*/ 53 h 427"/>
                <a:gd name="T8" fmla="*/ 313 w 401"/>
                <a:gd name="T9" fmla="*/ 86 h 427"/>
                <a:gd name="T10" fmla="*/ 322 w 401"/>
                <a:gd name="T11" fmla="*/ 85 h 427"/>
                <a:gd name="T12" fmla="*/ 373 w 401"/>
                <a:gd name="T13" fmla="*/ 173 h 427"/>
                <a:gd name="T14" fmla="*/ 367 w 401"/>
                <a:gd name="T15" fmla="*/ 181 h 427"/>
                <a:gd name="T16" fmla="*/ 367 w 401"/>
                <a:gd name="T17" fmla="*/ 247 h 427"/>
                <a:gd name="T18" fmla="*/ 373 w 401"/>
                <a:gd name="T19" fmla="*/ 254 h 427"/>
                <a:gd name="T20" fmla="*/ 322 w 401"/>
                <a:gd name="T21" fmla="*/ 342 h 427"/>
                <a:gd name="T22" fmla="*/ 313 w 401"/>
                <a:gd name="T23" fmla="*/ 341 h 427"/>
                <a:gd name="T24" fmla="*/ 256 w 401"/>
                <a:gd name="T25" fmla="*/ 374 h 427"/>
                <a:gd name="T26" fmla="*/ 252 w 401"/>
                <a:gd name="T27" fmla="*/ 383 h 427"/>
                <a:gd name="T28" fmla="*/ 150 w 401"/>
                <a:gd name="T29" fmla="*/ 383 h 427"/>
                <a:gd name="T30" fmla="*/ 146 w 401"/>
                <a:gd name="T31" fmla="*/ 374 h 427"/>
                <a:gd name="T32" fmla="*/ 89 w 401"/>
                <a:gd name="T33" fmla="*/ 341 h 427"/>
                <a:gd name="T34" fmla="*/ 80 w 401"/>
                <a:gd name="T35" fmla="*/ 342 h 427"/>
                <a:gd name="T36" fmla="*/ 29 w 401"/>
                <a:gd name="T37" fmla="*/ 254 h 427"/>
                <a:gd name="T38" fmla="*/ 35 w 401"/>
                <a:gd name="T39" fmla="*/ 247 h 427"/>
                <a:gd name="T40" fmla="*/ 35 w 401"/>
                <a:gd name="T41" fmla="*/ 181 h 427"/>
                <a:gd name="T42" fmla="*/ 29 w 401"/>
                <a:gd name="T43" fmla="*/ 173 h 427"/>
                <a:gd name="T44" fmla="*/ 80 w 401"/>
                <a:gd name="T45" fmla="*/ 85 h 427"/>
                <a:gd name="T46" fmla="*/ 89 w 401"/>
                <a:gd name="T47" fmla="*/ 86 h 427"/>
                <a:gd name="T48" fmla="*/ 146 w 401"/>
                <a:gd name="T49" fmla="*/ 5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27">
                  <a:moveTo>
                    <a:pt x="146" y="53"/>
                  </a:moveTo>
                  <a:lnTo>
                    <a:pt x="150" y="45"/>
                  </a:lnTo>
                  <a:cubicBezTo>
                    <a:pt x="170" y="0"/>
                    <a:pt x="232" y="0"/>
                    <a:pt x="252" y="45"/>
                  </a:cubicBezTo>
                  <a:lnTo>
                    <a:pt x="256" y="53"/>
                  </a:lnTo>
                  <a:cubicBezTo>
                    <a:pt x="265" y="76"/>
                    <a:pt x="289" y="89"/>
                    <a:pt x="313" y="86"/>
                  </a:cubicBezTo>
                  <a:lnTo>
                    <a:pt x="322" y="85"/>
                  </a:lnTo>
                  <a:cubicBezTo>
                    <a:pt x="370" y="80"/>
                    <a:pt x="401" y="134"/>
                    <a:pt x="373" y="173"/>
                  </a:cubicBezTo>
                  <a:lnTo>
                    <a:pt x="367" y="181"/>
                  </a:lnTo>
                  <a:cubicBezTo>
                    <a:pt x="353" y="201"/>
                    <a:pt x="353" y="227"/>
                    <a:pt x="367" y="247"/>
                  </a:cubicBezTo>
                  <a:lnTo>
                    <a:pt x="373" y="254"/>
                  </a:lnTo>
                  <a:cubicBezTo>
                    <a:pt x="401" y="293"/>
                    <a:pt x="370" y="348"/>
                    <a:pt x="322" y="342"/>
                  </a:cubicBezTo>
                  <a:lnTo>
                    <a:pt x="313" y="341"/>
                  </a:lnTo>
                  <a:cubicBezTo>
                    <a:pt x="289" y="339"/>
                    <a:pt x="265" y="352"/>
                    <a:pt x="256" y="374"/>
                  </a:cubicBezTo>
                  <a:lnTo>
                    <a:pt x="252" y="383"/>
                  </a:lnTo>
                  <a:cubicBezTo>
                    <a:pt x="232" y="427"/>
                    <a:pt x="170" y="427"/>
                    <a:pt x="150" y="383"/>
                  </a:cubicBezTo>
                  <a:lnTo>
                    <a:pt x="146" y="374"/>
                  </a:lnTo>
                  <a:cubicBezTo>
                    <a:pt x="136" y="352"/>
                    <a:pt x="113" y="339"/>
                    <a:pt x="89" y="341"/>
                  </a:cubicBezTo>
                  <a:lnTo>
                    <a:pt x="80" y="342"/>
                  </a:lnTo>
                  <a:cubicBezTo>
                    <a:pt x="32" y="348"/>
                    <a:pt x="0" y="293"/>
                    <a:pt x="29" y="254"/>
                  </a:cubicBezTo>
                  <a:lnTo>
                    <a:pt x="35" y="247"/>
                  </a:lnTo>
                  <a:cubicBezTo>
                    <a:pt x="49" y="227"/>
                    <a:pt x="49" y="201"/>
                    <a:pt x="35" y="181"/>
                  </a:cubicBezTo>
                  <a:lnTo>
                    <a:pt x="29" y="173"/>
                  </a:lnTo>
                  <a:cubicBezTo>
                    <a:pt x="0" y="134"/>
                    <a:pt x="32" y="80"/>
                    <a:pt x="80" y="85"/>
                  </a:cubicBezTo>
                  <a:lnTo>
                    <a:pt x="89" y="86"/>
                  </a:lnTo>
                  <a:cubicBezTo>
                    <a:pt x="113" y="89"/>
                    <a:pt x="136" y="76"/>
                    <a:pt x="146" y="53"/>
                  </a:cubicBezTo>
                  <a:close/>
                </a:path>
              </a:pathLst>
            </a:custGeom>
            <a:solidFill>
              <a:srgbClr val="FFFFFF"/>
            </a:solidFill>
            <a:ln w="9525">
              <a:solidFill>
                <a:srgbClr val="40404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547"/>
            <p:cNvSpPr/>
            <p:nvPr/>
          </p:nvSpPr>
          <p:spPr bwMode="auto">
            <a:xfrm>
              <a:off x="3455988" y="4141788"/>
              <a:ext cx="203200" cy="215900"/>
            </a:xfrm>
            <a:custGeom>
              <a:avLst/>
              <a:gdLst>
                <a:gd name="T0" fmla="*/ 146 w 401"/>
                <a:gd name="T1" fmla="*/ 53 h 427"/>
                <a:gd name="T2" fmla="*/ 150 w 401"/>
                <a:gd name="T3" fmla="*/ 45 h 427"/>
                <a:gd name="T4" fmla="*/ 252 w 401"/>
                <a:gd name="T5" fmla="*/ 45 h 427"/>
                <a:gd name="T6" fmla="*/ 256 w 401"/>
                <a:gd name="T7" fmla="*/ 53 h 427"/>
                <a:gd name="T8" fmla="*/ 313 w 401"/>
                <a:gd name="T9" fmla="*/ 86 h 427"/>
                <a:gd name="T10" fmla="*/ 322 w 401"/>
                <a:gd name="T11" fmla="*/ 85 h 427"/>
                <a:gd name="T12" fmla="*/ 373 w 401"/>
                <a:gd name="T13" fmla="*/ 173 h 427"/>
                <a:gd name="T14" fmla="*/ 367 w 401"/>
                <a:gd name="T15" fmla="*/ 181 h 427"/>
                <a:gd name="T16" fmla="*/ 367 w 401"/>
                <a:gd name="T17" fmla="*/ 247 h 427"/>
                <a:gd name="T18" fmla="*/ 373 w 401"/>
                <a:gd name="T19" fmla="*/ 254 h 427"/>
                <a:gd name="T20" fmla="*/ 322 w 401"/>
                <a:gd name="T21" fmla="*/ 342 h 427"/>
                <a:gd name="T22" fmla="*/ 313 w 401"/>
                <a:gd name="T23" fmla="*/ 341 h 427"/>
                <a:gd name="T24" fmla="*/ 256 w 401"/>
                <a:gd name="T25" fmla="*/ 374 h 427"/>
                <a:gd name="T26" fmla="*/ 252 w 401"/>
                <a:gd name="T27" fmla="*/ 383 h 427"/>
                <a:gd name="T28" fmla="*/ 150 w 401"/>
                <a:gd name="T29" fmla="*/ 383 h 427"/>
                <a:gd name="T30" fmla="*/ 146 w 401"/>
                <a:gd name="T31" fmla="*/ 374 h 427"/>
                <a:gd name="T32" fmla="*/ 89 w 401"/>
                <a:gd name="T33" fmla="*/ 341 h 427"/>
                <a:gd name="T34" fmla="*/ 80 w 401"/>
                <a:gd name="T35" fmla="*/ 342 h 427"/>
                <a:gd name="T36" fmla="*/ 29 w 401"/>
                <a:gd name="T37" fmla="*/ 254 h 427"/>
                <a:gd name="T38" fmla="*/ 35 w 401"/>
                <a:gd name="T39" fmla="*/ 247 h 427"/>
                <a:gd name="T40" fmla="*/ 35 w 401"/>
                <a:gd name="T41" fmla="*/ 181 h 427"/>
                <a:gd name="T42" fmla="*/ 29 w 401"/>
                <a:gd name="T43" fmla="*/ 173 h 427"/>
                <a:gd name="T44" fmla="*/ 80 w 401"/>
                <a:gd name="T45" fmla="*/ 85 h 427"/>
                <a:gd name="T46" fmla="*/ 89 w 401"/>
                <a:gd name="T47" fmla="*/ 86 h 427"/>
                <a:gd name="T48" fmla="*/ 146 w 401"/>
                <a:gd name="T49" fmla="*/ 5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27">
                  <a:moveTo>
                    <a:pt x="146" y="53"/>
                  </a:moveTo>
                  <a:lnTo>
                    <a:pt x="150" y="45"/>
                  </a:lnTo>
                  <a:cubicBezTo>
                    <a:pt x="170" y="0"/>
                    <a:pt x="232" y="0"/>
                    <a:pt x="252" y="45"/>
                  </a:cubicBezTo>
                  <a:lnTo>
                    <a:pt x="256" y="53"/>
                  </a:lnTo>
                  <a:cubicBezTo>
                    <a:pt x="265" y="76"/>
                    <a:pt x="289" y="89"/>
                    <a:pt x="313" y="86"/>
                  </a:cubicBezTo>
                  <a:lnTo>
                    <a:pt x="322" y="85"/>
                  </a:lnTo>
                  <a:cubicBezTo>
                    <a:pt x="370" y="80"/>
                    <a:pt x="401" y="134"/>
                    <a:pt x="373" y="173"/>
                  </a:cubicBezTo>
                  <a:lnTo>
                    <a:pt x="367" y="181"/>
                  </a:lnTo>
                  <a:cubicBezTo>
                    <a:pt x="353" y="201"/>
                    <a:pt x="353" y="227"/>
                    <a:pt x="367" y="247"/>
                  </a:cubicBezTo>
                  <a:lnTo>
                    <a:pt x="373" y="254"/>
                  </a:lnTo>
                  <a:cubicBezTo>
                    <a:pt x="401" y="293"/>
                    <a:pt x="370" y="348"/>
                    <a:pt x="322" y="342"/>
                  </a:cubicBezTo>
                  <a:lnTo>
                    <a:pt x="313" y="341"/>
                  </a:lnTo>
                  <a:cubicBezTo>
                    <a:pt x="289" y="339"/>
                    <a:pt x="265" y="352"/>
                    <a:pt x="256" y="374"/>
                  </a:cubicBezTo>
                  <a:lnTo>
                    <a:pt x="252" y="383"/>
                  </a:lnTo>
                  <a:cubicBezTo>
                    <a:pt x="232" y="427"/>
                    <a:pt x="170" y="427"/>
                    <a:pt x="150" y="383"/>
                  </a:cubicBezTo>
                  <a:lnTo>
                    <a:pt x="146" y="374"/>
                  </a:lnTo>
                  <a:cubicBezTo>
                    <a:pt x="136" y="352"/>
                    <a:pt x="113" y="339"/>
                    <a:pt x="89" y="341"/>
                  </a:cubicBezTo>
                  <a:lnTo>
                    <a:pt x="80" y="342"/>
                  </a:lnTo>
                  <a:cubicBezTo>
                    <a:pt x="32" y="348"/>
                    <a:pt x="0" y="293"/>
                    <a:pt x="29" y="254"/>
                  </a:cubicBezTo>
                  <a:lnTo>
                    <a:pt x="35" y="247"/>
                  </a:lnTo>
                  <a:cubicBezTo>
                    <a:pt x="49" y="227"/>
                    <a:pt x="49" y="201"/>
                    <a:pt x="35" y="181"/>
                  </a:cubicBezTo>
                  <a:lnTo>
                    <a:pt x="29" y="173"/>
                  </a:lnTo>
                  <a:cubicBezTo>
                    <a:pt x="0" y="134"/>
                    <a:pt x="32" y="80"/>
                    <a:pt x="80" y="85"/>
                  </a:cubicBezTo>
                  <a:lnTo>
                    <a:pt x="89" y="86"/>
                  </a:lnTo>
                  <a:cubicBezTo>
                    <a:pt x="113" y="89"/>
                    <a:pt x="136" y="76"/>
                    <a:pt x="146" y="53"/>
                  </a:cubicBezTo>
                  <a:close/>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548"/>
            <p:cNvSpPr/>
            <p:nvPr/>
          </p:nvSpPr>
          <p:spPr bwMode="auto">
            <a:xfrm>
              <a:off x="3521076" y="4213225"/>
              <a:ext cx="73025" cy="73025"/>
            </a:xfrm>
            <a:custGeom>
              <a:avLst/>
              <a:gdLst>
                <a:gd name="T0" fmla="*/ 142 w 142"/>
                <a:gd name="T1" fmla="*/ 71 h 142"/>
                <a:gd name="T2" fmla="*/ 71 w 142"/>
                <a:gd name="T3" fmla="*/ 142 h 142"/>
                <a:gd name="T4" fmla="*/ 0 w 142"/>
                <a:gd name="T5" fmla="*/ 71 h 142"/>
                <a:gd name="T6" fmla="*/ 71 w 142"/>
                <a:gd name="T7" fmla="*/ 0 h 142"/>
              </a:gdLst>
              <a:ahLst/>
              <a:cxnLst>
                <a:cxn ang="0">
                  <a:pos x="T0" y="T1"/>
                </a:cxn>
                <a:cxn ang="0">
                  <a:pos x="T2" y="T3"/>
                </a:cxn>
                <a:cxn ang="0">
                  <a:pos x="T4" y="T5"/>
                </a:cxn>
                <a:cxn ang="0">
                  <a:pos x="T6" y="T7"/>
                </a:cxn>
              </a:cxnLst>
              <a:rect l="0" t="0" r="r" b="b"/>
              <a:pathLst>
                <a:path w="142" h="142">
                  <a:moveTo>
                    <a:pt x="142" y="71"/>
                  </a:moveTo>
                  <a:cubicBezTo>
                    <a:pt x="142" y="110"/>
                    <a:pt x="110" y="142"/>
                    <a:pt x="71" y="142"/>
                  </a:cubicBezTo>
                  <a:cubicBezTo>
                    <a:pt x="32" y="142"/>
                    <a:pt x="0" y="110"/>
                    <a:pt x="0" y="71"/>
                  </a:cubicBezTo>
                  <a:cubicBezTo>
                    <a:pt x="0" y="32"/>
                    <a:pt x="32" y="0"/>
                    <a:pt x="71" y="0"/>
                  </a:cubicBezTo>
                </a:path>
              </a:pathLst>
            </a:custGeom>
            <a:solidFill>
              <a:srgbClr val="FFFFFF"/>
            </a:solidFill>
            <a:ln w="9525">
              <a:solidFill>
                <a:srgbClr val="40404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549"/>
            <p:cNvSpPr/>
            <p:nvPr/>
          </p:nvSpPr>
          <p:spPr bwMode="auto">
            <a:xfrm>
              <a:off x="3521076" y="4213225"/>
              <a:ext cx="73025" cy="73025"/>
            </a:xfrm>
            <a:custGeom>
              <a:avLst/>
              <a:gdLst>
                <a:gd name="T0" fmla="*/ 142 w 142"/>
                <a:gd name="T1" fmla="*/ 71 h 142"/>
                <a:gd name="T2" fmla="*/ 71 w 142"/>
                <a:gd name="T3" fmla="*/ 142 h 142"/>
                <a:gd name="T4" fmla="*/ 0 w 142"/>
                <a:gd name="T5" fmla="*/ 71 h 142"/>
                <a:gd name="T6" fmla="*/ 71 w 142"/>
                <a:gd name="T7" fmla="*/ 0 h 142"/>
              </a:gdLst>
              <a:ahLst/>
              <a:cxnLst>
                <a:cxn ang="0">
                  <a:pos x="T0" y="T1"/>
                </a:cxn>
                <a:cxn ang="0">
                  <a:pos x="T2" y="T3"/>
                </a:cxn>
                <a:cxn ang="0">
                  <a:pos x="T4" y="T5"/>
                </a:cxn>
                <a:cxn ang="0">
                  <a:pos x="T6" y="T7"/>
                </a:cxn>
              </a:cxnLst>
              <a:rect l="0" t="0" r="r" b="b"/>
              <a:pathLst>
                <a:path w="142" h="142">
                  <a:moveTo>
                    <a:pt x="142" y="71"/>
                  </a:moveTo>
                  <a:cubicBezTo>
                    <a:pt x="142" y="110"/>
                    <a:pt x="110" y="142"/>
                    <a:pt x="71" y="142"/>
                  </a:cubicBezTo>
                  <a:cubicBezTo>
                    <a:pt x="32" y="142"/>
                    <a:pt x="0" y="110"/>
                    <a:pt x="0" y="71"/>
                  </a:cubicBezTo>
                  <a:cubicBezTo>
                    <a:pt x="0" y="32"/>
                    <a:pt x="32" y="0"/>
                    <a:pt x="71" y="0"/>
                  </a:cubicBez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Oval 550"/>
            <p:cNvSpPr>
              <a:spLocks noChangeArrowheads="1"/>
            </p:cNvSpPr>
            <p:nvPr/>
          </p:nvSpPr>
          <p:spPr bwMode="auto">
            <a:xfrm>
              <a:off x="3519488" y="3922713"/>
              <a:ext cx="76200" cy="77788"/>
            </a:xfrm>
            <a:prstGeom prst="ellipse">
              <a:avLst/>
            </a:prstGeom>
            <a:noFill/>
            <a:ln w="14288" cap="rnd">
              <a:solidFill>
                <a:srgbClr val="40404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551"/>
            <p:cNvSpPr/>
            <p:nvPr/>
          </p:nvSpPr>
          <p:spPr bwMode="auto">
            <a:xfrm>
              <a:off x="3479801" y="4035425"/>
              <a:ext cx="155575" cy="66675"/>
            </a:xfrm>
            <a:custGeom>
              <a:avLst/>
              <a:gdLst>
                <a:gd name="T0" fmla="*/ 304 w 304"/>
                <a:gd name="T1" fmla="*/ 132 h 132"/>
                <a:gd name="T2" fmla="*/ 304 w 304"/>
                <a:gd name="T3" fmla="*/ 59 h 132"/>
                <a:gd name="T4" fmla="*/ 245 w 304"/>
                <a:gd name="T5" fmla="*/ 0 h 132"/>
                <a:gd name="T6" fmla="*/ 59 w 304"/>
                <a:gd name="T7" fmla="*/ 0 h 132"/>
                <a:gd name="T8" fmla="*/ 0 w 304"/>
                <a:gd name="T9" fmla="*/ 59 h 132"/>
                <a:gd name="T10" fmla="*/ 0 w 304"/>
                <a:gd name="T11" fmla="*/ 132 h 132"/>
              </a:gdLst>
              <a:ahLst/>
              <a:cxnLst>
                <a:cxn ang="0">
                  <a:pos x="T0" y="T1"/>
                </a:cxn>
                <a:cxn ang="0">
                  <a:pos x="T2" y="T3"/>
                </a:cxn>
                <a:cxn ang="0">
                  <a:pos x="T4" y="T5"/>
                </a:cxn>
                <a:cxn ang="0">
                  <a:pos x="T6" y="T7"/>
                </a:cxn>
                <a:cxn ang="0">
                  <a:pos x="T8" y="T9"/>
                </a:cxn>
                <a:cxn ang="0">
                  <a:pos x="T10" y="T11"/>
                </a:cxn>
              </a:cxnLst>
              <a:rect l="0" t="0" r="r" b="b"/>
              <a:pathLst>
                <a:path w="304" h="132">
                  <a:moveTo>
                    <a:pt x="304" y="132"/>
                  </a:moveTo>
                  <a:lnTo>
                    <a:pt x="304" y="59"/>
                  </a:lnTo>
                  <a:cubicBezTo>
                    <a:pt x="304" y="26"/>
                    <a:pt x="277" y="0"/>
                    <a:pt x="245" y="0"/>
                  </a:cubicBezTo>
                  <a:lnTo>
                    <a:pt x="59" y="0"/>
                  </a:lnTo>
                  <a:cubicBezTo>
                    <a:pt x="27" y="0"/>
                    <a:pt x="0" y="26"/>
                    <a:pt x="0" y="59"/>
                  </a:cubicBezTo>
                  <a:lnTo>
                    <a:pt x="0" y="132"/>
                  </a:lnTo>
                </a:path>
              </a:pathLst>
            </a:custGeom>
            <a:noFill/>
            <a:ln w="14288" cap="rnd">
              <a:solidFill>
                <a:srgbClr val="40404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8" name="Certificate2" descr="{&quot;Key&quot;:&quot;POWER_USER_SHAPE_ICON&quot;,&quot;Value&quot;:&quot;POWER_USER_SHAPE_ICON_STYLE_1&quot;}"/>
          <p:cNvGrpSpPr>
            <a:grpSpLocks noChangeAspect="1"/>
          </p:cNvGrpSpPr>
          <p:nvPr/>
        </p:nvGrpSpPr>
        <p:grpSpPr>
          <a:xfrm>
            <a:off x="6388205" y="5076460"/>
            <a:ext cx="368472" cy="371639"/>
            <a:chOff x="3392488" y="3860800"/>
            <a:chExt cx="554038" cy="558800"/>
          </a:xfrm>
        </p:grpSpPr>
        <p:sp>
          <p:nvSpPr>
            <p:cNvPr id="199" name="Freeform 539"/>
            <p:cNvSpPr/>
            <p:nvPr/>
          </p:nvSpPr>
          <p:spPr bwMode="auto">
            <a:xfrm>
              <a:off x="3478213" y="4352925"/>
              <a:ext cx="39688" cy="66675"/>
            </a:xfrm>
            <a:custGeom>
              <a:avLst/>
              <a:gdLst>
                <a:gd name="T0" fmla="*/ 47 w 78"/>
                <a:gd name="T1" fmla="*/ 0 h 132"/>
                <a:gd name="T2" fmla="*/ 0 w 78"/>
                <a:gd name="T3" fmla="*/ 87 h 132"/>
                <a:gd name="T4" fmla="*/ 78 w 78"/>
                <a:gd name="T5" fmla="*/ 132 h 132"/>
              </a:gdLst>
              <a:ahLst/>
              <a:cxnLst>
                <a:cxn ang="0">
                  <a:pos x="T0" y="T1"/>
                </a:cxn>
                <a:cxn ang="0">
                  <a:pos x="T2" y="T3"/>
                </a:cxn>
                <a:cxn ang="0">
                  <a:pos x="T4" y="T5"/>
                </a:cxn>
              </a:cxnLst>
              <a:rect l="0" t="0" r="r" b="b"/>
              <a:pathLst>
                <a:path w="78" h="132">
                  <a:moveTo>
                    <a:pt x="47" y="0"/>
                  </a:moveTo>
                  <a:lnTo>
                    <a:pt x="0" y="87"/>
                  </a:lnTo>
                  <a:lnTo>
                    <a:pt x="78" y="132"/>
                  </a:ln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540"/>
            <p:cNvSpPr/>
            <p:nvPr/>
          </p:nvSpPr>
          <p:spPr bwMode="auto">
            <a:xfrm>
              <a:off x="3598863" y="4351338"/>
              <a:ext cx="39688" cy="61913"/>
            </a:xfrm>
            <a:custGeom>
              <a:avLst/>
              <a:gdLst>
                <a:gd name="T0" fmla="*/ 33 w 78"/>
                <a:gd name="T1" fmla="*/ 0 h 124"/>
                <a:gd name="T2" fmla="*/ 78 w 78"/>
                <a:gd name="T3" fmla="*/ 79 h 124"/>
                <a:gd name="T4" fmla="*/ 0 w 78"/>
                <a:gd name="T5" fmla="*/ 124 h 124"/>
              </a:gdLst>
              <a:ahLst/>
              <a:cxnLst>
                <a:cxn ang="0">
                  <a:pos x="T0" y="T1"/>
                </a:cxn>
                <a:cxn ang="0">
                  <a:pos x="T2" y="T3"/>
                </a:cxn>
                <a:cxn ang="0">
                  <a:pos x="T4" y="T5"/>
                </a:cxn>
              </a:cxnLst>
              <a:rect l="0" t="0" r="r" b="b"/>
              <a:pathLst>
                <a:path w="78" h="124">
                  <a:moveTo>
                    <a:pt x="33" y="0"/>
                  </a:moveTo>
                  <a:lnTo>
                    <a:pt x="78" y="79"/>
                  </a:lnTo>
                  <a:lnTo>
                    <a:pt x="0" y="124"/>
                  </a:ln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541"/>
            <p:cNvSpPr/>
            <p:nvPr/>
          </p:nvSpPr>
          <p:spPr bwMode="auto">
            <a:xfrm>
              <a:off x="3392488" y="3860800"/>
              <a:ext cx="554038" cy="388938"/>
            </a:xfrm>
            <a:custGeom>
              <a:avLst/>
              <a:gdLst>
                <a:gd name="T0" fmla="*/ 96 w 1091"/>
                <a:gd name="T1" fmla="*/ 768 h 768"/>
                <a:gd name="T2" fmla="*/ 0 w 1091"/>
                <a:gd name="T3" fmla="*/ 768 h 768"/>
                <a:gd name="T4" fmla="*/ 0 w 1091"/>
                <a:gd name="T5" fmla="*/ 0 h 768"/>
                <a:gd name="T6" fmla="*/ 1091 w 1091"/>
                <a:gd name="T7" fmla="*/ 0 h 768"/>
                <a:gd name="T8" fmla="*/ 1091 w 1091"/>
                <a:gd name="T9" fmla="*/ 768 h 768"/>
                <a:gd name="T10" fmla="*/ 556 w 1091"/>
                <a:gd name="T11" fmla="*/ 768 h 768"/>
              </a:gdLst>
              <a:ahLst/>
              <a:cxnLst>
                <a:cxn ang="0">
                  <a:pos x="T0" y="T1"/>
                </a:cxn>
                <a:cxn ang="0">
                  <a:pos x="T2" y="T3"/>
                </a:cxn>
                <a:cxn ang="0">
                  <a:pos x="T4" y="T5"/>
                </a:cxn>
                <a:cxn ang="0">
                  <a:pos x="T6" y="T7"/>
                </a:cxn>
                <a:cxn ang="0">
                  <a:pos x="T8" y="T9"/>
                </a:cxn>
                <a:cxn ang="0">
                  <a:pos x="T10" y="T11"/>
                </a:cxn>
              </a:cxnLst>
              <a:rect l="0" t="0" r="r" b="b"/>
              <a:pathLst>
                <a:path w="1091" h="768">
                  <a:moveTo>
                    <a:pt x="96" y="768"/>
                  </a:moveTo>
                  <a:lnTo>
                    <a:pt x="0" y="768"/>
                  </a:lnTo>
                  <a:lnTo>
                    <a:pt x="0" y="0"/>
                  </a:lnTo>
                  <a:lnTo>
                    <a:pt x="1091" y="0"/>
                  </a:lnTo>
                  <a:lnTo>
                    <a:pt x="1091" y="768"/>
                  </a:lnTo>
                  <a:lnTo>
                    <a:pt x="556" y="768"/>
                  </a:ln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542"/>
            <p:cNvSpPr>
              <a:spLocks noChangeShapeType="1"/>
            </p:cNvSpPr>
            <p:nvPr/>
          </p:nvSpPr>
          <p:spPr bwMode="auto">
            <a:xfrm>
              <a:off x="3719513" y="3960813"/>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543"/>
            <p:cNvSpPr>
              <a:spLocks noChangeShapeType="1"/>
            </p:cNvSpPr>
            <p:nvPr/>
          </p:nvSpPr>
          <p:spPr bwMode="auto">
            <a:xfrm>
              <a:off x="3719513" y="4022725"/>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544"/>
            <p:cNvSpPr>
              <a:spLocks noChangeShapeType="1"/>
            </p:cNvSpPr>
            <p:nvPr/>
          </p:nvSpPr>
          <p:spPr bwMode="auto">
            <a:xfrm>
              <a:off x="3719513" y="4086225"/>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545"/>
            <p:cNvSpPr>
              <a:spLocks noChangeShapeType="1"/>
            </p:cNvSpPr>
            <p:nvPr/>
          </p:nvSpPr>
          <p:spPr bwMode="auto">
            <a:xfrm>
              <a:off x="3719513" y="4148138"/>
              <a:ext cx="138113" cy="0"/>
            </a:xfrm>
            <a:prstGeom prst="line">
              <a:avLst/>
            </a:prstGeom>
            <a:noFill/>
            <a:ln w="14288" cap="rnd">
              <a:solidFill>
                <a:srgbClr val="40404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546"/>
            <p:cNvSpPr/>
            <p:nvPr/>
          </p:nvSpPr>
          <p:spPr bwMode="auto">
            <a:xfrm>
              <a:off x="3455988" y="4141788"/>
              <a:ext cx="203200" cy="215900"/>
            </a:xfrm>
            <a:custGeom>
              <a:avLst/>
              <a:gdLst>
                <a:gd name="T0" fmla="*/ 146 w 401"/>
                <a:gd name="T1" fmla="*/ 53 h 427"/>
                <a:gd name="T2" fmla="*/ 150 w 401"/>
                <a:gd name="T3" fmla="*/ 45 h 427"/>
                <a:gd name="T4" fmla="*/ 252 w 401"/>
                <a:gd name="T5" fmla="*/ 45 h 427"/>
                <a:gd name="T6" fmla="*/ 256 w 401"/>
                <a:gd name="T7" fmla="*/ 53 h 427"/>
                <a:gd name="T8" fmla="*/ 313 w 401"/>
                <a:gd name="T9" fmla="*/ 86 h 427"/>
                <a:gd name="T10" fmla="*/ 322 w 401"/>
                <a:gd name="T11" fmla="*/ 85 h 427"/>
                <a:gd name="T12" fmla="*/ 373 w 401"/>
                <a:gd name="T13" fmla="*/ 173 h 427"/>
                <a:gd name="T14" fmla="*/ 367 w 401"/>
                <a:gd name="T15" fmla="*/ 181 h 427"/>
                <a:gd name="T16" fmla="*/ 367 w 401"/>
                <a:gd name="T17" fmla="*/ 247 h 427"/>
                <a:gd name="T18" fmla="*/ 373 w 401"/>
                <a:gd name="T19" fmla="*/ 254 h 427"/>
                <a:gd name="T20" fmla="*/ 322 w 401"/>
                <a:gd name="T21" fmla="*/ 342 h 427"/>
                <a:gd name="T22" fmla="*/ 313 w 401"/>
                <a:gd name="T23" fmla="*/ 341 h 427"/>
                <a:gd name="T24" fmla="*/ 256 w 401"/>
                <a:gd name="T25" fmla="*/ 374 h 427"/>
                <a:gd name="T26" fmla="*/ 252 w 401"/>
                <a:gd name="T27" fmla="*/ 383 h 427"/>
                <a:gd name="T28" fmla="*/ 150 w 401"/>
                <a:gd name="T29" fmla="*/ 383 h 427"/>
                <a:gd name="T30" fmla="*/ 146 w 401"/>
                <a:gd name="T31" fmla="*/ 374 h 427"/>
                <a:gd name="T32" fmla="*/ 89 w 401"/>
                <a:gd name="T33" fmla="*/ 341 h 427"/>
                <a:gd name="T34" fmla="*/ 80 w 401"/>
                <a:gd name="T35" fmla="*/ 342 h 427"/>
                <a:gd name="T36" fmla="*/ 29 w 401"/>
                <a:gd name="T37" fmla="*/ 254 h 427"/>
                <a:gd name="T38" fmla="*/ 35 w 401"/>
                <a:gd name="T39" fmla="*/ 247 h 427"/>
                <a:gd name="T40" fmla="*/ 35 w 401"/>
                <a:gd name="T41" fmla="*/ 181 h 427"/>
                <a:gd name="T42" fmla="*/ 29 w 401"/>
                <a:gd name="T43" fmla="*/ 173 h 427"/>
                <a:gd name="T44" fmla="*/ 80 w 401"/>
                <a:gd name="T45" fmla="*/ 85 h 427"/>
                <a:gd name="T46" fmla="*/ 89 w 401"/>
                <a:gd name="T47" fmla="*/ 86 h 427"/>
                <a:gd name="T48" fmla="*/ 146 w 401"/>
                <a:gd name="T49" fmla="*/ 5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27">
                  <a:moveTo>
                    <a:pt x="146" y="53"/>
                  </a:moveTo>
                  <a:lnTo>
                    <a:pt x="150" y="45"/>
                  </a:lnTo>
                  <a:cubicBezTo>
                    <a:pt x="170" y="0"/>
                    <a:pt x="232" y="0"/>
                    <a:pt x="252" y="45"/>
                  </a:cubicBezTo>
                  <a:lnTo>
                    <a:pt x="256" y="53"/>
                  </a:lnTo>
                  <a:cubicBezTo>
                    <a:pt x="265" y="76"/>
                    <a:pt x="289" y="89"/>
                    <a:pt x="313" y="86"/>
                  </a:cubicBezTo>
                  <a:lnTo>
                    <a:pt x="322" y="85"/>
                  </a:lnTo>
                  <a:cubicBezTo>
                    <a:pt x="370" y="80"/>
                    <a:pt x="401" y="134"/>
                    <a:pt x="373" y="173"/>
                  </a:cubicBezTo>
                  <a:lnTo>
                    <a:pt x="367" y="181"/>
                  </a:lnTo>
                  <a:cubicBezTo>
                    <a:pt x="353" y="201"/>
                    <a:pt x="353" y="227"/>
                    <a:pt x="367" y="247"/>
                  </a:cubicBezTo>
                  <a:lnTo>
                    <a:pt x="373" y="254"/>
                  </a:lnTo>
                  <a:cubicBezTo>
                    <a:pt x="401" y="293"/>
                    <a:pt x="370" y="348"/>
                    <a:pt x="322" y="342"/>
                  </a:cubicBezTo>
                  <a:lnTo>
                    <a:pt x="313" y="341"/>
                  </a:lnTo>
                  <a:cubicBezTo>
                    <a:pt x="289" y="339"/>
                    <a:pt x="265" y="352"/>
                    <a:pt x="256" y="374"/>
                  </a:cubicBezTo>
                  <a:lnTo>
                    <a:pt x="252" y="383"/>
                  </a:lnTo>
                  <a:cubicBezTo>
                    <a:pt x="232" y="427"/>
                    <a:pt x="170" y="427"/>
                    <a:pt x="150" y="383"/>
                  </a:cubicBezTo>
                  <a:lnTo>
                    <a:pt x="146" y="374"/>
                  </a:lnTo>
                  <a:cubicBezTo>
                    <a:pt x="136" y="352"/>
                    <a:pt x="113" y="339"/>
                    <a:pt x="89" y="341"/>
                  </a:cubicBezTo>
                  <a:lnTo>
                    <a:pt x="80" y="342"/>
                  </a:lnTo>
                  <a:cubicBezTo>
                    <a:pt x="32" y="348"/>
                    <a:pt x="0" y="293"/>
                    <a:pt x="29" y="254"/>
                  </a:cubicBezTo>
                  <a:lnTo>
                    <a:pt x="35" y="247"/>
                  </a:lnTo>
                  <a:cubicBezTo>
                    <a:pt x="49" y="227"/>
                    <a:pt x="49" y="201"/>
                    <a:pt x="35" y="181"/>
                  </a:cubicBezTo>
                  <a:lnTo>
                    <a:pt x="29" y="173"/>
                  </a:lnTo>
                  <a:cubicBezTo>
                    <a:pt x="0" y="134"/>
                    <a:pt x="32" y="80"/>
                    <a:pt x="80" y="85"/>
                  </a:cubicBezTo>
                  <a:lnTo>
                    <a:pt x="89" y="86"/>
                  </a:lnTo>
                  <a:cubicBezTo>
                    <a:pt x="113" y="89"/>
                    <a:pt x="136" y="76"/>
                    <a:pt x="146" y="53"/>
                  </a:cubicBezTo>
                  <a:close/>
                </a:path>
              </a:pathLst>
            </a:custGeom>
            <a:solidFill>
              <a:srgbClr val="FFFFFF"/>
            </a:solidFill>
            <a:ln w="9525">
              <a:solidFill>
                <a:srgbClr val="40404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547"/>
            <p:cNvSpPr/>
            <p:nvPr/>
          </p:nvSpPr>
          <p:spPr bwMode="auto">
            <a:xfrm>
              <a:off x="3455988" y="4141788"/>
              <a:ext cx="203200" cy="215900"/>
            </a:xfrm>
            <a:custGeom>
              <a:avLst/>
              <a:gdLst>
                <a:gd name="T0" fmla="*/ 146 w 401"/>
                <a:gd name="T1" fmla="*/ 53 h 427"/>
                <a:gd name="T2" fmla="*/ 150 w 401"/>
                <a:gd name="T3" fmla="*/ 45 h 427"/>
                <a:gd name="T4" fmla="*/ 252 w 401"/>
                <a:gd name="T5" fmla="*/ 45 h 427"/>
                <a:gd name="T6" fmla="*/ 256 w 401"/>
                <a:gd name="T7" fmla="*/ 53 h 427"/>
                <a:gd name="T8" fmla="*/ 313 w 401"/>
                <a:gd name="T9" fmla="*/ 86 h 427"/>
                <a:gd name="T10" fmla="*/ 322 w 401"/>
                <a:gd name="T11" fmla="*/ 85 h 427"/>
                <a:gd name="T12" fmla="*/ 373 w 401"/>
                <a:gd name="T13" fmla="*/ 173 h 427"/>
                <a:gd name="T14" fmla="*/ 367 w 401"/>
                <a:gd name="T15" fmla="*/ 181 h 427"/>
                <a:gd name="T16" fmla="*/ 367 w 401"/>
                <a:gd name="T17" fmla="*/ 247 h 427"/>
                <a:gd name="T18" fmla="*/ 373 w 401"/>
                <a:gd name="T19" fmla="*/ 254 h 427"/>
                <a:gd name="T20" fmla="*/ 322 w 401"/>
                <a:gd name="T21" fmla="*/ 342 h 427"/>
                <a:gd name="T22" fmla="*/ 313 w 401"/>
                <a:gd name="T23" fmla="*/ 341 h 427"/>
                <a:gd name="T24" fmla="*/ 256 w 401"/>
                <a:gd name="T25" fmla="*/ 374 h 427"/>
                <a:gd name="T26" fmla="*/ 252 w 401"/>
                <a:gd name="T27" fmla="*/ 383 h 427"/>
                <a:gd name="T28" fmla="*/ 150 w 401"/>
                <a:gd name="T29" fmla="*/ 383 h 427"/>
                <a:gd name="T30" fmla="*/ 146 w 401"/>
                <a:gd name="T31" fmla="*/ 374 h 427"/>
                <a:gd name="T32" fmla="*/ 89 w 401"/>
                <a:gd name="T33" fmla="*/ 341 h 427"/>
                <a:gd name="T34" fmla="*/ 80 w 401"/>
                <a:gd name="T35" fmla="*/ 342 h 427"/>
                <a:gd name="T36" fmla="*/ 29 w 401"/>
                <a:gd name="T37" fmla="*/ 254 h 427"/>
                <a:gd name="T38" fmla="*/ 35 w 401"/>
                <a:gd name="T39" fmla="*/ 247 h 427"/>
                <a:gd name="T40" fmla="*/ 35 w 401"/>
                <a:gd name="T41" fmla="*/ 181 h 427"/>
                <a:gd name="T42" fmla="*/ 29 w 401"/>
                <a:gd name="T43" fmla="*/ 173 h 427"/>
                <a:gd name="T44" fmla="*/ 80 w 401"/>
                <a:gd name="T45" fmla="*/ 85 h 427"/>
                <a:gd name="T46" fmla="*/ 89 w 401"/>
                <a:gd name="T47" fmla="*/ 86 h 427"/>
                <a:gd name="T48" fmla="*/ 146 w 401"/>
                <a:gd name="T49" fmla="*/ 5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27">
                  <a:moveTo>
                    <a:pt x="146" y="53"/>
                  </a:moveTo>
                  <a:lnTo>
                    <a:pt x="150" y="45"/>
                  </a:lnTo>
                  <a:cubicBezTo>
                    <a:pt x="170" y="0"/>
                    <a:pt x="232" y="0"/>
                    <a:pt x="252" y="45"/>
                  </a:cubicBezTo>
                  <a:lnTo>
                    <a:pt x="256" y="53"/>
                  </a:lnTo>
                  <a:cubicBezTo>
                    <a:pt x="265" y="76"/>
                    <a:pt x="289" y="89"/>
                    <a:pt x="313" y="86"/>
                  </a:cubicBezTo>
                  <a:lnTo>
                    <a:pt x="322" y="85"/>
                  </a:lnTo>
                  <a:cubicBezTo>
                    <a:pt x="370" y="80"/>
                    <a:pt x="401" y="134"/>
                    <a:pt x="373" y="173"/>
                  </a:cubicBezTo>
                  <a:lnTo>
                    <a:pt x="367" y="181"/>
                  </a:lnTo>
                  <a:cubicBezTo>
                    <a:pt x="353" y="201"/>
                    <a:pt x="353" y="227"/>
                    <a:pt x="367" y="247"/>
                  </a:cubicBezTo>
                  <a:lnTo>
                    <a:pt x="373" y="254"/>
                  </a:lnTo>
                  <a:cubicBezTo>
                    <a:pt x="401" y="293"/>
                    <a:pt x="370" y="348"/>
                    <a:pt x="322" y="342"/>
                  </a:cubicBezTo>
                  <a:lnTo>
                    <a:pt x="313" y="341"/>
                  </a:lnTo>
                  <a:cubicBezTo>
                    <a:pt x="289" y="339"/>
                    <a:pt x="265" y="352"/>
                    <a:pt x="256" y="374"/>
                  </a:cubicBezTo>
                  <a:lnTo>
                    <a:pt x="252" y="383"/>
                  </a:lnTo>
                  <a:cubicBezTo>
                    <a:pt x="232" y="427"/>
                    <a:pt x="170" y="427"/>
                    <a:pt x="150" y="383"/>
                  </a:cubicBezTo>
                  <a:lnTo>
                    <a:pt x="146" y="374"/>
                  </a:lnTo>
                  <a:cubicBezTo>
                    <a:pt x="136" y="352"/>
                    <a:pt x="113" y="339"/>
                    <a:pt x="89" y="341"/>
                  </a:cubicBezTo>
                  <a:lnTo>
                    <a:pt x="80" y="342"/>
                  </a:lnTo>
                  <a:cubicBezTo>
                    <a:pt x="32" y="348"/>
                    <a:pt x="0" y="293"/>
                    <a:pt x="29" y="254"/>
                  </a:cubicBezTo>
                  <a:lnTo>
                    <a:pt x="35" y="247"/>
                  </a:lnTo>
                  <a:cubicBezTo>
                    <a:pt x="49" y="227"/>
                    <a:pt x="49" y="201"/>
                    <a:pt x="35" y="181"/>
                  </a:cubicBezTo>
                  <a:lnTo>
                    <a:pt x="29" y="173"/>
                  </a:lnTo>
                  <a:cubicBezTo>
                    <a:pt x="0" y="134"/>
                    <a:pt x="32" y="80"/>
                    <a:pt x="80" y="85"/>
                  </a:cubicBezTo>
                  <a:lnTo>
                    <a:pt x="89" y="86"/>
                  </a:lnTo>
                  <a:cubicBezTo>
                    <a:pt x="113" y="89"/>
                    <a:pt x="136" y="76"/>
                    <a:pt x="146" y="53"/>
                  </a:cubicBezTo>
                  <a:close/>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548"/>
            <p:cNvSpPr/>
            <p:nvPr/>
          </p:nvSpPr>
          <p:spPr bwMode="auto">
            <a:xfrm>
              <a:off x="3521076" y="4213225"/>
              <a:ext cx="73025" cy="73025"/>
            </a:xfrm>
            <a:custGeom>
              <a:avLst/>
              <a:gdLst>
                <a:gd name="T0" fmla="*/ 142 w 142"/>
                <a:gd name="T1" fmla="*/ 71 h 142"/>
                <a:gd name="T2" fmla="*/ 71 w 142"/>
                <a:gd name="T3" fmla="*/ 142 h 142"/>
                <a:gd name="T4" fmla="*/ 0 w 142"/>
                <a:gd name="T5" fmla="*/ 71 h 142"/>
                <a:gd name="T6" fmla="*/ 71 w 142"/>
                <a:gd name="T7" fmla="*/ 0 h 142"/>
              </a:gdLst>
              <a:ahLst/>
              <a:cxnLst>
                <a:cxn ang="0">
                  <a:pos x="T0" y="T1"/>
                </a:cxn>
                <a:cxn ang="0">
                  <a:pos x="T2" y="T3"/>
                </a:cxn>
                <a:cxn ang="0">
                  <a:pos x="T4" y="T5"/>
                </a:cxn>
                <a:cxn ang="0">
                  <a:pos x="T6" y="T7"/>
                </a:cxn>
              </a:cxnLst>
              <a:rect l="0" t="0" r="r" b="b"/>
              <a:pathLst>
                <a:path w="142" h="142">
                  <a:moveTo>
                    <a:pt x="142" y="71"/>
                  </a:moveTo>
                  <a:cubicBezTo>
                    <a:pt x="142" y="110"/>
                    <a:pt x="110" y="142"/>
                    <a:pt x="71" y="142"/>
                  </a:cubicBezTo>
                  <a:cubicBezTo>
                    <a:pt x="32" y="142"/>
                    <a:pt x="0" y="110"/>
                    <a:pt x="0" y="71"/>
                  </a:cubicBezTo>
                  <a:cubicBezTo>
                    <a:pt x="0" y="32"/>
                    <a:pt x="32" y="0"/>
                    <a:pt x="71" y="0"/>
                  </a:cubicBezTo>
                </a:path>
              </a:pathLst>
            </a:custGeom>
            <a:solidFill>
              <a:srgbClr val="FFFFFF"/>
            </a:solidFill>
            <a:ln w="9525">
              <a:solidFill>
                <a:srgbClr val="40404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549"/>
            <p:cNvSpPr/>
            <p:nvPr/>
          </p:nvSpPr>
          <p:spPr bwMode="auto">
            <a:xfrm>
              <a:off x="3521076" y="4213225"/>
              <a:ext cx="73025" cy="73025"/>
            </a:xfrm>
            <a:custGeom>
              <a:avLst/>
              <a:gdLst>
                <a:gd name="T0" fmla="*/ 142 w 142"/>
                <a:gd name="T1" fmla="*/ 71 h 142"/>
                <a:gd name="T2" fmla="*/ 71 w 142"/>
                <a:gd name="T3" fmla="*/ 142 h 142"/>
                <a:gd name="T4" fmla="*/ 0 w 142"/>
                <a:gd name="T5" fmla="*/ 71 h 142"/>
                <a:gd name="T6" fmla="*/ 71 w 142"/>
                <a:gd name="T7" fmla="*/ 0 h 142"/>
              </a:gdLst>
              <a:ahLst/>
              <a:cxnLst>
                <a:cxn ang="0">
                  <a:pos x="T0" y="T1"/>
                </a:cxn>
                <a:cxn ang="0">
                  <a:pos x="T2" y="T3"/>
                </a:cxn>
                <a:cxn ang="0">
                  <a:pos x="T4" y="T5"/>
                </a:cxn>
                <a:cxn ang="0">
                  <a:pos x="T6" y="T7"/>
                </a:cxn>
              </a:cxnLst>
              <a:rect l="0" t="0" r="r" b="b"/>
              <a:pathLst>
                <a:path w="142" h="142">
                  <a:moveTo>
                    <a:pt x="142" y="71"/>
                  </a:moveTo>
                  <a:cubicBezTo>
                    <a:pt x="142" y="110"/>
                    <a:pt x="110" y="142"/>
                    <a:pt x="71" y="142"/>
                  </a:cubicBezTo>
                  <a:cubicBezTo>
                    <a:pt x="32" y="142"/>
                    <a:pt x="0" y="110"/>
                    <a:pt x="0" y="71"/>
                  </a:cubicBezTo>
                  <a:cubicBezTo>
                    <a:pt x="0" y="32"/>
                    <a:pt x="32" y="0"/>
                    <a:pt x="71" y="0"/>
                  </a:cubicBezTo>
                </a:path>
              </a:pathLst>
            </a:custGeom>
            <a:noFill/>
            <a:ln w="14288" cap="rnd">
              <a:solidFill>
                <a:srgbClr val="40404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Oval 550"/>
            <p:cNvSpPr>
              <a:spLocks noChangeArrowheads="1"/>
            </p:cNvSpPr>
            <p:nvPr/>
          </p:nvSpPr>
          <p:spPr bwMode="auto">
            <a:xfrm>
              <a:off x="3519488" y="3922713"/>
              <a:ext cx="76200" cy="77788"/>
            </a:xfrm>
            <a:prstGeom prst="ellipse">
              <a:avLst/>
            </a:prstGeom>
            <a:noFill/>
            <a:ln w="14288" cap="rnd">
              <a:solidFill>
                <a:srgbClr val="40404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551"/>
            <p:cNvSpPr/>
            <p:nvPr/>
          </p:nvSpPr>
          <p:spPr bwMode="auto">
            <a:xfrm>
              <a:off x="3479801" y="4035425"/>
              <a:ext cx="155575" cy="66675"/>
            </a:xfrm>
            <a:custGeom>
              <a:avLst/>
              <a:gdLst>
                <a:gd name="T0" fmla="*/ 304 w 304"/>
                <a:gd name="T1" fmla="*/ 132 h 132"/>
                <a:gd name="T2" fmla="*/ 304 w 304"/>
                <a:gd name="T3" fmla="*/ 59 h 132"/>
                <a:gd name="T4" fmla="*/ 245 w 304"/>
                <a:gd name="T5" fmla="*/ 0 h 132"/>
                <a:gd name="T6" fmla="*/ 59 w 304"/>
                <a:gd name="T7" fmla="*/ 0 h 132"/>
                <a:gd name="T8" fmla="*/ 0 w 304"/>
                <a:gd name="T9" fmla="*/ 59 h 132"/>
                <a:gd name="T10" fmla="*/ 0 w 304"/>
                <a:gd name="T11" fmla="*/ 132 h 132"/>
              </a:gdLst>
              <a:ahLst/>
              <a:cxnLst>
                <a:cxn ang="0">
                  <a:pos x="T0" y="T1"/>
                </a:cxn>
                <a:cxn ang="0">
                  <a:pos x="T2" y="T3"/>
                </a:cxn>
                <a:cxn ang="0">
                  <a:pos x="T4" y="T5"/>
                </a:cxn>
                <a:cxn ang="0">
                  <a:pos x="T6" y="T7"/>
                </a:cxn>
                <a:cxn ang="0">
                  <a:pos x="T8" y="T9"/>
                </a:cxn>
                <a:cxn ang="0">
                  <a:pos x="T10" y="T11"/>
                </a:cxn>
              </a:cxnLst>
              <a:rect l="0" t="0" r="r" b="b"/>
              <a:pathLst>
                <a:path w="304" h="132">
                  <a:moveTo>
                    <a:pt x="304" y="132"/>
                  </a:moveTo>
                  <a:lnTo>
                    <a:pt x="304" y="59"/>
                  </a:lnTo>
                  <a:cubicBezTo>
                    <a:pt x="304" y="26"/>
                    <a:pt x="277" y="0"/>
                    <a:pt x="245" y="0"/>
                  </a:cubicBezTo>
                  <a:lnTo>
                    <a:pt x="59" y="0"/>
                  </a:lnTo>
                  <a:cubicBezTo>
                    <a:pt x="27" y="0"/>
                    <a:pt x="0" y="26"/>
                    <a:pt x="0" y="59"/>
                  </a:cubicBezTo>
                  <a:lnTo>
                    <a:pt x="0" y="132"/>
                  </a:lnTo>
                </a:path>
              </a:pathLst>
            </a:custGeom>
            <a:noFill/>
            <a:ln w="14288" cap="rnd">
              <a:solidFill>
                <a:srgbClr val="40404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2" name="Data_structure" descr="{&quot;Key&quot;:&quot;POWER_USER_SHAPE_ICON&quot;,&quot;Value&quot;:&quot;POWER_USER_SHAPE_ICON_STYLE_1&quot;}"/>
          <p:cNvGrpSpPr>
            <a:grpSpLocks noChangeAspect="1"/>
          </p:cNvGrpSpPr>
          <p:nvPr/>
        </p:nvGrpSpPr>
        <p:grpSpPr>
          <a:xfrm>
            <a:off x="8175301" y="8944674"/>
            <a:ext cx="473475" cy="480336"/>
            <a:chOff x="8016876" y="3414714"/>
            <a:chExt cx="438151" cy="444500"/>
          </a:xfrm>
          <a:solidFill>
            <a:srgbClr val="3E5563"/>
          </a:solidFill>
        </p:grpSpPr>
        <p:sp>
          <p:nvSpPr>
            <p:cNvPr id="213" name="Rectangle 790"/>
            <p:cNvSpPr>
              <a:spLocks noChangeArrowheads="1"/>
            </p:cNvSpPr>
            <p:nvPr/>
          </p:nvSpPr>
          <p:spPr bwMode="auto">
            <a:xfrm>
              <a:off x="8229601" y="3741739"/>
              <a:ext cx="12700" cy="79375"/>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791"/>
            <p:cNvSpPr/>
            <p:nvPr/>
          </p:nvSpPr>
          <p:spPr bwMode="auto">
            <a:xfrm>
              <a:off x="8112126" y="3749676"/>
              <a:ext cx="57150" cy="95250"/>
            </a:xfrm>
            <a:custGeom>
              <a:avLst/>
              <a:gdLst>
                <a:gd name="T0" fmla="*/ 36 w 36"/>
                <a:gd name="T1" fmla="*/ 60 h 60"/>
                <a:gd name="T2" fmla="*/ 0 w 36"/>
                <a:gd name="T3" fmla="*/ 60 h 60"/>
                <a:gd name="T4" fmla="*/ 0 w 36"/>
                <a:gd name="T5" fmla="*/ 52 h 60"/>
                <a:gd name="T6" fmla="*/ 28 w 36"/>
                <a:gd name="T7" fmla="*/ 52 h 60"/>
                <a:gd name="T8" fmla="*/ 28 w 36"/>
                <a:gd name="T9" fmla="*/ 0 h 60"/>
                <a:gd name="T10" fmla="*/ 36 w 36"/>
                <a:gd name="T11" fmla="*/ 0 h 60"/>
                <a:gd name="T12" fmla="*/ 36 w 3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6" h="60">
                  <a:moveTo>
                    <a:pt x="36" y="60"/>
                  </a:moveTo>
                  <a:lnTo>
                    <a:pt x="0" y="60"/>
                  </a:lnTo>
                  <a:lnTo>
                    <a:pt x="0" y="52"/>
                  </a:lnTo>
                  <a:lnTo>
                    <a:pt x="28" y="52"/>
                  </a:lnTo>
                  <a:lnTo>
                    <a:pt x="28" y="0"/>
                  </a:lnTo>
                  <a:lnTo>
                    <a:pt x="36" y="0"/>
                  </a:lnTo>
                  <a:lnTo>
                    <a:pt x="36" y="6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792"/>
            <p:cNvSpPr>
              <a:spLocks noEditPoints="1"/>
            </p:cNvSpPr>
            <p:nvPr/>
          </p:nvSpPr>
          <p:spPr bwMode="auto">
            <a:xfrm>
              <a:off x="8215314" y="3817939"/>
              <a:ext cx="41275" cy="41275"/>
            </a:xfrm>
            <a:custGeom>
              <a:avLst/>
              <a:gdLst>
                <a:gd name="T0" fmla="*/ 27 w 55"/>
                <a:gd name="T1" fmla="*/ 17 h 55"/>
                <a:gd name="T2" fmla="*/ 17 w 55"/>
                <a:gd name="T3" fmla="*/ 27 h 55"/>
                <a:gd name="T4" fmla="*/ 27 w 55"/>
                <a:gd name="T5" fmla="*/ 38 h 55"/>
                <a:gd name="T6" fmla="*/ 38 w 55"/>
                <a:gd name="T7" fmla="*/ 27 h 55"/>
                <a:gd name="T8" fmla="*/ 27 w 55"/>
                <a:gd name="T9" fmla="*/ 17 h 55"/>
                <a:gd name="T10" fmla="*/ 27 w 55"/>
                <a:gd name="T11" fmla="*/ 55 h 55"/>
                <a:gd name="T12" fmla="*/ 0 w 55"/>
                <a:gd name="T13" fmla="*/ 27 h 55"/>
                <a:gd name="T14" fmla="*/ 27 w 55"/>
                <a:gd name="T15" fmla="*/ 0 h 55"/>
                <a:gd name="T16" fmla="*/ 55 w 55"/>
                <a:gd name="T17" fmla="*/ 27 h 55"/>
                <a:gd name="T18" fmla="*/ 27 w 55"/>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17"/>
                  </a:moveTo>
                  <a:cubicBezTo>
                    <a:pt x="21" y="17"/>
                    <a:pt x="17" y="21"/>
                    <a:pt x="17" y="27"/>
                  </a:cubicBezTo>
                  <a:cubicBezTo>
                    <a:pt x="17" y="33"/>
                    <a:pt x="21" y="38"/>
                    <a:pt x="27" y="38"/>
                  </a:cubicBezTo>
                  <a:cubicBezTo>
                    <a:pt x="33" y="38"/>
                    <a:pt x="38" y="33"/>
                    <a:pt x="38" y="27"/>
                  </a:cubicBezTo>
                  <a:cubicBezTo>
                    <a:pt x="38" y="21"/>
                    <a:pt x="33" y="17"/>
                    <a:pt x="27" y="17"/>
                  </a:cubicBezTo>
                  <a:close/>
                  <a:moveTo>
                    <a:pt x="27" y="55"/>
                  </a:moveTo>
                  <a:cubicBezTo>
                    <a:pt x="12" y="55"/>
                    <a:pt x="0" y="42"/>
                    <a:pt x="0" y="27"/>
                  </a:cubicBezTo>
                  <a:cubicBezTo>
                    <a:pt x="0" y="12"/>
                    <a:pt x="12" y="0"/>
                    <a:pt x="27" y="0"/>
                  </a:cubicBezTo>
                  <a:cubicBezTo>
                    <a:pt x="42" y="0"/>
                    <a:pt x="55" y="12"/>
                    <a:pt x="55" y="27"/>
                  </a:cubicBezTo>
                  <a:cubicBezTo>
                    <a:pt x="55" y="42"/>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793"/>
            <p:cNvSpPr>
              <a:spLocks noEditPoints="1"/>
            </p:cNvSpPr>
            <p:nvPr/>
          </p:nvSpPr>
          <p:spPr bwMode="auto">
            <a:xfrm>
              <a:off x="8081964" y="3817939"/>
              <a:ext cx="42863" cy="41275"/>
            </a:xfrm>
            <a:custGeom>
              <a:avLst/>
              <a:gdLst>
                <a:gd name="T0" fmla="*/ 27 w 55"/>
                <a:gd name="T1" fmla="*/ 17 h 55"/>
                <a:gd name="T2" fmla="*/ 17 w 55"/>
                <a:gd name="T3" fmla="*/ 27 h 55"/>
                <a:gd name="T4" fmla="*/ 27 w 55"/>
                <a:gd name="T5" fmla="*/ 38 h 55"/>
                <a:gd name="T6" fmla="*/ 38 w 55"/>
                <a:gd name="T7" fmla="*/ 27 h 55"/>
                <a:gd name="T8" fmla="*/ 27 w 55"/>
                <a:gd name="T9" fmla="*/ 17 h 55"/>
                <a:gd name="T10" fmla="*/ 27 w 55"/>
                <a:gd name="T11" fmla="*/ 55 h 55"/>
                <a:gd name="T12" fmla="*/ 0 w 55"/>
                <a:gd name="T13" fmla="*/ 27 h 55"/>
                <a:gd name="T14" fmla="*/ 27 w 55"/>
                <a:gd name="T15" fmla="*/ 0 h 55"/>
                <a:gd name="T16" fmla="*/ 55 w 55"/>
                <a:gd name="T17" fmla="*/ 27 h 55"/>
                <a:gd name="T18" fmla="*/ 27 w 55"/>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17"/>
                  </a:moveTo>
                  <a:cubicBezTo>
                    <a:pt x="21" y="17"/>
                    <a:pt x="17" y="21"/>
                    <a:pt x="17" y="27"/>
                  </a:cubicBezTo>
                  <a:cubicBezTo>
                    <a:pt x="17" y="33"/>
                    <a:pt x="21" y="38"/>
                    <a:pt x="27" y="38"/>
                  </a:cubicBezTo>
                  <a:cubicBezTo>
                    <a:pt x="33" y="38"/>
                    <a:pt x="38" y="33"/>
                    <a:pt x="38" y="27"/>
                  </a:cubicBezTo>
                  <a:cubicBezTo>
                    <a:pt x="38" y="21"/>
                    <a:pt x="33" y="17"/>
                    <a:pt x="27" y="17"/>
                  </a:cubicBezTo>
                  <a:close/>
                  <a:moveTo>
                    <a:pt x="27" y="55"/>
                  </a:moveTo>
                  <a:cubicBezTo>
                    <a:pt x="12" y="55"/>
                    <a:pt x="0" y="42"/>
                    <a:pt x="0" y="27"/>
                  </a:cubicBezTo>
                  <a:cubicBezTo>
                    <a:pt x="0" y="12"/>
                    <a:pt x="12" y="0"/>
                    <a:pt x="27" y="0"/>
                  </a:cubicBezTo>
                  <a:cubicBezTo>
                    <a:pt x="42" y="0"/>
                    <a:pt x="55" y="12"/>
                    <a:pt x="55" y="27"/>
                  </a:cubicBezTo>
                  <a:cubicBezTo>
                    <a:pt x="55" y="42"/>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794"/>
            <p:cNvSpPr/>
            <p:nvPr/>
          </p:nvSpPr>
          <p:spPr bwMode="auto">
            <a:xfrm>
              <a:off x="8302626" y="3749676"/>
              <a:ext cx="57150" cy="95250"/>
            </a:xfrm>
            <a:custGeom>
              <a:avLst/>
              <a:gdLst>
                <a:gd name="T0" fmla="*/ 36 w 36"/>
                <a:gd name="T1" fmla="*/ 60 h 60"/>
                <a:gd name="T2" fmla="*/ 0 w 36"/>
                <a:gd name="T3" fmla="*/ 60 h 60"/>
                <a:gd name="T4" fmla="*/ 0 w 36"/>
                <a:gd name="T5" fmla="*/ 0 h 60"/>
                <a:gd name="T6" fmla="*/ 8 w 36"/>
                <a:gd name="T7" fmla="*/ 0 h 60"/>
                <a:gd name="T8" fmla="*/ 8 w 36"/>
                <a:gd name="T9" fmla="*/ 52 h 60"/>
                <a:gd name="T10" fmla="*/ 36 w 36"/>
                <a:gd name="T11" fmla="*/ 52 h 60"/>
                <a:gd name="T12" fmla="*/ 36 w 3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6" h="60">
                  <a:moveTo>
                    <a:pt x="36" y="60"/>
                  </a:moveTo>
                  <a:lnTo>
                    <a:pt x="0" y="60"/>
                  </a:lnTo>
                  <a:lnTo>
                    <a:pt x="0" y="0"/>
                  </a:lnTo>
                  <a:lnTo>
                    <a:pt x="8" y="0"/>
                  </a:lnTo>
                  <a:lnTo>
                    <a:pt x="8" y="52"/>
                  </a:lnTo>
                  <a:lnTo>
                    <a:pt x="36" y="52"/>
                  </a:lnTo>
                  <a:lnTo>
                    <a:pt x="36" y="6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795"/>
            <p:cNvSpPr>
              <a:spLocks noEditPoints="1"/>
            </p:cNvSpPr>
            <p:nvPr/>
          </p:nvSpPr>
          <p:spPr bwMode="auto">
            <a:xfrm>
              <a:off x="8347076" y="3817939"/>
              <a:ext cx="41275" cy="41275"/>
            </a:xfrm>
            <a:custGeom>
              <a:avLst/>
              <a:gdLst>
                <a:gd name="T0" fmla="*/ 27 w 54"/>
                <a:gd name="T1" fmla="*/ 17 h 55"/>
                <a:gd name="T2" fmla="*/ 16 w 54"/>
                <a:gd name="T3" fmla="*/ 27 h 55"/>
                <a:gd name="T4" fmla="*/ 27 w 54"/>
                <a:gd name="T5" fmla="*/ 38 h 55"/>
                <a:gd name="T6" fmla="*/ 38 w 54"/>
                <a:gd name="T7" fmla="*/ 27 h 55"/>
                <a:gd name="T8" fmla="*/ 27 w 54"/>
                <a:gd name="T9" fmla="*/ 17 h 55"/>
                <a:gd name="T10" fmla="*/ 27 w 54"/>
                <a:gd name="T11" fmla="*/ 55 h 55"/>
                <a:gd name="T12" fmla="*/ 0 w 54"/>
                <a:gd name="T13" fmla="*/ 27 h 55"/>
                <a:gd name="T14" fmla="*/ 27 w 54"/>
                <a:gd name="T15" fmla="*/ 0 h 55"/>
                <a:gd name="T16" fmla="*/ 54 w 54"/>
                <a:gd name="T17" fmla="*/ 27 h 55"/>
                <a:gd name="T18" fmla="*/ 27 w 54"/>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5">
                  <a:moveTo>
                    <a:pt x="27" y="17"/>
                  </a:moveTo>
                  <a:cubicBezTo>
                    <a:pt x="21" y="17"/>
                    <a:pt x="16" y="21"/>
                    <a:pt x="16" y="27"/>
                  </a:cubicBezTo>
                  <a:cubicBezTo>
                    <a:pt x="16" y="33"/>
                    <a:pt x="21" y="38"/>
                    <a:pt x="27" y="38"/>
                  </a:cubicBezTo>
                  <a:cubicBezTo>
                    <a:pt x="33" y="38"/>
                    <a:pt x="38" y="33"/>
                    <a:pt x="38" y="27"/>
                  </a:cubicBezTo>
                  <a:cubicBezTo>
                    <a:pt x="38" y="21"/>
                    <a:pt x="33" y="17"/>
                    <a:pt x="27" y="17"/>
                  </a:cubicBezTo>
                  <a:close/>
                  <a:moveTo>
                    <a:pt x="27" y="55"/>
                  </a:moveTo>
                  <a:cubicBezTo>
                    <a:pt x="12" y="55"/>
                    <a:pt x="0" y="42"/>
                    <a:pt x="0" y="27"/>
                  </a:cubicBezTo>
                  <a:cubicBezTo>
                    <a:pt x="0" y="12"/>
                    <a:pt x="12" y="0"/>
                    <a:pt x="27" y="0"/>
                  </a:cubicBezTo>
                  <a:cubicBezTo>
                    <a:pt x="42" y="0"/>
                    <a:pt x="54" y="12"/>
                    <a:pt x="54" y="27"/>
                  </a:cubicBezTo>
                  <a:cubicBezTo>
                    <a:pt x="54" y="42"/>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Rectangle 796"/>
            <p:cNvSpPr>
              <a:spLocks noChangeArrowheads="1"/>
            </p:cNvSpPr>
            <p:nvPr/>
          </p:nvSpPr>
          <p:spPr bwMode="auto">
            <a:xfrm>
              <a:off x="8054976" y="3582989"/>
              <a:ext cx="60325"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797"/>
            <p:cNvSpPr/>
            <p:nvPr/>
          </p:nvSpPr>
          <p:spPr bwMode="auto">
            <a:xfrm>
              <a:off x="8043864" y="3443289"/>
              <a:ext cx="71438" cy="57150"/>
            </a:xfrm>
            <a:custGeom>
              <a:avLst/>
              <a:gdLst>
                <a:gd name="T0" fmla="*/ 45 w 45"/>
                <a:gd name="T1" fmla="*/ 36 h 36"/>
                <a:gd name="T2" fmla="*/ 0 w 45"/>
                <a:gd name="T3" fmla="*/ 36 h 36"/>
                <a:gd name="T4" fmla="*/ 0 w 45"/>
                <a:gd name="T5" fmla="*/ 0 h 36"/>
                <a:gd name="T6" fmla="*/ 8 w 45"/>
                <a:gd name="T7" fmla="*/ 0 h 36"/>
                <a:gd name="T8" fmla="*/ 8 w 45"/>
                <a:gd name="T9" fmla="*/ 28 h 36"/>
                <a:gd name="T10" fmla="*/ 45 w 45"/>
                <a:gd name="T11" fmla="*/ 28 h 36"/>
                <a:gd name="T12" fmla="*/ 45 w 4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45" h="36">
                  <a:moveTo>
                    <a:pt x="45" y="36"/>
                  </a:moveTo>
                  <a:lnTo>
                    <a:pt x="0" y="36"/>
                  </a:lnTo>
                  <a:lnTo>
                    <a:pt x="0" y="0"/>
                  </a:lnTo>
                  <a:lnTo>
                    <a:pt x="8" y="0"/>
                  </a:lnTo>
                  <a:lnTo>
                    <a:pt x="8" y="28"/>
                  </a:lnTo>
                  <a:lnTo>
                    <a:pt x="45" y="28"/>
                  </a:lnTo>
                  <a:lnTo>
                    <a:pt x="45" y="36"/>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798"/>
            <p:cNvSpPr>
              <a:spLocks noEditPoints="1"/>
            </p:cNvSpPr>
            <p:nvPr/>
          </p:nvSpPr>
          <p:spPr bwMode="auto">
            <a:xfrm>
              <a:off x="8016876" y="3568701"/>
              <a:ext cx="41275" cy="41275"/>
            </a:xfrm>
            <a:custGeom>
              <a:avLst/>
              <a:gdLst>
                <a:gd name="T0" fmla="*/ 28 w 55"/>
                <a:gd name="T1" fmla="*/ 17 h 55"/>
                <a:gd name="T2" fmla="*/ 17 w 55"/>
                <a:gd name="T3" fmla="*/ 28 h 55"/>
                <a:gd name="T4" fmla="*/ 28 w 55"/>
                <a:gd name="T5" fmla="*/ 38 h 55"/>
                <a:gd name="T6" fmla="*/ 38 w 55"/>
                <a:gd name="T7" fmla="*/ 28 h 55"/>
                <a:gd name="T8" fmla="*/ 28 w 55"/>
                <a:gd name="T9" fmla="*/ 17 h 55"/>
                <a:gd name="T10" fmla="*/ 28 w 55"/>
                <a:gd name="T11" fmla="*/ 55 h 55"/>
                <a:gd name="T12" fmla="*/ 0 w 55"/>
                <a:gd name="T13" fmla="*/ 28 h 55"/>
                <a:gd name="T14" fmla="*/ 28 w 55"/>
                <a:gd name="T15" fmla="*/ 0 h 55"/>
                <a:gd name="T16" fmla="*/ 55 w 55"/>
                <a:gd name="T17" fmla="*/ 28 h 55"/>
                <a:gd name="T18" fmla="*/ 28 w 55"/>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17"/>
                  </a:moveTo>
                  <a:cubicBezTo>
                    <a:pt x="22" y="17"/>
                    <a:pt x="17" y="22"/>
                    <a:pt x="17" y="28"/>
                  </a:cubicBezTo>
                  <a:cubicBezTo>
                    <a:pt x="17" y="33"/>
                    <a:pt x="22" y="38"/>
                    <a:pt x="28" y="38"/>
                  </a:cubicBezTo>
                  <a:cubicBezTo>
                    <a:pt x="33" y="38"/>
                    <a:pt x="38" y="33"/>
                    <a:pt x="38" y="28"/>
                  </a:cubicBezTo>
                  <a:cubicBezTo>
                    <a:pt x="38" y="22"/>
                    <a:pt x="33" y="17"/>
                    <a:pt x="28" y="17"/>
                  </a:cubicBezTo>
                  <a:close/>
                  <a:moveTo>
                    <a:pt x="28" y="55"/>
                  </a:moveTo>
                  <a:cubicBezTo>
                    <a:pt x="13" y="55"/>
                    <a:pt x="0" y="43"/>
                    <a:pt x="0" y="28"/>
                  </a:cubicBezTo>
                  <a:cubicBezTo>
                    <a:pt x="0" y="12"/>
                    <a:pt x="13" y="0"/>
                    <a:pt x="28" y="0"/>
                  </a:cubicBezTo>
                  <a:cubicBezTo>
                    <a:pt x="43" y="0"/>
                    <a:pt x="55" y="12"/>
                    <a:pt x="55" y="28"/>
                  </a:cubicBezTo>
                  <a:cubicBezTo>
                    <a:pt x="55" y="43"/>
                    <a:pt x="43" y="55"/>
                    <a:pt x="28"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799"/>
            <p:cNvSpPr>
              <a:spLocks noEditPoints="1"/>
            </p:cNvSpPr>
            <p:nvPr/>
          </p:nvSpPr>
          <p:spPr bwMode="auto">
            <a:xfrm>
              <a:off x="8029576" y="3414714"/>
              <a:ext cx="42863" cy="41275"/>
            </a:xfrm>
            <a:custGeom>
              <a:avLst/>
              <a:gdLst>
                <a:gd name="T0" fmla="*/ 27 w 55"/>
                <a:gd name="T1" fmla="*/ 17 h 55"/>
                <a:gd name="T2" fmla="*/ 17 w 55"/>
                <a:gd name="T3" fmla="*/ 28 h 55"/>
                <a:gd name="T4" fmla="*/ 27 w 55"/>
                <a:gd name="T5" fmla="*/ 38 h 55"/>
                <a:gd name="T6" fmla="*/ 38 w 55"/>
                <a:gd name="T7" fmla="*/ 28 h 55"/>
                <a:gd name="T8" fmla="*/ 27 w 55"/>
                <a:gd name="T9" fmla="*/ 17 h 55"/>
                <a:gd name="T10" fmla="*/ 27 w 55"/>
                <a:gd name="T11" fmla="*/ 55 h 55"/>
                <a:gd name="T12" fmla="*/ 0 w 55"/>
                <a:gd name="T13" fmla="*/ 28 h 55"/>
                <a:gd name="T14" fmla="*/ 27 w 55"/>
                <a:gd name="T15" fmla="*/ 0 h 55"/>
                <a:gd name="T16" fmla="*/ 55 w 55"/>
                <a:gd name="T17" fmla="*/ 28 h 55"/>
                <a:gd name="T18" fmla="*/ 27 w 55"/>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17"/>
                  </a:moveTo>
                  <a:cubicBezTo>
                    <a:pt x="21" y="17"/>
                    <a:pt x="17" y="22"/>
                    <a:pt x="17" y="28"/>
                  </a:cubicBezTo>
                  <a:cubicBezTo>
                    <a:pt x="17" y="34"/>
                    <a:pt x="21" y="38"/>
                    <a:pt x="27" y="38"/>
                  </a:cubicBezTo>
                  <a:cubicBezTo>
                    <a:pt x="33" y="38"/>
                    <a:pt x="38" y="34"/>
                    <a:pt x="38" y="28"/>
                  </a:cubicBezTo>
                  <a:cubicBezTo>
                    <a:pt x="38" y="22"/>
                    <a:pt x="33" y="17"/>
                    <a:pt x="27" y="17"/>
                  </a:cubicBezTo>
                  <a:close/>
                  <a:moveTo>
                    <a:pt x="27" y="55"/>
                  </a:moveTo>
                  <a:cubicBezTo>
                    <a:pt x="12" y="55"/>
                    <a:pt x="0" y="43"/>
                    <a:pt x="0" y="28"/>
                  </a:cubicBezTo>
                  <a:cubicBezTo>
                    <a:pt x="0" y="13"/>
                    <a:pt x="12" y="0"/>
                    <a:pt x="27" y="0"/>
                  </a:cubicBezTo>
                  <a:cubicBezTo>
                    <a:pt x="42" y="0"/>
                    <a:pt x="55" y="13"/>
                    <a:pt x="55" y="28"/>
                  </a:cubicBezTo>
                  <a:cubicBezTo>
                    <a:pt x="55" y="43"/>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800"/>
            <p:cNvSpPr/>
            <p:nvPr/>
          </p:nvSpPr>
          <p:spPr bwMode="auto">
            <a:xfrm>
              <a:off x="8043864" y="3678239"/>
              <a:ext cx="71438" cy="58738"/>
            </a:xfrm>
            <a:custGeom>
              <a:avLst/>
              <a:gdLst>
                <a:gd name="T0" fmla="*/ 8 w 45"/>
                <a:gd name="T1" fmla="*/ 37 h 37"/>
                <a:gd name="T2" fmla="*/ 0 w 45"/>
                <a:gd name="T3" fmla="*/ 37 h 37"/>
                <a:gd name="T4" fmla="*/ 0 w 45"/>
                <a:gd name="T5" fmla="*/ 0 h 37"/>
                <a:gd name="T6" fmla="*/ 45 w 45"/>
                <a:gd name="T7" fmla="*/ 0 h 37"/>
                <a:gd name="T8" fmla="*/ 45 w 45"/>
                <a:gd name="T9" fmla="*/ 8 h 37"/>
                <a:gd name="T10" fmla="*/ 8 w 45"/>
                <a:gd name="T11" fmla="*/ 8 h 37"/>
                <a:gd name="T12" fmla="*/ 8 w 45"/>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45" h="37">
                  <a:moveTo>
                    <a:pt x="8" y="37"/>
                  </a:moveTo>
                  <a:lnTo>
                    <a:pt x="0" y="37"/>
                  </a:lnTo>
                  <a:lnTo>
                    <a:pt x="0" y="0"/>
                  </a:lnTo>
                  <a:lnTo>
                    <a:pt x="45" y="0"/>
                  </a:lnTo>
                  <a:lnTo>
                    <a:pt x="45" y="8"/>
                  </a:lnTo>
                  <a:lnTo>
                    <a:pt x="8" y="8"/>
                  </a:lnTo>
                  <a:lnTo>
                    <a:pt x="8" y="37"/>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801"/>
            <p:cNvSpPr>
              <a:spLocks noEditPoints="1"/>
            </p:cNvSpPr>
            <p:nvPr/>
          </p:nvSpPr>
          <p:spPr bwMode="auto">
            <a:xfrm>
              <a:off x="8029576" y="3722689"/>
              <a:ext cx="42863" cy="42863"/>
            </a:xfrm>
            <a:custGeom>
              <a:avLst/>
              <a:gdLst>
                <a:gd name="T0" fmla="*/ 27 w 55"/>
                <a:gd name="T1" fmla="*/ 17 h 55"/>
                <a:gd name="T2" fmla="*/ 17 w 55"/>
                <a:gd name="T3" fmla="*/ 27 h 55"/>
                <a:gd name="T4" fmla="*/ 27 w 55"/>
                <a:gd name="T5" fmla="*/ 38 h 55"/>
                <a:gd name="T6" fmla="*/ 38 w 55"/>
                <a:gd name="T7" fmla="*/ 27 h 55"/>
                <a:gd name="T8" fmla="*/ 27 w 55"/>
                <a:gd name="T9" fmla="*/ 17 h 55"/>
                <a:gd name="T10" fmla="*/ 27 w 55"/>
                <a:gd name="T11" fmla="*/ 55 h 55"/>
                <a:gd name="T12" fmla="*/ 0 w 55"/>
                <a:gd name="T13" fmla="*/ 27 h 55"/>
                <a:gd name="T14" fmla="*/ 27 w 55"/>
                <a:gd name="T15" fmla="*/ 0 h 55"/>
                <a:gd name="T16" fmla="*/ 55 w 55"/>
                <a:gd name="T17" fmla="*/ 27 h 55"/>
                <a:gd name="T18" fmla="*/ 27 w 55"/>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17"/>
                  </a:moveTo>
                  <a:cubicBezTo>
                    <a:pt x="21" y="17"/>
                    <a:pt x="17" y="21"/>
                    <a:pt x="17" y="27"/>
                  </a:cubicBezTo>
                  <a:cubicBezTo>
                    <a:pt x="17" y="33"/>
                    <a:pt x="21" y="38"/>
                    <a:pt x="27" y="38"/>
                  </a:cubicBezTo>
                  <a:cubicBezTo>
                    <a:pt x="33" y="38"/>
                    <a:pt x="38" y="33"/>
                    <a:pt x="38" y="27"/>
                  </a:cubicBezTo>
                  <a:cubicBezTo>
                    <a:pt x="38" y="21"/>
                    <a:pt x="33" y="17"/>
                    <a:pt x="27" y="17"/>
                  </a:cubicBezTo>
                  <a:close/>
                  <a:moveTo>
                    <a:pt x="27" y="55"/>
                  </a:moveTo>
                  <a:cubicBezTo>
                    <a:pt x="12" y="55"/>
                    <a:pt x="0" y="42"/>
                    <a:pt x="0" y="27"/>
                  </a:cubicBezTo>
                  <a:cubicBezTo>
                    <a:pt x="0" y="12"/>
                    <a:pt x="12" y="0"/>
                    <a:pt x="27" y="0"/>
                  </a:cubicBezTo>
                  <a:cubicBezTo>
                    <a:pt x="42" y="0"/>
                    <a:pt x="55" y="12"/>
                    <a:pt x="55" y="27"/>
                  </a:cubicBezTo>
                  <a:cubicBezTo>
                    <a:pt x="55" y="42"/>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Rectangle 802"/>
            <p:cNvSpPr>
              <a:spLocks noChangeArrowheads="1"/>
            </p:cNvSpPr>
            <p:nvPr/>
          </p:nvSpPr>
          <p:spPr bwMode="auto">
            <a:xfrm>
              <a:off x="8356601" y="3582989"/>
              <a:ext cx="60325"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803"/>
            <p:cNvSpPr/>
            <p:nvPr/>
          </p:nvSpPr>
          <p:spPr bwMode="auto">
            <a:xfrm>
              <a:off x="8356601" y="3678239"/>
              <a:ext cx="69850" cy="58738"/>
            </a:xfrm>
            <a:custGeom>
              <a:avLst/>
              <a:gdLst>
                <a:gd name="T0" fmla="*/ 44 w 44"/>
                <a:gd name="T1" fmla="*/ 37 h 37"/>
                <a:gd name="T2" fmla="*/ 37 w 44"/>
                <a:gd name="T3" fmla="*/ 37 h 37"/>
                <a:gd name="T4" fmla="*/ 37 w 44"/>
                <a:gd name="T5" fmla="*/ 8 h 37"/>
                <a:gd name="T6" fmla="*/ 0 w 44"/>
                <a:gd name="T7" fmla="*/ 8 h 37"/>
                <a:gd name="T8" fmla="*/ 0 w 44"/>
                <a:gd name="T9" fmla="*/ 0 h 37"/>
                <a:gd name="T10" fmla="*/ 44 w 44"/>
                <a:gd name="T11" fmla="*/ 0 h 37"/>
                <a:gd name="T12" fmla="*/ 44 w 44"/>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44" h="37">
                  <a:moveTo>
                    <a:pt x="44" y="37"/>
                  </a:moveTo>
                  <a:lnTo>
                    <a:pt x="37" y="37"/>
                  </a:lnTo>
                  <a:lnTo>
                    <a:pt x="37" y="8"/>
                  </a:lnTo>
                  <a:lnTo>
                    <a:pt x="0" y="8"/>
                  </a:lnTo>
                  <a:lnTo>
                    <a:pt x="0" y="0"/>
                  </a:lnTo>
                  <a:lnTo>
                    <a:pt x="44" y="0"/>
                  </a:lnTo>
                  <a:lnTo>
                    <a:pt x="44" y="37"/>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804"/>
            <p:cNvSpPr>
              <a:spLocks noEditPoints="1"/>
            </p:cNvSpPr>
            <p:nvPr/>
          </p:nvSpPr>
          <p:spPr bwMode="auto">
            <a:xfrm>
              <a:off x="8412164" y="3568701"/>
              <a:ext cx="42863" cy="41275"/>
            </a:xfrm>
            <a:custGeom>
              <a:avLst/>
              <a:gdLst>
                <a:gd name="T0" fmla="*/ 28 w 55"/>
                <a:gd name="T1" fmla="*/ 17 h 55"/>
                <a:gd name="T2" fmla="*/ 17 w 55"/>
                <a:gd name="T3" fmla="*/ 28 h 55"/>
                <a:gd name="T4" fmla="*/ 28 w 55"/>
                <a:gd name="T5" fmla="*/ 38 h 55"/>
                <a:gd name="T6" fmla="*/ 38 w 55"/>
                <a:gd name="T7" fmla="*/ 28 h 55"/>
                <a:gd name="T8" fmla="*/ 28 w 55"/>
                <a:gd name="T9" fmla="*/ 17 h 55"/>
                <a:gd name="T10" fmla="*/ 28 w 55"/>
                <a:gd name="T11" fmla="*/ 55 h 55"/>
                <a:gd name="T12" fmla="*/ 0 w 55"/>
                <a:gd name="T13" fmla="*/ 28 h 55"/>
                <a:gd name="T14" fmla="*/ 28 w 55"/>
                <a:gd name="T15" fmla="*/ 0 h 55"/>
                <a:gd name="T16" fmla="*/ 55 w 55"/>
                <a:gd name="T17" fmla="*/ 28 h 55"/>
                <a:gd name="T18" fmla="*/ 28 w 55"/>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17"/>
                  </a:moveTo>
                  <a:cubicBezTo>
                    <a:pt x="22" y="17"/>
                    <a:pt x="17" y="22"/>
                    <a:pt x="17" y="28"/>
                  </a:cubicBezTo>
                  <a:cubicBezTo>
                    <a:pt x="17" y="33"/>
                    <a:pt x="22" y="38"/>
                    <a:pt x="28" y="38"/>
                  </a:cubicBezTo>
                  <a:cubicBezTo>
                    <a:pt x="34" y="38"/>
                    <a:pt x="38" y="33"/>
                    <a:pt x="38" y="28"/>
                  </a:cubicBezTo>
                  <a:cubicBezTo>
                    <a:pt x="38" y="22"/>
                    <a:pt x="34" y="17"/>
                    <a:pt x="28" y="17"/>
                  </a:cubicBezTo>
                  <a:close/>
                  <a:moveTo>
                    <a:pt x="28" y="55"/>
                  </a:moveTo>
                  <a:cubicBezTo>
                    <a:pt x="13" y="55"/>
                    <a:pt x="0" y="43"/>
                    <a:pt x="0" y="28"/>
                  </a:cubicBezTo>
                  <a:cubicBezTo>
                    <a:pt x="0" y="12"/>
                    <a:pt x="13" y="0"/>
                    <a:pt x="28" y="0"/>
                  </a:cubicBezTo>
                  <a:cubicBezTo>
                    <a:pt x="43" y="0"/>
                    <a:pt x="55" y="12"/>
                    <a:pt x="55" y="28"/>
                  </a:cubicBezTo>
                  <a:cubicBezTo>
                    <a:pt x="55" y="43"/>
                    <a:pt x="43" y="55"/>
                    <a:pt x="28"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805"/>
            <p:cNvSpPr>
              <a:spLocks noEditPoints="1"/>
            </p:cNvSpPr>
            <p:nvPr/>
          </p:nvSpPr>
          <p:spPr bwMode="auto">
            <a:xfrm>
              <a:off x="8401051" y="3722689"/>
              <a:ext cx="39688" cy="42863"/>
            </a:xfrm>
            <a:custGeom>
              <a:avLst/>
              <a:gdLst>
                <a:gd name="T0" fmla="*/ 27 w 54"/>
                <a:gd name="T1" fmla="*/ 17 h 55"/>
                <a:gd name="T2" fmla="*/ 16 w 54"/>
                <a:gd name="T3" fmla="*/ 27 h 55"/>
                <a:gd name="T4" fmla="*/ 27 w 54"/>
                <a:gd name="T5" fmla="*/ 38 h 55"/>
                <a:gd name="T6" fmla="*/ 38 w 54"/>
                <a:gd name="T7" fmla="*/ 27 h 55"/>
                <a:gd name="T8" fmla="*/ 27 w 54"/>
                <a:gd name="T9" fmla="*/ 17 h 55"/>
                <a:gd name="T10" fmla="*/ 27 w 54"/>
                <a:gd name="T11" fmla="*/ 55 h 55"/>
                <a:gd name="T12" fmla="*/ 0 w 54"/>
                <a:gd name="T13" fmla="*/ 27 h 55"/>
                <a:gd name="T14" fmla="*/ 27 w 54"/>
                <a:gd name="T15" fmla="*/ 0 h 55"/>
                <a:gd name="T16" fmla="*/ 54 w 54"/>
                <a:gd name="T17" fmla="*/ 27 h 55"/>
                <a:gd name="T18" fmla="*/ 27 w 54"/>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5">
                  <a:moveTo>
                    <a:pt x="27" y="17"/>
                  </a:moveTo>
                  <a:cubicBezTo>
                    <a:pt x="21" y="17"/>
                    <a:pt x="16" y="21"/>
                    <a:pt x="16" y="27"/>
                  </a:cubicBezTo>
                  <a:cubicBezTo>
                    <a:pt x="16" y="33"/>
                    <a:pt x="21" y="38"/>
                    <a:pt x="27" y="38"/>
                  </a:cubicBezTo>
                  <a:cubicBezTo>
                    <a:pt x="33" y="38"/>
                    <a:pt x="38" y="33"/>
                    <a:pt x="38" y="27"/>
                  </a:cubicBezTo>
                  <a:cubicBezTo>
                    <a:pt x="38" y="21"/>
                    <a:pt x="33" y="17"/>
                    <a:pt x="27" y="17"/>
                  </a:cubicBezTo>
                  <a:close/>
                  <a:moveTo>
                    <a:pt x="27" y="55"/>
                  </a:moveTo>
                  <a:cubicBezTo>
                    <a:pt x="12" y="55"/>
                    <a:pt x="0" y="42"/>
                    <a:pt x="0" y="27"/>
                  </a:cubicBezTo>
                  <a:cubicBezTo>
                    <a:pt x="0" y="12"/>
                    <a:pt x="12" y="0"/>
                    <a:pt x="27" y="0"/>
                  </a:cubicBezTo>
                  <a:cubicBezTo>
                    <a:pt x="42" y="0"/>
                    <a:pt x="54" y="12"/>
                    <a:pt x="54" y="27"/>
                  </a:cubicBezTo>
                  <a:cubicBezTo>
                    <a:pt x="54" y="42"/>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806"/>
            <p:cNvSpPr/>
            <p:nvPr/>
          </p:nvSpPr>
          <p:spPr bwMode="auto">
            <a:xfrm>
              <a:off x="8356601" y="3443289"/>
              <a:ext cx="69850" cy="57150"/>
            </a:xfrm>
            <a:custGeom>
              <a:avLst/>
              <a:gdLst>
                <a:gd name="T0" fmla="*/ 44 w 44"/>
                <a:gd name="T1" fmla="*/ 36 h 36"/>
                <a:gd name="T2" fmla="*/ 0 w 44"/>
                <a:gd name="T3" fmla="*/ 36 h 36"/>
                <a:gd name="T4" fmla="*/ 0 w 44"/>
                <a:gd name="T5" fmla="*/ 28 h 36"/>
                <a:gd name="T6" fmla="*/ 37 w 44"/>
                <a:gd name="T7" fmla="*/ 28 h 36"/>
                <a:gd name="T8" fmla="*/ 37 w 44"/>
                <a:gd name="T9" fmla="*/ 0 h 36"/>
                <a:gd name="T10" fmla="*/ 44 w 44"/>
                <a:gd name="T11" fmla="*/ 0 h 36"/>
                <a:gd name="T12" fmla="*/ 44 w 4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44" y="36"/>
                  </a:moveTo>
                  <a:lnTo>
                    <a:pt x="0" y="36"/>
                  </a:lnTo>
                  <a:lnTo>
                    <a:pt x="0" y="28"/>
                  </a:lnTo>
                  <a:lnTo>
                    <a:pt x="37" y="28"/>
                  </a:lnTo>
                  <a:lnTo>
                    <a:pt x="37" y="0"/>
                  </a:lnTo>
                  <a:lnTo>
                    <a:pt x="44" y="0"/>
                  </a:lnTo>
                  <a:lnTo>
                    <a:pt x="44" y="36"/>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07"/>
            <p:cNvSpPr>
              <a:spLocks noEditPoints="1"/>
            </p:cNvSpPr>
            <p:nvPr/>
          </p:nvSpPr>
          <p:spPr bwMode="auto">
            <a:xfrm>
              <a:off x="8401051" y="3414714"/>
              <a:ext cx="39688" cy="41275"/>
            </a:xfrm>
            <a:custGeom>
              <a:avLst/>
              <a:gdLst>
                <a:gd name="T0" fmla="*/ 27 w 54"/>
                <a:gd name="T1" fmla="*/ 17 h 55"/>
                <a:gd name="T2" fmla="*/ 16 w 54"/>
                <a:gd name="T3" fmla="*/ 28 h 55"/>
                <a:gd name="T4" fmla="*/ 27 w 54"/>
                <a:gd name="T5" fmla="*/ 38 h 55"/>
                <a:gd name="T6" fmla="*/ 38 w 54"/>
                <a:gd name="T7" fmla="*/ 28 h 55"/>
                <a:gd name="T8" fmla="*/ 27 w 54"/>
                <a:gd name="T9" fmla="*/ 17 h 55"/>
                <a:gd name="T10" fmla="*/ 27 w 54"/>
                <a:gd name="T11" fmla="*/ 55 h 55"/>
                <a:gd name="T12" fmla="*/ 0 w 54"/>
                <a:gd name="T13" fmla="*/ 28 h 55"/>
                <a:gd name="T14" fmla="*/ 27 w 54"/>
                <a:gd name="T15" fmla="*/ 0 h 55"/>
                <a:gd name="T16" fmla="*/ 54 w 54"/>
                <a:gd name="T17" fmla="*/ 28 h 55"/>
                <a:gd name="T18" fmla="*/ 27 w 54"/>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5">
                  <a:moveTo>
                    <a:pt x="27" y="17"/>
                  </a:moveTo>
                  <a:cubicBezTo>
                    <a:pt x="21" y="17"/>
                    <a:pt x="16" y="22"/>
                    <a:pt x="16" y="28"/>
                  </a:cubicBezTo>
                  <a:cubicBezTo>
                    <a:pt x="16" y="34"/>
                    <a:pt x="21" y="38"/>
                    <a:pt x="27" y="38"/>
                  </a:cubicBezTo>
                  <a:cubicBezTo>
                    <a:pt x="33" y="38"/>
                    <a:pt x="38" y="34"/>
                    <a:pt x="38" y="28"/>
                  </a:cubicBezTo>
                  <a:cubicBezTo>
                    <a:pt x="38" y="22"/>
                    <a:pt x="33" y="17"/>
                    <a:pt x="27" y="17"/>
                  </a:cubicBezTo>
                  <a:close/>
                  <a:moveTo>
                    <a:pt x="27" y="55"/>
                  </a:moveTo>
                  <a:cubicBezTo>
                    <a:pt x="12" y="55"/>
                    <a:pt x="0" y="43"/>
                    <a:pt x="0" y="28"/>
                  </a:cubicBezTo>
                  <a:cubicBezTo>
                    <a:pt x="0" y="13"/>
                    <a:pt x="12" y="0"/>
                    <a:pt x="27" y="0"/>
                  </a:cubicBezTo>
                  <a:cubicBezTo>
                    <a:pt x="42" y="0"/>
                    <a:pt x="54" y="13"/>
                    <a:pt x="54" y="28"/>
                  </a:cubicBezTo>
                  <a:cubicBezTo>
                    <a:pt x="54" y="43"/>
                    <a:pt x="42" y="55"/>
                    <a:pt x="27" y="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809"/>
            <p:cNvSpPr>
              <a:spLocks noEditPoints="1"/>
            </p:cNvSpPr>
            <p:nvPr/>
          </p:nvSpPr>
          <p:spPr bwMode="auto">
            <a:xfrm>
              <a:off x="8102601" y="3455988"/>
              <a:ext cx="266700" cy="76200"/>
            </a:xfrm>
            <a:custGeom>
              <a:avLst/>
              <a:gdLst>
                <a:gd name="T0" fmla="*/ 17 w 350"/>
                <a:gd name="T1" fmla="*/ 83 h 100"/>
                <a:gd name="T2" fmla="*/ 334 w 350"/>
                <a:gd name="T3" fmla="*/ 83 h 100"/>
                <a:gd name="T4" fmla="*/ 334 w 350"/>
                <a:gd name="T5" fmla="*/ 16 h 100"/>
                <a:gd name="T6" fmla="*/ 17 w 350"/>
                <a:gd name="T7" fmla="*/ 16 h 100"/>
                <a:gd name="T8" fmla="*/ 17 w 350"/>
                <a:gd name="T9" fmla="*/ 83 h 100"/>
                <a:gd name="T10" fmla="*/ 350 w 350"/>
                <a:gd name="T11" fmla="*/ 100 h 100"/>
                <a:gd name="T12" fmla="*/ 0 w 350"/>
                <a:gd name="T13" fmla="*/ 100 h 100"/>
                <a:gd name="T14" fmla="*/ 0 w 350"/>
                <a:gd name="T15" fmla="*/ 0 h 100"/>
                <a:gd name="T16" fmla="*/ 350 w 350"/>
                <a:gd name="T17" fmla="*/ 0 h 100"/>
                <a:gd name="T18" fmla="*/ 350 w 350"/>
                <a:gd name="T1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100">
                  <a:moveTo>
                    <a:pt x="17" y="83"/>
                  </a:moveTo>
                  <a:lnTo>
                    <a:pt x="334" y="83"/>
                  </a:lnTo>
                  <a:lnTo>
                    <a:pt x="334" y="16"/>
                  </a:lnTo>
                  <a:lnTo>
                    <a:pt x="17" y="16"/>
                  </a:lnTo>
                  <a:lnTo>
                    <a:pt x="17" y="83"/>
                  </a:lnTo>
                  <a:close/>
                  <a:moveTo>
                    <a:pt x="350" y="100"/>
                  </a:moveTo>
                  <a:lnTo>
                    <a:pt x="0" y="100"/>
                  </a:lnTo>
                  <a:lnTo>
                    <a:pt x="0" y="0"/>
                  </a:lnTo>
                  <a:lnTo>
                    <a:pt x="350" y="0"/>
                  </a:lnTo>
                  <a:lnTo>
                    <a:pt x="350" y="10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810"/>
            <p:cNvSpPr>
              <a:spLocks noEditPoints="1"/>
            </p:cNvSpPr>
            <p:nvPr/>
          </p:nvSpPr>
          <p:spPr bwMode="auto">
            <a:xfrm>
              <a:off x="8115301" y="3519488"/>
              <a:ext cx="241300" cy="44450"/>
            </a:xfrm>
            <a:custGeom>
              <a:avLst/>
              <a:gdLst>
                <a:gd name="T0" fmla="*/ 17 w 317"/>
                <a:gd name="T1" fmla="*/ 42 h 58"/>
                <a:gd name="T2" fmla="*/ 300 w 317"/>
                <a:gd name="T3" fmla="*/ 42 h 58"/>
                <a:gd name="T4" fmla="*/ 300 w 317"/>
                <a:gd name="T5" fmla="*/ 17 h 58"/>
                <a:gd name="T6" fmla="*/ 17 w 317"/>
                <a:gd name="T7" fmla="*/ 17 h 58"/>
                <a:gd name="T8" fmla="*/ 17 w 317"/>
                <a:gd name="T9" fmla="*/ 42 h 58"/>
                <a:gd name="T10" fmla="*/ 317 w 317"/>
                <a:gd name="T11" fmla="*/ 58 h 58"/>
                <a:gd name="T12" fmla="*/ 0 w 317"/>
                <a:gd name="T13" fmla="*/ 58 h 58"/>
                <a:gd name="T14" fmla="*/ 0 w 317"/>
                <a:gd name="T15" fmla="*/ 0 h 58"/>
                <a:gd name="T16" fmla="*/ 317 w 317"/>
                <a:gd name="T17" fmla="*/ 0 h 58"/>
                <a:gd name="T18" fmla="*/ 317 w 317"/>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58">
                  <a:moveTo>
                    <a:pt x="17" y="42"/>
                  </a:moveTo>
                  <a:lnTo>
                    <a:pt x="300" y="42"/>
                  </a:lnTo>
                  <a:lnTo>
                    <a:pt x="300" y="17"/>
                  </a:lnTo>
                  <a:lnTo>
                    <a:pt x="17" y="17"/>
                  </a:lnTo>
                  <a:lnTo>
                    <a:pt x="17" y="42"/>
                  </a:lnTo>
                  <a:close/>
                  <a:moveTo>
                    <a:pt x="317" y="58"/>
                  </a:moveTo>
                  <a:lnTo>
                    <a:pt x="0" y="58"/>
                  </a:lnTo>
                  <a:lnTo>
                    <a:pt x="0" y="0"/>
                  </a:lnTo>
                  <a:lnTo>
                    <a:pt x="317" y="0"/>
                  </a:lnTo>
                  <a:lnTo>
                    <a:pt x="317" y="58"/>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811"/>
            <p:cNvSpPr>
              <a:spLocks noEditPoints="1"/>
            </p:cNvSpPr>
            <p:nvPr/>
          </p:nvSpPr>
          <p:spPr bwMode="auto">
            <a:xfrm>
              <a:off x="8102601" y="3551238"/>
              <a:ext cx="266700" cy="76200"/>
            </a:xfrm>
            <a:custGeom>
              <a:avLst/>
              <a:gdLst>
                <a:gd name="T0" fmla="*/ 17 w 350"/>
                <a:gd name="T1" fmla="*/ 83 h 100"/>
                <a:gd name="T2" fmla="*/ 334 w 350"/>
                <a:gd name="T3" fmla="*/ 83 h 100"/>
                <a:gd name="T4" fmla="*/ 334 w 350"/>
                <a:gd name="T5" fmla="*/ 16 h 100"/>
                <a:gd name="T6" fmla="*/ 17 w 350"/>
                <a:gd name="T7" fmla="*/ 16 h 100"/>
                <a:gd name="T8" fmla="*/ 17 w 350"/>
                <a:gd name="T9" fmla="*/ 83 h 100"/>
                <a:gd name="T10" fmla="*/ 350 w 350"/>
                <a:gd name="T11" fmla="*/ 100 h 100"/>
                <a:gd name="T12" fmla="*/ 0 w 350"/>
                <a:gd name="T13" fmla="*/ 100 h 100"/>
                <a:gd name="T14" fmla="*/ 0 w 350"/>
                <a:gd name="T15" fmla="*/ 0 h 100"/>
                <a:gd name="T16" fmla="*/ 350 w 350"/>
                <a:gd name="T17" fmla="*/ 0 h 100"/>
                <a:gd name="T18" fmla="*/ 350 w 350"/>
                <a:gd name="T1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100">
                  <a:moveTo>
                    <a:pt x="17" y="83"/>
                  </a:moveTo>
                  <a:lnTo>
                    <a:pt x="334" y="83"/>
                  </a:lnTo>
                  <a:lnTo>
                    <a:pt x="334" y="16"/>
                  </a:lnTo>
                  <a:lnTo>
                    <a:pt x="17" y="16"/>
                  </a:lnTo>
                  <a:lnTo>
                    <a:pt x="17" y="83"/>
                  </a:lnTo>
                  <a:close/>
                  <a:moveTo>
                    <a:pt x="350" y="100"/>
                  </a:moveTo>
                  <a:lnTo>
                    <a:pt x="0" y="100"/>
                  </a:lnTo>
                  <a:lnTo>
                    <a:pt x="0" y="0"/>
                  </a:lnTo>
                  <a:lnTo>
                    <a:pt x="350" y="0"/>
                  </a:lnTo>
                  <a:lnTo>
                    <a:pt x="350" y="10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812"/>
            <p:cNvSpPr>
              <a:spLocks noEditPoints="1"/>
            </p:cNvSpPr>
            <p:nvPr/>
          </p:nvSpPr>
          <p:spPr bwMode="auto">
            <a:xfrm>
              <a:off x="8115301" y="3614738"/>
              <a:ext cx="241300" cy="44450"/>
            </a:xfrm>
            <a:custGeom>
              <a:avLst/>
              <a:gdLst>
                <a:gd name="T0" fmla="*/ 17 w 317"/>
                <a:gd name="T1" fmla="*/ 42 h 58"/>
                <a:gd name="T2" fmla="*/ 300 w 317"/>
                <a:gd name="T3" fmla="*/ 42 h 58"/>
                <a:gd name="T4" fmla="*/ 300 w 317"/>
                <a:gd name="T5" fmla="*/ 17 h 58"/>
                <a:gd name="T6" fmla="*/ 17 w 317"/>
                <a:gd name="T7" fmla="*/ 17 h 58"/>
                <a:gd name="T8" fmla="*/ 17 w 317"/>
                <a:gd name="T9" fmla="*/ 42 h 58"/>
                <a:gd name="T10" fmla="*/ 317 w 317"/>
                <a:gd name="T11" fmla="*/ 58 h 58"/>
                <a:gd name="T12" fmla="*/ 0 w 317"/>
                <a:gd name="T13" fmla="*/ 58 h 58"/>
                <a:gd name="T14" fmla="*/ 0 w 317"/>
                <a:gd name="T15" fmla="*/ 0 h 58"/>
                <a:gd name="T16" fmla="*/ 317 w 317"/>
                <a:gd name="T17" fmla="*/ 0 h 58"/>
                <a:gd name="T18" fmla="*/ 317 w 317"/>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58">
                  <a:moveTo>
                    <a:pt x="17" y="42"/>
                  </a:moveTo>
                  <a:lnTo>
                    <a:pt x="300" y="42"/>
                  </a:lnTo>
                  <a:lnTo>
                    <a:pt x="300" y="17"/>
                  </a:lnTo>
                  <a:lnTo>
                    <a:pt x="17" y="17"/>
                  </a:lnTo>
                  <a:lnTo>
                    <a:pt x="17" y="42"/>
                  </a:lnTo>
                  <a:close/>
                  <a:moveTo>
                    <a:pt x="317" y="58"/>
                  </a:moveTo>
                  <a:lnTo>
                    <a:pt x="0" y="58"/>
                  </a:lnTo>
                  <a:lnTo>
                    <a:pt x="0" y="0"/>
                  </a:lnTo>
                  <a:lnTo>
                    <a:pt x="317" y="0"/>
                  </a:lnTo>
                  <a:lnTo>
                    <a:pt x="317" y="58"/>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813"/>
            <p:cNvSpPr>
              <a:spLocks noEditPoints="1"/>
            </p:cNvSpPr>
            <p:nvPr/>
          </p:nvSpPr>
          <p:spPr bwMode="auto">
            <a:xfrm>
              <a:off x="8115301" y="3709988"/>
              <a:ext cx="241300" cy="44450"/>
            </a:xfrm>
            <a:custGeom>
              <a:avLst/>
              <a:gdLst>
                <a:gd name="T0" fmla="*/ 17 w 317"/>
                <a:gd name="T1" fmla="*/ 42 h 58"/>
                <a:gd name="T2" fmla="*/ 300 w 317"/>
                <a:gd name="T3" fmla="*/ 42 h 58"/>
                <a:gd name="T4" fmla="*/ 300 w 317"/>
                <a:gd name="T5" fmla="*/ 17 h 58"/>
                <a:gd name="T6" fmla="*/ 17 w 317"/>
                <a:gd name="T7" fmla="*/ 17 h 58"/>
                <a:gd name="T8" fmla="*/ 17 w 317"/>
                <a:gd name="T9" fmla="*/ 42 h 58"/>
                <a:gd name="T10" fmla="*/ 317 w 317"/>
                <a:gd name="T11" fmla="*/ 58 h 58"/>
                <a:gd name="T12" fmla="*/ 0 w 317"/>
                <a:gd name="T13" fmla="*/ 58 h 58"/>
                <a:gd name="T14" fmla="*/ 0 w 317"/>
                <a:gd name="T15" fmla="*/ 0 h 58"/>
                <a:gd name="T16" fmla="*/ 317 w 317"/>
                <a:gd name="T17" fmla="*/ 0 h 58"/>
                <a:gd name="T18" fmla="*/ 317 w 317"/>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58">
                  <a:moveTo>
                    <a:pt x="17" y="42"/>
                  </a:moveTo>
                  <a:lnTo>
                    <a:pt x="300" y="42"/>
                  </a:lnTo>
                  <a:lnTo>
                    <a:pt x="300" y="17"/>
                  </a:lnTo>
                  <a:lnTo>
                    <a:pt x="17" y="17"/>
                  </a:lnTo>
                  <a:lnTo>
                    <a:pt x="17" y="42"/>
                  </a:lnTo>
                  <a:close/>
                  <a:moveTo>
                    <a:pt x="317" y="58"/>
                  </a:moveTo>
                  <a:lnTo>
                    <a:pt x="0" y="58"/>
                  </a:lnTo>
                  <a:lnTo>
                    <a:pt x="0" y="0"/>
                  </a:lnTo>
                  <a:lnTo>
                    <a:pt x="317" y="0"/>
                  </a:lnTo>
                  <a:lnTo>
                    <a:pt x="317" y="58"/>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814"/>
            <p:cNvSpPr>
              <a:spLocks noEditPoints="1"/>
            </p:cNvSpPr>
            <p:nvPr/>
          </p:nvSpPr>
          <p:spPr bwMode="auto">
            <a:xfrm>
              <a:off x="8102601" y="3646488"/>
              <a:ext cx="266700" cy="76200"/>
            </a:xfrm>
            <a:custGeom>
              <a:avLst/>
              <a:gdLst>
                <a:gd name="T0" fmla="*/ 17 w 350"/>
                <a:gd name="T1" fmla="*/ 83 h 100"/>
                <a:gd name="T2" fmla="*/ 334 w 350"/>
                <a:gd name="T3" fmla="*/ 83 h 100"/>
                <a:gd name="T4" fmla="*/ 334 w 350"/>
                <a:gd name="T5" fmla="*/ 16 h 100"/>
                <a:gd name="T6" fmla="*/ 17 w 350"/>
                <a:gd name="T7" fmla="*/ 16 h 100"/>
                <a:gd name="T8" fmla="*/ 17 w 350"/>
                <a:gd name="T9" fmla="*/ 83 h 100"/>
                <a:gd name="T10" fmla="*/ 350 w 350"/>
                <a:gd name="T11" fmla="*/ 100 h 100"/>
                <a:gd name="T12" fmla="*/ 0 w 350"/>
                <a:gd name="T13" fmla="*/ 100 h 100"/>
                <a:gd name="T14" fmla="*/ 0 w 350"/>
                <a:gd name="T15" fmla="*/ 0 h 100"/>
                <a:gd name="T16" fmla="*/ 350 w 350"/>
                <a:gd name="T17" fmla="*/ 0 h 100"/>
                <a:gd name="T18" fmla="*/ 350 w 350"/>
                <a:gd name="T1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100">
                  <a:moveTo>
                    <a:pt x="17" y="83"/>
                  </a:moveTo>
                  <a:lnTo>
                    <a:pt x="334" y="83"/>
                  </a:lnTo>
                  <a:lnTo>
                    <a:pt x="334" y="16"/>
                  </a:lnTo>
                  <a:lnTo>
                    <a:pt x="17" y="16"/>
                  </a:lnTo>
                  <a:lnTo>
                    <a:pt x="17" y="83"/>
                  </a:lnTo>
                  <a:close/>
                  <a:moveTo>
                    <a:pt x="350" y="100"/>
                  </a:moveTo>
                  <a:lnTo>
                    <a:pt x="0" y="100"/>
                  </a:lnTo>
                  <a:lnTo>
                    <a:pt x="0" y="0"/>
                  </a:lnTo>
                  <a:lnTo>
                    <a:pt x="350" y="0"/>
                  </a:lnTo>
                  <a:lnTo>
                    <a:pt x="350" y="10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Rectangle 815"/>
            <p:cNvSpPr>
              <a:spLocks noChangeArrowheads="1"/>
            </p:cNvSpPr>
            <p:nvPr/>
          </p:nvSpPr>
          <p:spPr bwMode="auto">
            <a:xfrm>
              <a:off x="8255001" y="3487738"/>
              <a:ext cx="635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Rectangle 816"/>
            <p:cNvSpPr>
              <a:spLocks noChangeArrowheads="1"/>
            </p:cNvSpPr>
            <p:nvPr/>
          </p:nvSpPr>
          <p:spPr bwMode="auto">
            <a:xfrm>
              <a:off x="8191501" y="348773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Rectangle 817"/>
            <p:cNvSpPr>
              <a:spLocks noChangeArrowheads="1"/>
            </p:cNvSpPr>
            <p:nvPr/>
          </p:nvSpPr>
          <p:spPr bwMode="auto">
            <a:xfrm>
              <a:off x="8166101" y="348773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Rectangle 818"/>
            <p:cNvSpPr>
              <a:spLocks noChangeArrowheads="1"/>
            </p:cNvSpPr>
            <p:nvPr/>
          </p:nvSpPr>
          <p:spPr bwMode="auto">
            <a:xfrm>
              <a:off x="8140701" y="348773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Rectangle 819"/>
            <p:cNvSpPr>
              <a:spLocks noChangeArrowheads="1"/>
            </p:cNvSpPr>
            <p:nvPr/>
          </p:nvSpPr>
          <p:spPr bwMode="auto">
            <a:xfrm>
              <a:off x="8255001" y="3582988"/>
              <a:ext cx="635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Rectangle 820"/>
            <p:cNvSpPr>
              <a:spLocks noChangeArrowheads="1"/>
            </p:cNvSpPr>
            <p:nvPr/>
          </p:nvSpPr>
          <p:spPr bwMode="auto">
            <a:xfrm>
              <a:off x="8191501" y="358298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Rectangle 821"/>
            <p:cNvSpPr>
              <a:spLocks noChangeArrowheads="1"/>
            </p:cNvSpPr>
            <p:nvPr/>
          </p:nvSpPr>
          <p:spPr bwMode="auto">
            <a:xfrm>
              <a:off x="8166101" y="358298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Rectangle 822"/>
            <p:cNvSpPr>
              <a:spLocks noChangeArrowheads="1"/>
            </p:cNvSpPr>
            <p:nvPr/>
          </p:nvSpPr>
          <p:spPr bwMode="auto">
            <a:xfrm>
              <a:off x="8140701" y="358298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Rectangle 823"/>
            <p:cNvSpPr>
              <a:spLocks noChangeArrowheads="1"/>
            </p:cNvSpPr>
            <p:nvPr/>
          </p:nvSpPr>
          <p:spPr bwMode="auto">
            <a:xfrm>
              <a:off x="8255001" y="3678238"/>
              <a:ext cx="635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Rectangle 824"/>
            <p:cNvSpPr>
              <a:spLocks noChangeArrowheads="1"/>
            </p:cNvSpPr>
            <p:nvPr/>
          </p:nvSpPr>
          <p:spPr bwMode="auto">
            <a:xfrm>
              <a:off x="8191501" y="367823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Rectangle 825"/>
            <p:cNvSpPr>
              <a:spLocks noChangeArrowheads="1"/>
            </p:cNvSpPr>
            <p:nvPr/>
          </p:nvSpPr>
          <p:spPr bwMode="auto">
            <a:xfrm>
              <a:off x="8166101" y="367823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Rectangle 826"/>
            <p:cNvSpPr>
              <a:spLocks noChangeArrowheads="1"/>
            </p:cNvSpPr>
            <p:nvPr/>
          </p:nvSpPr>
          <p:spPr bwMode="auto">
            <a:xfrm>
              <a:off x="8140701" y="3678238"/>
              <a:ext cx="12700" cy="12700"/>
            </a:xfrm>
            <a:prstGeom prst="rect">
              <a:avLst/>
            </a:prstGeom>
            <a:grpFill/>
            <a:ln w="9525">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1" name="E_Signature" descr="{&quot;Key&quot;:&quot;POWER_USER_SHAPE_ICON&quot;,&quot;Value&quot;:&quot;POWER_USER_SHAPE_ICON_STYLE_1&quot;}"/>
          <p:cNvGrpSpPr>
            <a:grpSpLocks noChangeAspect="1"/>
          </p:cNvGrpSpPr>
          <p:nvPr/>
        </p:nvGrpSpPr>
        <p:grpSpPr>
          <a:xfrm>
            <a:off x="10173321" y="8307653"/>
            <a:ext cx="368472" cy="371639"/>
            <a:chOff x="5160350" y="1964192"/>
            <a:chExt cx="416228" cy="379668"/>
          </a:xfrm>
          <a:solidFill>
            <a:srgbClr val="3E5563"/>
          </a:solidFill>
        </p:grpSpPr>
        <p:sp>
          <p:nvSpPr>
            <p:cNvPr id="292" name="Freeform 1115"/>
            <p:cNvSpPr/>
            <p:nvPr/>
          </p:nvSpPr>
          <p:spPr bwMode="auto">
            <a:xfrm>
              <a:off x="5160350" y="2006378"/>
              <a:ext cx="413417" cy="337482"/>
            </a:xfrm>
            <a:custGeom>
              <a:avLst/>
              <a:gdLst>
                <a:gd name="T0" fmla="*/ 5973 w 6419"/>
                <a:gd name="T1" fmla="*/ 5242 h 5242"/>
                <a:gd name="T2" fmla="*/ 5972 w 6419"/>
                <a:gd name="T3" fmla="*/ 5242 h 5242"/>
                <a:gd name="T4" fmla="*/ 436 w 6419"/>
                <a:gd name="T5" fmla="*/ 5231 h 5242"/>
                <a:gd name="T6" fmla="*/ 0 w 6419"/>
                <a:gd name="T7" fmla="*/ 4754 h 5242"/>
                <a:gd name="T8" fmla="*/ 9 w 6419"/>
                <a:gd name="T9" fmla="*/ 475 h 5242"/>
                <a:gd name="T10" fmla="*/ 446 w 6419"/>
                <a:gd name="T11" fmla="*/ 0 h 5242"/>
                <a:gd name="T12" fmla="*/ 447 w 6419"/>
                <a:gd name="T13" fmla="*/ 0 h 5242"/>
                <a:gd name="T14" fmla="*/ 4274 w 6419"/>
                <a:gd name="T15" fmla="*/ 9 h 5242"/>
                <a:gd name="T16" fmla="*/ 4374 w 6419"/>
                <a:gd name="T17" fmla="*/ 109 h 5242"/>
                <a:gd name="T18" fmla="*/ 4274 w 6419"/>
                <a:gd name="T19" fmla="*/ 209 h 5242"/>
                <a:gd name="T20" fmla="*/ 4273 w 6419"/>
                <a:gd name="T21" fmla="*/ 209 h 5242"/>
                <a:gd name="T22" fmla="*/ 447 w 6419"/>
                <a:gd name="T23" fmla="*/ 201 h 5242"/>
                <a:gd name="T24" fmla="*/ 446 w 6419"/>
                <a:gd name="T25" fmla="*/ 201 h 5242"/>
                <a:gd name="T26" fmla="*/ 209 w 6419"/>
                <a:gd name="T27" fmla="*/ 476 h 5242"/>
                <a:gd name="T28" fmla="*/ 200 w 6419"/>
                <a:gd name="T29" fmla="*/ 4754 h 5242"/>
                <a:gd name="T30" fmla="*/ 436 w 6419"/>
                <a:gd name="T31" fmla="*/ 5031 h 5242"/>
                <a:gd name="T32" fmla="*/ 5973 w 6419"/>
                <a:gd name="T33" fmla="*/ 5042 h 5242"/>
                <a:gd name="T34" fmla="*/ 5973 w 6419"/>
                <a:gd name="T35" fmla="*/ 5042 h 5242"/>
                <a:gd name="T36" fmla="*/ 6211 w 6419"/>
                <a:gd name="T37" fmla="*/ 4768 h 5242"/>
                <a:gd name="T38" fmla="*/ 6219 w 6419"/>
                <a:gd name="T39" fmla="*/ 674 h 5242"/>
                <a:gd name="T40" fmla="*/ 6319 w 6419"/>
                <a:gd name="T41" fmla="*/ 574 h 5242"/>
                <a:gd name="T42" fmla="*/ 6319 w 6419"/>
                <a:gd name="T43" fmla="*/ 574 h 5242"/>
                <a:gd name="T44" fmla="*/ 6419 w 6419"/>
                <a:gd name="T45" fmla="*/ 675 h 5242"/>
                <a:gd name="T46" fmla="*/ 6410 w 6419"/>
                <a:gd name="T47" fmla="*/ 4768 h 5242"/>
                <a:gd name="T48" fmla="*/ 5973 w 6419"/>
                <a:gd name="T49" fmla="*/ 5242 h 5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19" h="5242">
                  <a:moveTo>
                    <a:pt x="5973" y="5242"/>
                  </a:moveTo>
                  <a:lnTo>
                    <a:pt x="5972" y="5242"/>
                  </a:lnTo>
                  <a:lnTo>
                    <a:pt x="436" y="5231"/>
                  </a:lnTo>
                  <a:cubicBezTo>
                    <a:pt x="195" y="5230"/>
                    <a:pt x="0" y="5016"/>
                    <a:pt x="0" y="4754"/>
                  </a:cubicBezTo>
                  <a:lnTo>
                    <a:pt x="9" y="475"/>
                  </a:lnTo>
                  <a:cubicBezTo>
                    <a:pt x="10" y="213"/>
                    <a:pt x="206" y="0"/>
                    <a:pt x="446" y="0"/>
                  </a:cubicBezTo>
                  <a:lnTo>
                    <a:pt x="447" y="0"/>
                  </a:lnTo>
                  <a:lnTo>
                    <a:pt x="4274" y="9"/>
                  </a:lnTo>
                  <a:cubicBezTo>
                    <a:pt x="4329" y="9"/>
                    <a:pt x="4374" y="53"/>
                    <a:pt x="4374" y="109"/>
                  </a:cubicBezTo>
                  <a:cubicBezTo>
                    <a:pt x="4374" y="164"/>
                    <a:pt x="4328" y="209"/>
                    <a:pt x="4274" y="209"/>
                  </a:cubicBezTo>
                  <a:lnTo>
                    <a:pt x="4273" y="209"/>
                  </a:lnTo>
                  <a:lnTo>
                    <a:pt x="447" y="201"/>
                  </a:lnTo>
                  <a:lnTo>
                    <a:pt x="446" y="201"/>
                  </a:lnTo>
                  <a:cubicBezTo>
                    <a:pt x="316" y="201"/>
                    <a:pt x="209" y="324"/>
                    <a:pt x="209" y="476"/>
                  </a:cubicBezTo>
                  <a:lnTo>
                    <a:pt x="200" y="4754"/>
                  </a:lnTo>
                  <a:cubicBezTo>
                    <a:pt x="200" y="4906"/>
                    <a:pt x="306" y="5031"/>
                    <a:pt x="436" y="5031"/>
                  </a:cubicBezTo>
                  <a:lnTo>
                    <a:pt x="5973" y="5042"/>
                  </a:lnTo>
                  <a:lnTo>
                    <a:pt x="5973" y="5042"/>
                  </a:lnTo>
                  <a:cubicBezTo>
                    <a:pt x="6104" y="5042"/>
                    <a:pt x="6210" y="4919"/>
                    <a:pt x="6211" y="4768"/>
                  </a:cubicBezTo>
                  <a:lnTo>
                    <a:pt x="6219" y="674"/>
                  </a:lnTo>
                  <a:cubicBezTo>
                    <a:pt x="6219" y="619"/>
                    <a:pt x="6264" y="574"/>
                    <a:pt x="6319" y="574"/>
                  </a:cubicBezTo>
                  <a:lnTo>
                    <a:pt x="6319" y="574"/>
                  </a:lnTo>
                  <a:cubicBezTo>
                    <a:pt x="6375" y="574"/>
                    <a:pt x="6419" y="619"/>
                    <a:pt x="6419" y="675"/>
                  </a:cubicBezTo>
                  <a:lnTo>
                    <a:pt x="6410" y="4768"/>
                  </a:lnTo>
                  <a:cubicBezTo>
                    <a:pt x="6410" y="5030"/>
                    <a:pt x="6214" y="5242"/>
                    <a:pt x="5973" y="524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1116"/>
            <p:cNvSpPr/>
            <p:nvPr/>
          </p:nvSpPr>
          <p:spPr bwMode="auto">
            <a:xfrm>
              <a:off x="5345965" y="2099185"/>
              <a:ext cx="19687" cy="11249"/>
            </a:xfrm>
            <a:custGeom>
              <a:avLst/>
              <a:gdLst>
                <a:gd name="T0" fmla="*/ 204 w 304"/>
                <a:gd name="T1" fmla="*/ 201 h 201"/>
                <a:gd name="T2" fmla="*/ 204 w 304"/>
                <a:gd name="T3" fmla="*/ 201 h 201"/>
                <a:gd name="T4" fmla="*/ 100 w 304"/>
                <a:gd name="T5" fmla="*/ 200 h 201"/>
                <a:gd name="T6" fmla="*/ 0 w 304"/>
                <a:gd name="T7" fmla="*/ 100 h 201"/>
                <a:gd name="T8" fmla="*/ 100 w 304"/>
                <a:gd name="T9" fmla="*/ 0 h 201"/>
                <a:gd name="T10" fmla="*/ 100 w 304"/>
                <a:gd name="T11" fmla="*/ 0 h 201"/>
                <a:gd name="T12" fmla="*/ 204 w 304"/>
                <a:gd name="T13" fmla="*/ 0 h 201"/>
                <a:gd name="T14" fmla="*/ 304 w 304"/>
                <a:gd name="T15" fmla="*/ 100 h 201"/>
                <a:gd name="T16" fmla="*/ 204 w 304"/>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01">
                  <a:moveTo>
                    <a:pt x="204" y="201"/>
                  </a:moveTo>
                  <a:lnTo>
                    <a:pt x="204" y="201"/>
                  </a:lnTo>
                  <a:lnTo>
                    <a:pt x="100" y="200"/>
                  </a:lnTo>
                  <a:cubicBezTo>
                    <a:pt x="45" y="200"/>
                    <a:pt x="0" y="155"/>
                    <a:pt x="0" y="100"/>
                  </a:cubicBezTo>
                  <a:cubicBezTo>
                    <a:pt x="0" y="45"/>
                    <a:pt x="45" y="0"/>
                    <a:pt x="100" y="0"/>
                  </a:cubicBezTo>
                  <a:lnTo>
                    <a:pt x="100" y="0"/>
                  </a:lnTo>
                  <a:lnTo>
                    <a:pt x="204" y="0"/>
                  </a:lnTo>
                  <a:cubicBezTo>
                    <a:pt x="260" y="0"/>
                    <a:pt x="304" y="45"/>
                    <a:pt x="304" y="100"/>
                  </a:cubicBezTo>
                  <a:cubicBezTo>
                    <a:pt x="304" y="156"/>
                    <a:pt x="259" y="201"/>
                    <a:pt x="204" y="20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1117"/>
            <p:cNvSpPr/>
            <p:nvPr/>
          </p:nvSpPr>
          <p:spPr bwMode="auto">
            <a:xfrm>
              <a:off x="5213784" y="2099185"/>
              <a:ext cx="306547" cy="199678"/>
            </a:xfrm>
            <a:custGeom>
              <a:avLst/>
              <a:gdLst>
                <a:gd name="T0" fmla="*/ 4411 w 4764"/>
                <a:gd name="T1" fmla="*/ 3113 h 3113"/>
                <a:gd name="T2" fmla="*/ 4410 w 4764"/>
                <a:gd name="T3" fmla="*/ 3113 h 3113"/>
                <a:gd name="T4" fmla="*/ 347 w 4764"/>
                <a:gd name="T5" fmla="*/ 3104 h 3113"/>
                <a:gd name="T6" fmla="*/ 1 w 4764"/>
                <a:gd name="T7" fmla="*/ 2787 h 3113"/>
                <a:gd name="T8" fmla="*/ 5 w 4764"/>
                <a:gd name="T9" fmla="*/ 316 h 3113"/>
                <a:gd name="T10" fmla="*/ 353 w 4764"/>
                <a:gd name="T11" fmla="*/ 0 h 3113"/>
                <a:gd name="T12" fmla="*/ 353 w 4764"/>
                <a:gd name="T13" fmla="*/ 0 h 3113"/>
                <a:gd name="T14" fmla="*/ 1680 w 4764"/>
                <a:gd name="T15" fmla="*/ 3 h 3113"/>
                <a:gd name="T16" fmla="*/ 1780 w 4764"/>
                <a:gd name="T17" fmla="*/ 104 h 3113"/>
                <a:gd name="T18" fmla="*/ 1680 w 4764"/>
                <a:gd name="T19" fmla="*/ 204 h 3113"/>
                <a:gd name="T20" fmla="*/ 1680 w 4764"/>
                <a:gd name="T21" fmla="*/ 204 h 3113"/>
                <a:gd name="T22" fmla="*/ 353 w 4764"/>
                <a:gd name="T23" fmla="*/ 200 h 3113"/>
                <a:gd name="T24" fmla="*/ 353 w 4764"/>
                <a:gd name="T25" fmla="*/ 200 h 3113"/>
                <a:gd name="T26" fmla="*/ 206 w 4764"/>
                <a:gd name="T27" fmla="*/ 317 h 3113"/>
                <a:gd name="T28" fmla="*/ 200 w 4764"/>
                <a:gd name="T29" fmla="*/ 2788 h 3113"/>
                <a:gd name="T30" fmla="*/ 347 w 4764"/>
                <a:gd name="T31" fmla="*/ 2905 h 3113"/>
                <a:gd name="T32" fmla="*/ 4411 w 4764"/>
                <a:gd name="T33" fmla="*/ 2913 h 3113"/>
                <a:gd name="T34" fmla="*/ 4411 w 4764"/>
                <a:gd name="T35" fmla="*/ 2913 h 3113"/>
                <a:gd name="T36" fmla="*/ 4558 w 4764"/>
                <a:gd name="T37" fmla="*/ 2797 h 3113"/>
                <a:gd name="T38" fmla="*/ 4563 w 4764"/>
                <a:gd name="T39" fmla="*/ 326 h 3113"/>
                <a:gd name="T40" fmla="*/ 4541 w 4764"/>
                <a:gd name="T41" fmla="*/ 264 h 3113"/>
                <a:gd name="T42" fmla="*/ 4556 w 4764"/>
                <a:gd name="T43" fmla="*/ 123 h 3113"/>
                <a:gd name="T44" fmla="*/ 4696 w 4764"/>
                <a:gd name="T45" fmla="*/ 138 h 3113"/>
                <a:gd name="T46" fmla="*/ 4764 w 4764"/>
                <a:gd name="T47" fmla="*/ 327 h 3113"/>
                <a:gd name="T48" fmla="*/ 4758 w 4764"/>
                <a:gd name="T49" fmla="*/ 2797 h 3113"/>
                <a:gd name="T50" fmla="*/ 4411 w 4764"/>
                <a:gd name="T51" fmla="*/ 3113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64" h="3113">
                  <a:moveTo>
                    <a:pt x="4411" y="3113"/>
                  </a:moveTo>
                  <a:lnTo>
                    <a:pt x="4410" y="3113"/>
                  </a:lnTo>
                  <a:lnTo>
                    <a:pt x="347" y="3104"/>
                  </a:lnTo>
                  <a:cubicBezTo>
                    <a:pt x="155" y="3104"/>
                    <a:pt x="0" y="2962"/>
                    <a:pt x="1" y="2787"/>
                  </a:cubicBezTo>
                  <a:lnTo>
                    <a:pt x="5" y="316"/>
                  </a:lnTo>
                  <a:cubicBezTo>
                    <a:pt x="6" y="142"/>
                    <a:pt x="161" y="0"/>
                    <a:pt x="353" y="0"/>
                  </a:cubicBezTo>
                  <a:lnTo>
                    <a:pt x="353" y="0"/>
                  </a:lnTo>
                  <a:cubicBezTo>
                    <a:pt x="353" y="0"/>
                    <a:pt x="885" y="2"/>
                    <a:pt x="1680" y="3"/>
                  </a:cubicBezTo>
                  <a:cubicBezTo>
                    <a:pt x="1735" y="3"/>
                    <a:pt x="1780" y="48"/>
                    <a:pt x="1780" y="104"/>
                  </a:cubicBezTo>
                  <a:cubicBezTo>
                    <a:pt x="1780" y="159"/>
                    <a:pt x="1735" y="204"/>
                    <a:pt x="1680" y="204"/>
                  </a:cubicBezTo>
                  <a:lnTo>
                    <a:pt x="1680" y="204"/>
                  </a:lnTo>
                  <a:cubicBezTo>
                    <a:pt x="885" y="202"/>
                    <a:pt x="353" y="200"/>
                    <a:pt x="353" y="200"/>
                  </a:cubicBezTo>
                  <a:lnTo>
                    <a:pt x="353" y="200"/>
                  </a:lnTo>
                  <a:cubicBezTo>
                    <a:pt x="272" y="200"/>
                    <a:pt x="206" y="253"/>
                    <a:pt x="206" y="317"/>
                  </a:cubicBezTo>
                  <a:lnTo>
                    <a:pt x="200" y="2788"/>
                  </a:lnTo>
                  <a:cubicBezTo>
                    <a:pt x="200" y="2852"/>
                    <a:pt x="266" y="2905"/>
                    <a:pt x="347" y="2905"/>
                  </a:cubicBezTo>
                  <a:lnTo>
                    <a:pt x="4411" y="2913"/>
                  </a:lnTo>
                  <a:lnTo>
                    <a:pt x="4411" y="2913"/>
                  </a:lnTo>
                  <a:cubicBezTo>
                    <a:pt x="4492" y="2913"/>
                    <a:pt x="4558" y="2861"/>
                    <a:pt x="4558" y="2797"/>
                  </a:cubicBezTo>
                  <a:lnTo>
                    <a:pt x="4563" y="326"/>
                  </a:lnTo>
                  <a:cubicBezTo>
                    <a:pt x="4563" y="298"/>
                    <a:pt x="4551" y="277"/>
                    <a:pt x="4541" y="264"/>
                  </a:cubicBezTo>
                  <a:cubicBezTo>
                    <a:pt x="4506" y="220"/>
                    <a:pt x="4513" y="158"/>
                    <a:pt x="4556" y="123"/>
                  </a:cubicBezTo>
                  <a:cubicBezTo>
                    <a:pt x="4599" y="88"/>
                    <a:pt x="4662" y="95"/>
                    <a:pt x="4696" y="138"/>
                  </a:cubicBezTo>
                  <a:cubicBezTo>
                    <a:pt x="4740" y="193"/>
                    <a:pt x="4764" y="258"/>
                    <a:pt x="4764" y="327"/>
                  </a:cubicBezTo>
                  <a:lnTo>
                    <a:pt x="4758" y="2797"/>
                  </a:lnTo>
                  <a:cubicBezTo>
                    <a:pt x="4758" y="2972"/>
                    <a:pt x="4602" y="3113"/>
                    <a:pt x="4411" y="311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1118"/>
            <p:cNvSpPr/>
            <p:nvPr/>
          </p:nvSpPr>
          <p:spPr bwMode="auto">
            <a:xfrm>
              <a:off x="5334716" y="2026063"/>
              <a:ext cx="64685" cy="67496"/>
            </a:xfrm>
            <a:custGeom>
              <a:avLst/>
              <a:gdLst>
                <a:gd name="T0" fmla="*/ 507 w 1014"/>
                <a:gd name="T1" fmla="*/ 1013 h 1013"/>
                <a:gd name="T2" fmla="*/ 0 w 1014"/>
                <a:gd name="T3" fmla="*/ 506 h 1013"/>
                <a:gd name="T4" fmla="*/ 507 w 1014"/>
                <a:gd name="T5" fmla="*/ 0 h 1013"/>
                <a:gd name="T6" fmla="*/ 1014 w 1014"/>
                <a:gd name="T7" fmla="*/ 506 h 1013"/>
                <a:gd name="T8" fmla="*/ 1001 w 1014"/>
                <a:gd name="T9" fmla="*/ 619 h 1013"/>
                <a:gd name="T10" fmla="*/ 881 w 1014"/>
                <a:gd name="T11" fmla="*/ 695 h 1013"/>
                <a:gd name="T12" fmla="*/ 806 w 1014"/>
                <a:gd name="T13" fmla="*/ 575 h 1013"/>
                <a:gd name="T14" fmla="*/ 813 w 1014"/>
                <a:gd name="T15" fmla="*/ 506 h 1013"/>
                <a:gd name="T16" fmla="*/ 507 w 1014"/>
                <a:gd name="T17" fmla="*/ 200 h 1013"/>
                <a:gd name="T18" fmla="*/ 200 w 1014"/>
                <a:gd name="T19" fmla="*/ 506 h 1013"/>
                <a:gd name="T20" fmla="*/ 507 w 1014"/>
                <a:gd name="T21" fmla="*/ 813 h 1013"/>
                <a:gd name="T22" fmla="*/ 560 w 1014"/>
                <a:gd name="T23" fmla="*/ 809 h 1013"/>
                <a:gd name="T24" fmla="*/ 676 w 1014"/>
                <a:gd name="T25" fmla="*/ 890 h 1013"/>
                <a:gd name="T26" fmla="*/ 594 w 1014"/>
                <a:gd name="T27" fmla="*/ 1006 h 1013"/>
                <a:gd name="T28" fmla="*/ 507 w 1014"/>
                <a:gd name="T29" fmla="*/ 101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4" h="1013">
                  <a:moveTo>
                    <a:pt x="507" y="1013"/>
                  </a:moveTo>
                  <a:cubicBezTo>
                    <a:pt x="227" y="1013"/>
                    <a:pt x="0" y="786"/>
                    <a:pt x="0" y="506"/>
                  </a:cubicBezTo>
                  <a:cubicBezTo>
                    <a:pt x="0" y="227"/>
                    <a:pt x="227" y="0"/>
                    <a:pt x="507" y="0"/>
                  </a:cubicBezTo>
                  <a:cubicBezTo>
                    <a:pt x="786" y="0"/>
                    <a:pt x="1014" y="227"/>
                    <a:pt x="1014" y="506"/>
                  </a:cubicBezTo>
                  <a:cubicBezTo>
                    <a:pt x="1014" y="544"/>
                    <a:pt x="1009" y="582"/>
                    <a:pt x="1001" y="619"/>
                  </a:cubicBezTo>
                  <a:cubicBezTo>
                    <a:pt x="988" y="673"/>
                    <a:pt x="935" y="707"/>
                    <a:pt x="881" y="695"/>
                  </a:cubicBezTo>
                  <a:cubicBezTo>
                    <a:pt x="827" y="683"/>
                    <a:pt x="793" y="629"/>
                    <a:pt x="806" y="575"/>
                  </a:cubicBezTo>
                  <a:cubicBezTo>
                    <a:pt x="811" y="553"/>
                    <a:pt x="813" y="529"/>
                    <a:pt x="813" y="506"/>
                  </a:cubicBezTo>
                  <a:cubicBezTo>
                    <a:pt x="813" y="337"/>
                    <a:pt x="676" y="200"/>
                    <a:pt x="507" y="200"/>
                  </a:cubicBezTo>
                  <a:cubicBezTo>
                    <a:pt x="338" y="200"/>
                    <a:pt x="200" y="337"/>
                    <a:pt x="200" y="506"/>
                  </a:cubicBezTo>
                  <a:cubicBezTo>
                    <a:pt x="200" y="675"/>
                    <a:pt x="338" y="813"/>
                    <a:pt x="507" y="813"/>
                  </a:cubicBezTo>
                  <a:cubicBezTo>
                    <a:pt x="525" y="813"/>
                    <a:pt x="543" y="812"/>
                    <a:pt x="560" y="809"/>
                  </a:cubicBezTo>
                  <a:cubicBezTo>
                    <a:pt x="614" y="799"/>
                    <a:pt x="666" y="835"/>
                    <a:pt x="676" y="890"/>
                  </a:cubicBezTo>
                  <a:cubicBezTo>
                    <a:pt x="685" y="944"/>
                    <a:pt x="649" y="996"/>
                    <a:pt x="594" y="1006"/>
                  </a:cubicBezTo>
                  <a:cubicBezTo>
                    <a:pt x="566" y="1010"/>
                    <a:pt x="536" y="1013"/>
                    <a:pt x="507" y="101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1119"/>
            <p:cNvSpPr/>
            <p:nvPr/>
          </p:nvSpPr>
          <p:spPr bwMode="auto">
            <a:xfrm>
              <a:off x="5253157" y="2042938"/>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4"/>
                    <a:pt x="45" y="0"/>
                    <a:pt x="100" y="0"/>
                  </a:cubicBezTo>
                  <a:lnTo>
                    <a:pt x="886" y="0"/>
                  </a:lnTo>
                  <a:cubicBezTo>
                    <a:pt x="940" y="0"/>
                    <a:pt x="985" y="44"/>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1120"/>
            <p:cNvSpPr/>
            <p:nvPr/>
          </p:nvSpPr>
          <p:spPr bwMode="auto">
            <a:xfrm>
              <a:off x="5253157" y="2071061"/>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5"/>
                    <a:pt x="45" y="0"/>
                    <a:pt x="100" y="0"/>
                  </a:cubicBezTo>
                  <a:lnTo>
                    <a:pt x="886" y="0"/>
                  </a:lnTo>
                  <a:cubicBezTo>
                    <a:pt x="940" y="0"/>
                    <a:pt x="985" y="45"/>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1121"/>
            <p:cNvSpPr/>
            <p:nvPr/>
          </p:nvSpPr>
          <p:spPr bwMode="auto">
            <a:xfrm>
              <a:off x="5317842" y="2000753"/>
              <a:ext cx="233426" cy="213739"/>
            </a:xfrm>
            <a:custGeom>
              <a:avLst/>
              <a:gdLst>
                <a:gd name="T0" fmla="*/ 107 w 3609"/>
                <a:gd name="T1" fmla="*/ 3336 h 3336"/>
                <a:gd name="T2" fmla="*/ 36 w 3609"/>
                <a:gd name="T3" fmla="*/ 3307 h 3336"/>
                <a:gd name="T4" fmla="*/ 10 w 3609"/>
                <a:gd name="T5" fmla="*/ 3208 h 3336"/>
                <a:gd name="T6" fmla="*/ 252 w 3609"/>
                <a:gd name="T7" fmla="*/ 2375 h 3336"/>
                <a:gd name="T8" fmla="*/ 278 w 3609"/>
                <a:gd name="T9" fmla="*/ 2331 h 3336"/>
                <a:gd name="T10" fmla="*/ 2630 w 3609"/>
                <a:gd name="T11" fmla="*/ 38 h 3336"/>
                <a:gd name="T12" fmla="*/ 2771 w 3609"/>
                <a:gd name="T13" fmla="*/ 40 h 3336"/>
                <a:gd name="T14" fmla="*/ 2770 w 3609"/>
                <a:gd name="T15" fmla="*/ 181 h 3336"/>
                <a:gd name="T16" fmla="*/ 437 w 3609"/>
                <a:gd name="T17" fmla="*/ 2455 h 3336"/>
                <a:gd name="T18" fmla="*/ 254 w 3609"/>
                <a:gd name="T19" fmla="*/ 3085 h 3336"/>
                <a:gd name="T20" fmla="*/ 960 w 3609"/>
                <a:gd name="T21" fmla="*/ 2867 h 3336"/>
                <a:gd name="T22" fmla="*/ 3362 w 3609"/>
                <a:gd name="T23" fmla="*/ 512 h 3336"/>
                <a:gd name="T24" fmla="*/ 3064 w 3609"/>
                <a:gd name="T25" fmla="*/ 244 h 3336"/>
                <a:gd name="T26" fmla="*/ 3057 w 3609"/>
                <a:gd name="T27" fmla="*/ 102 h 3336"/>
                <a:gd name="T28" fmla="*/ 3198 w 3609"/>
                <a:gd name="T29" fmla="*/ 95 h 3336"/>
                <a:gd name="T30" fmla="*/ 3575 w 3609"/>
                <a:gd name="T31" fmla="*/ 434 h 3336"/>
                <a:gd name="T32" fmla="*/ 3608 w 3609"/>
                <a:gd name="T33" fmla="*/ 506 h 3336"/>
                <a:gd name="T34" fmla="*/ 3578 w 3609"/>
                <a:gd name="T35" fmla="*/ 580 h 3336"/>
                <a:gd name="T36" fmla="*/ 1083 w 3609"/>
                <a:gd name="T37" fmla="*/ 3026 h 3336"/>
                <a:gd name="T38" fmla="*/ 1043 w 3609"/>
                <a:gd name="T39" fmla="*/ 3051 h 3336"/>
                <a:gd name="T40" fmla="*/ 136 w 3609"/>
                <a:gd name="T41" fmla="*/ 3331 h 3336"/>
                <a:gd name="T42" fmla="*/ 107 w 3609"/>
                <a:gd name="T43" fmla="*/ 3336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09" h="3336">
                  <a:moveTo>
                    <a:pt x="107" y="3336"/>
                  </a:moveTo>
                  <a:cubicBezTo>
                    <a:pt x="81" y="3336"/>
                    <a:pt x="55" y="3326"/>
                    <a:pt x="36" y="3307"/>
                  </a:cubicBezTo>
                  <a:cubicBezTo>
                    <a:pt x="10" y="3282"/>
                    <a:pt x="0" y="3243"/>
                    <a:pt x="10" y="3208"/>
                  </a:cubicBezTo>
                  <a:lnTo>
                    <a:pt x="252" y="2375"/>
                  </a:lnTo>
                  <a:cubicBezTo>
                    <a:pt x="257" y="2358"/>
                    <a:pt x="266" y="2343"/>
                    <a:pt x="278" y="2331"/>
                  </a:cubicBezTo>
                  <a:lnTo>
                    <a:pt x="2630" y="38"/>
                  </a:lnTo>
                  <a:cubicBezTo>
                    <a:pt x="2669" y="0"/>
                    <a:pt x="2733" y="0"/>
                    <a:pt x="2771" y="40"/>
                  </a:cubicBezTo>
                  <a:cubicBezTo>
                    <a:pt x="2810" y="80"/>
                    <a:pt x="2810" y="143"/>
                    <a:pt x="2770" y="181"/>
                  </a:cubicBezTo>
                  <a:lnTo>
                    <a:pt x="437" y="2455"/>
                  </a:lnTo>
                  <a:lnTo>
                    <a:pt x="254" y="3085"/>
                  </a:lnTo>
                  <a:lnTo>
                    <a:pt x="960" y="2867"/>
                  </a:lnTo>
                  <a:lnTo>
                    <a:pt x="3362" y="512"/>
                  </a:lnTo>
                  <a:lnTo>
                    <a:pt x="3064" y="244"/>
                  </a:lnTo>
                  <a:cubicBezTo>
                    <a:pt x="3024" y="207"/>
                    <a:pt x="3020" y="143"/>
                    <a:pt x="3057" y="102"/>
                  </a:cubicBezTo>
                  <a:cubicBezTo>
                    <a:pt x="3094" y="61"/>
                    <a:pt x="3157" y="58"/>
                    <a:pt x="3198" y="95"/>
                  </a:cubicBezTo>
                  <a:lnTo>
                    <a:pt x="3575" y="434"/>
                  </a:lnTo>
                  <a:cubicBezTo>
                    <a:pt x="3596" y="452"/>
                    <a:pt x="3608" y="478"/>
                    <a:pt x="3608" y="506"/>
                  </a:cubicBezTo>
                  <a:cubicBezTo>
                    <a:pt x="3609" y="534"/>
                    <a:pt x="3598" y="560"/>
                    <a:pt x="3578" y="580"/>
                  </a:cubicBezTo>
                  <a:lnTo>
                    <a:pt x="1083" y="3026"/>
                  </a:lnTo>
                  <a:cubicBezTo>
                    <a:pt x="1072" y="3037"/>
                    <a:pt x="1058" y="3046"/>
                    <a:pt x="1043" y="3051"/>
                  </a:cubicBezTo>
                  <a:lnTo>
                    <a:pt x="136" y="3331"/>
                  </a:lnTo>
                  <a:cubicBezTo>
                    <a:pt x="126" y="3334"/>
                    <a:pt x="116" y="3336"/>
                    <a:pt x="107" y="3336"/>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1122"/>
            <p:cNvSpPr/>
            <p:nvPr/>
          </p:nvSpPr>
          <p:spPr bwMode="auto">
            <a:xfrm>
              <a:off x="5495019" y="1986690"/>
              <a:ext cx="14063" cy="14063"/>
            </a:xfrm>
            <a:custGeom>
              <a:avLst/>
              <a:gdLst>
                <a:gd name="T0" fmla="*/ 100 w 200"/>
                <a:gd name="T1" fmla="*/ 200 h 200"/>
                <a:gd name="T2" fmla="*/ 29 w 200"/>
                <a:gd name="T3" fmla="*/ 171 h 200"/>
                <a:gd name="T4" fmla="*/ 0 w 200"/>
                <a:gd name="T5" fmla="*/ 100 h 200"/>
                <a:gd name="T6" fmla="*/ 29 w 200"/>
                <a:gd name="T7" fmla="*/ 30 h 200"/>
                <a:gd name="T8" fmla="*/ 100 w 200"/>
                <a:gd name="T9" fmla="*/ 0 h 200"/>
                <a:gd name="T10" fmla="*/ 170 w 200"/>
                <a:gd name="T11" fmla="*/ 30 h 200"/>
                <a:gd name="T12" fmla="*/ 200 w 200"/>
                <a:gd name="T13" fmla="*/ 100 h 200"/>
                <a:gd name="T14" fmla="*/ 170 w 200"/>
                <a:gd name="T15" fmla="*/ 171 h 200"/>
                <a:gd name="T16" fmla="*/ 100 w 200"/>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0">
                  <a:moveTo>
                    <a:pt x="100" y="200"/>
                  </a:moveTo>
                  <a:cubicBezTo>
                    <a:pt x="73" y="200"/>
                    <a:pt x="48" y="190"/>
                    <a:pt x="29" y="171"/>
                  </a:cubicBezTo>
                  <a:cubicBezTo>
                    <a:pt x="10" y="152"/>
                    <a:pt x="0" y="127"/>
                    <a:pt x="0" y="100"/>
                  </a:cubicBezTo>
                  <a:cubicBezTo>
                    <a:pt x="0" y="74"/>
                    <a:pt x="10" y="49"/>
                    <a:pt x="29" y="30"/>
                  </a:cubicBezTo>
                  <a:cubicBezTo>
                    <a:pt x="48" y="11"/>
                    <a:pt x="73" y="0"/>
                    <a:pt x="100" y="0"/>
                  </a:cubicBezTo>
                  <a:cubicBezTo>
                    <a:pt x="126" y="0"/>
                    <a:pt x="152" y="11"/>
                    <a:pt x="170" y="30"/>
                  </a:cubicBezTo>
                  <a:cubicBezTo>
                    <a:pt x="189" y="48"/>
                    <a:pt x="200" y="74"/>
                    <a:pt x="200" y="100"/>
                  </a:cubicBezTo>
                  <a:cubicBezTo>
                    <a:pt x="200" y="127"/>
                    <a:pt x="189" y="152"/>
                    <a:pt x="170" y="171"/>
                  </a:cubicBezTo>
                  <a:cubicBezTo>
                    <a:pt x="152" y="190"/>
                    <a:pt x="126" y="200"/>
                    <a:pt x="100"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1123"/>
            <p:cNvSpPr/>
            <p:nvPr/>
          </p:nvSpPr>
          <p:spPr bwMode="auto">
            <a:xfrm>
              <a:off x="5509082" y="1964192"/>
              <a:ext cx="67496" cy="56247"/>
            </a:xfrm>
            <a:custGeom>
              <a:avLst/>
              <a:gdLst>
                <a:gd name="T0" fmla="*/ 841 w 1077"/>
                <a:gd name="T1" fmla="*/ 905 h 905"/>
                <a:gd name="T2" fmla="*/ 796 w 1077"/>
                <a:gd name="T3" fmla="*/ 894 h 905"/>
                <a:gd name="T4" fmla="*/ 752 w 1077"/>
                <a:gd name="T5" fmla="*/ 760 h 905"/>
                <a:gd name="T6" fmla="*/ 678 w 1077"/>
                <a:gd name="T7" fmla="*/ 290 h 905"/>
                <a:gd name="T8" fmla="*/ 402 w 1077"/>
                <a:gd name="T9" fmla="*/ 236 h 905"/>
                <a:gd name="T10" fmla="*/ 195 w 1077"/>
                <a:gd name="T11" fmla="*/ 357 h 905"/>
                <a:gd name="T12" fmla="*/ 55 w 1077"/>
                <a:gd name="T13" fmla="*/ 380 h 905"/>
                <a:gd name="T14" fmla="*/ 32 w 1077"/>
                <a:gd name="T15" fmla="*/ 241 h 905"/>
                <a:gd name="T16" fmla="*/ 351 w 1077"/>
                <a:gd name="T17" fmla="*/ 43 h 905"/>
                <a:gd name="T18" fmla="*/ 796 w 1077"/>
                <a:gd name="T19" fmla="*/ 128 h 905"/>
                <a:gd name="T20" fmla="*/ 930 w 1077"/>
                <a:gd name="T21" fmla="*/ 850 h 905"/>
                <a:gd name="T22" fmla="*/ 841 w 1077"/>
                <a:gd name="T23" fmla="*/ 905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905">
                  <a:moveTo>
                    <a:pt x="841" y="905"/>
                  </a:moveTo>
                  <a:cubicBezTo>
                    <a:pt x="826" y="905"/>
                    <a:pt x="811" y="901"/>
                    <a:pt x="796" y="894"/>
                  </a:cubicBezTo>
                  <a:cubicBezTo>
                    <a:pt x="747" y="869"/>
                    <a:pt x="727" y="809"/>
                    <a:pt x="752" y="760"/>
                  </a:cubicBezTo>
                  <a:cubicBezTo>
                    <a:pt x="822" y="622"/>
                    <a:pt x="866" y="428"/>
                    <a:pt x="678" y="290"/>
                  </a:cubicBezTo>
                  <a:cubicBezTo>
                    <a:pt x="589" y="225"/>
                    <a:pt x="507" y="209"/>
                    <a:pt x="402" y="236"/>
                  </a:cubicBezTo>
                  <a:cubicBezTo>
                    <a:pt x="308" y="261"/>
                    <a:pt x="232" y="305"/>
                    <a:pt x="195" y="357"/>
                  </a:cubicBezTo>
                  <a:cubicBezTo>
                    <a:pt x="163" y="402"/>
                    <a:pt x="100" y="413"/>
                    <a:pt x="55" y="380"/>
                  </a:cubicBezTo>
                  <a:cubicBezTo>
                    <a:pt x="10" y="348"/>
                    <a:pt x="0" y="286"/>
                    <a:pt x="32" y="241"/>
                  </a:cubicBezTo>
                  <a:cubicBezTo>
                    <a:pt x="120" y="118"/>
                    <a:pt x="269" y="64"/>
                    <a:pt x="351" y="43"/>
                  </a:cubicBezTo>
                  <a:cubicBezTo>
                    <a:pt x="514" y="0"/>
                    <a:pt x="659" y="28"/>
                    <a:pt x="796" y="128"/>
                  </a:cubicBezTo>
                  <a:cubicBezTo>
                    <a:pt x="1028" y="299"/>
                    <a:pt x="1077" y="562"/>
                    <a:pt x="930" y="850"/>
                  </a:cubicBezTo>
                  <a:cubicBezTo>
                    <a:pt x="913" y="885"/>
                    <a:pt x="878" y="905"/>
                    <a:pt x="841" y="90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1124"/>
            <p:cNvSpPr/>
            <p:nvPr/>
          </p:nvSpPr>
          <p:spPr bwMode="auto">
            <a:xfrm>
              <a:off x="5410648" y="2085124"/>
              <a:ext cx="28124" cy="28124"/>
            </a:xfrm>
            <a:custGeom>
              <a:avLst/>
              <a:gdLst>
                <a:gd name="T0" fmla="*/ 353 w 463"/>
                <a:gd name="T1" fmla="*/ 455 h 455"/>
                <a:gd name="T2" fmla="*/ 282 w 463"/>
                <a:gd name="T3" fmla="*/ 426 h 455"/>
                <a:gd name="T4" fmla="*/ 39 w 463"/>
                <a:gd name="T5" fmla="*/ 181 h 455"/>
                <a:gd name="T6" fmla="*/ 39 w 463"/>
                <a:gd name="T7" fmla="*/ 40 h 455"/>
                <a:gd name="T8" fmla="*/ 181 w 463"/>
                <a:gd name="T9" fmla="*/ 40 h 455"/>
                <a:gd name="T10" fmla="*/ 424 w 463"/>
                <a:gd name="T11" fmla="*/ 285 h 455"/>
                <a:gd name="T12" fmla="*/ 423 w 463"/>
                <a:gd name="T13" fmla="*/ 426 h 455"/>
                <a:gd name="T14" fmla="*/ 353 w 463"/>
                <a:gd name="T15" fmla="*/ 455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55">
                  <a:moveTo>
                    <a:pt x="353" y="455"/>
                  </a:moveTo>
                  <a:cubicBezTo>
                    <a:pt x="327" y="455"/>
                    <a:pt x="301" y="445"/>
                    <a:pt x="282" y="426"/>
                  </a:cubicBezTo>
                  <a:lnTo>
                    <a:pt x="39" y="181"/>
                  </a:lnTo>
                  <a:cubicBezTo>
                    <a:pt x="0" y="142"/>
                    <a:pt x="0" y="79"/>
                    <a:pt x="39" y="40"/>
                  </a:cubicBezTo>
                  <a:cubicBezTo>
                    <a:pt x="79" y="0"/>
                    <a:pt x="141" y="1"/>
                    <a:pt x="181" y="40"/>
                  </a:cubicBezTo>
                  <a:lnTo>
                    <a:pt x="424" y="285"/>
                  </a:lnTo>
                  <a:cubicBezTo>
                    <a:pt x="463" y="324"/>
                    <a:pt x="463" y="387"/>
                    <a:pt x="423" y="426"/>
                  </a:cubicBezTo>
                  <a:cubicBezTo>
                    <a:pt x="404" y="446"/>
                    <a:pt x="378" y="455"/>
                    <a:pt x="353" y="45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3" name="E_Signature" descr="{&quot;Key&quot;:&quot;POWER_USER_SHAPE_ICON&quot;,&quot;Value&quot;:&quot;POWER_USER_SHAPE_ICON_STYLE_1&quot;}"/>
          <p:cNvGrpSpPr>
            <a:grpSpLocks noChangeAspect="1"/>
          </p:cNvGrpSpPr>
          <p:nvPr/>
        </p:nvGrpSpPr>
        <p:grpSpPr>
          <a:xfrm>
            <a:off x="11802364" y="6610388"/>
            <a:ext cx="368472" cy="371639"/>
            <a:chOff x="5160350" y="1964192"/>
            <a:chExt cx="416228" cy="379668"/>
          </a:xfrm>
          <a:solidFill>
            <a:srgbClr val="3E5563"/>
          </a:solidFill>
        </p:grpSpPr>
        <p:sp>
          <p:nvSpPr>
            <p:cNvPr id="314" name="Freeform 1115"/>
            <p:cNvSpPr/>
            <p:nvPr/>
          </p:nvSpPr>
          <p:spPr bwMode="auto">
            <a:xfrm>
              <a:off x="5160350" y="2006378"/>
              <a:ext cx="413417" cy="337482"/>
            </a:xfrm>
            <a:custGeom>
              <a:avLst/>
              <a:gdLst>
                <a:gd name="T0" fmla="*/ 5973 w 6419"/>
                <a:gd name="T1" fmla="*/ 5242 h 5242"/>
                <a:gd name="T2" fmla="*/ 5972 w 6419"/>
                <a:gd name="T3" fmla="*/ 5242 h 5242"/>
                <a:gd name="T4" fmla="*/ 436 w 6419"/>
                <a:gd name="T5" fmla="*/ 5231 h 5242"/>
                <a:gd name="T6" fmla="*/ 0 w 6419"/>
                <a:gd name="T7" fmla="*/ 4754 h 5242"/>
                <a:gd name="T8" fmla="*/ 9 w 6419"/>
                <a:gd name="T9" fmla="*/ 475 h 5242"/>
                <a:gd name="T10" fmla="*/ 446 w 6419"/>
                <a:gd name="T11" fmla="*/ 0 h 5242"/>
                <a:gd name="T12" fmla="*/ 447 w 6419"/>
                <a:gd name="T13" fmla="*/ 0 h 5242"/>
                <a:gd name="T14" fmla="*/ 4274 w 6419"/>
                <a:gd name="T15" fmla="*/ 9 h 5242"/>
                <a:gd name="T16" fmla="*/ 4374 w 6419"/>
                <a:gd name="T17" fmla="*/ 109 h 5242"/>
                <a:gd name="T18" fmla="*/ 4274 w 6419"/>
                <a:gd name="T19" fmla="*/ 209 h 5242"/>
                <a:gd name="T20" fmla="*/ 4273 w 6419"/>
                <a:gd name="T21" fmla="*/ 209 h 5242"/>
                <a:gd name="T22" fmla="*/ 447 w 6419"/>
                <a:gd name="T23" fmla="*/ 201 h 5242"/>
                <a:gd name="T24" fmla="*/ 446 w 6419"/>
                <a:gd name="T25" fmla="*/ 201 h 5242"/>
                <a:gd name="T26" fmla="*/ 209 w 6419"/>
                <a:gd name="T27" fmla="*/ 476 h 5242"/>
                <a:gd name="T28" fmla="*/ 200 w 6419"/>
                <a:gd name="T29" fmla="*/ 4754 h 5242"/>
                <a:gd name="T30" fmla="*/ 436 w 6419"/>
                <a:gd name="T31" fmla="*/ 5031 h 5242"/>
                <a:gd name="T32" fmla="*/ 5973 w 6419"/>
                <a:gd name="T33" fmla="*/ 5042 h 5242"/>
                <a:gd name="T34" fmla="*/ 5973 w 6419"/>
                <a:gd name="T35" fmla="*/ 5042 h 5242"/>
                <a:gd name="T36" fmla="*/ 6211 w 6419"/>
                <a:gd name="T37" fmla="*/ 4768 h 5242"/>
                <a:gd name="T38" fmla="*/ 6219 w 6419"/>
                <a:gd name="T39" fmla="*/ 674 h 5242"/>
                <a:gd name="T40" fmla="*/ 6319 w 6419"/>
                <a:gd name="T41" fmla="*/ 574 h 5242"/>
                <a:gd name="T42" fmla="*/ 6319 w 6419"/>
                <a:gd name="T43" fmla="*/ 574 h 5242"/>
                <a:gd name="T44" fmla="*/ 6419 w 6419"/>
                <a:gd name="T45" fmla="*/ 675 h 5242"/>
                <a:gd name="T46" fmla="*/ 6410 w 6419"/>
                <a:gd name="T47" fmla="*/ 4768 h 5242"/>
                <a:gd name="T48" fmla="*/ 5973 w 6419"/>
                <a:gd name="T49" fmla="*/ 5242 h 5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19" h="5242">
                  <a:moveTo>
                    <a:pt x="5973" y="5242"/>
                  </a:moveTo>
                  <a:lnTo>
                    <a:pt x="5972" y="5242"/>
                  </a:lnTo>
                  <a:lnTo>
                    <a:pt x="436" y="5231"/>
                  </a:lnTo>
                  <a:cubicBezTo>
                    <a:pt x="195" y="5230"/>
                    <a:pt x="0" y="5016"/>
                    <a:pt x="0" y="4754"/>
                  </a:cubicBezTo>
                  <a:lnTo>
                    <a:pt x="9" y="475"/>
                  </a:lnTo>
                  <a:cubicBezTo>
                    <a:pt x="10" y="213"/>
                    <a:pt x="206" y="0"/>
                    <a:pt x="446" y="0"/>
                  </a:cubicBezTo>
                  <a:lnTo>
                    <a:pt x="447" y="0"/>
                  </a:lnTo>
                  <a:lnTo>
                    <a:pt x="4274" y="9"/>
                  </a:lnTo>
                  <a:cubicBezTo>
                    <a:pt x="4329" y="9"/>
                    <a:pt x="4374" y="53"/>
                    <a:pt x="4374" y="109"/>
                  </a:cubicBezTo>
                  <a:cubicBezTo>
                    <a:pt x="4374" y="164"/>
                    <a:pt x="4328" y="209"/>
                    <a:pt x="4274" y="209"/>
                  </a:cubicBezTo>
                  <a:lnTo>
                    <a:pt x="4273" y="209"/>
                  </a:lnTo>
                  <a:lnTo>
                    <a:pt x="447" y="201"/>
                  </a:lnTo>
                  <a:lnTo>
                    <a:pt x="446" y="201"/>
                  </a:lnTo>
                  <a:cubicBezTo>
                    <a:pt x="316" y="201"/>
                    <a:pt x="209" y="324"/>
                    <a:pt x="209" y="476"/>
                  </a:cubicBezTo>
                  <a:lnTo>
                    <a:pt x="200" y="4754"/>
                  </a:lnTo>
                  <a:cubicBezTo>
                    <a:pt x="200" y="4906"/>
                    <a:pt x="306" y="5031"/>
                    <a:pt x="436" y="5031"/>
                  </a:cubicBezTo>
                  <a:lnTo>
                    <a:pt x="5973" y="5042"/>
                  </a:lnTo>
                  <a:lnTo>
                    <a:pt x="5973" y="5042"/>
                  </a:lnTo>
                  <a:cubicBezTo>
                    <a:pt x="6104" y="5042"/>
                    <a:pt x="6210" y="4919"/>
                    <a:pt x="6211" y="4768"/>
                  </a:cubicBezTo>
                  <a:lnTo>
                    <a:pt x="6219" y="674"/>
                  </a:lnTo>
                  <a:cubicBezTo>
                    <a:pt x="6219" y="619"/>
                    <a:pt x="6264" y="574"/>
                    <a:pt x="6319" y="574"/>
                  </a:cubicBezTo>
                  <a:lnTo>
                    <a:pt x="6319" y="574"/>
                  </a:lnTo>
                  <a:cubicBezTo>
                    <a:pt x="6375" y="574"/>
                    <a:pt x="6419" y="619"/>
                    <a:pt x="6419" y="675"/>
                  </a:cubicBezTo>
                  <a:lnTo>
                    <a:pt x="6410" y="4768"/>
                  </a:lnTo>
                  <a:cubicBezTo>
                    <a:pt x="6410" y="5030"/>
                    <a:pt x="6214" y="5242"/>
                    <a:pt x="5973" y="524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1116"/>
            <p:cNvSpPr/>
            <p:nvPr/>
          </p:nvSpPr>
          <p:spPr bwMode="auto">
            <a:xfrm>
              <a:off x="5345965" y="2099185"/>
              <a:ext cx="19687" cy="11249"/>
            </a:xfrm>
            <a:custGeom>
              <a:avLst/>
              <a:gdLst>
                <a:gd name="T0" fmla="*/ 204 w 304"/>
                <a:gd name="T1" fmla="*/ 201 h 201"/>
                <a:gd name="T2" fmla="*/ 204 w 304"/>
                <a:gd name="T3" fmla="*/ 201 h 201"/>
                <a:gd name="T4" fmla="*/ 100 w 304"/>
                <a:gd name="T5" fmla="*/ 200 h 201"/>
                <a:gd name="T6" fmla="*/ 0 w 304"/>
                <a:gd name="T7" fmla="*/ 100 h 201"/>
                <a:gd name="T8" fmla="*/ 100 w 304"/>
                <a:gd name="T9" fmla="*/ 0 h 201"/>
                <a:gd name="T10" fmla="*/ 100 w 304"/>
                <a:gd name="T11" fmla="*/ 0 h 201"/>
                <a:gd name="T12" fmla="*/ 204 w 304"/>
                <a:gd name="T13" fmla="*/ 0 h 201"/>
                <a:gd name="T14" fmla="*/ 304 w 304"/>
                <a:gd name="T15" fmla="*/ 100 h 201"/>
                <a:gd name="T16" fmla="*/ 204 w 304"/>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01">
                  <a:moveTo>
                    <a:pt x="204" y="201"/>
                  </a:moveTo>
                  <a:lnTo>
                    <a:pt x="204" y="201"/>
                  </a:lnTo>
                  <a:lnTo>
                    <a:pt x="100" y="200"/>
                  </a:lnTo>
                  <a:cubicBezTo>
                    <a:pt x="45" y="200"/>
                    <a:pt x="0" y="155"/>
                    <a:pt x="0" y="100"/>
                  </a:cubicBezTo>
                  <a:cubicBezTo>
                    <a:pt x="0" y="45"/>
                    <a:pt x="45" y="0"/>
                    <a:pt x="100" y="0"/>
                  </a:cubicBezTo>
                  <a:lnTo>
                    <a:pt x="100" y="0"/>
                  </a:lnTo>
                  <a:lnTo>
                    <a:pt x="204" y="0"/>
                  </a:lnTo>
                  <a:cubicBezTo>
                    <a:pt x="260" y="0"/>
                    <a:pt x="304" y="45"/>
                    <a:pt x="304" y="100"/>
                  </a:cubicBezTo>
                  <a:cubicBezTo>
                    <a:pt x="304" y="156"/>
                    <a:pt x="259" y="201"/>
                    <a:pt x="204" y="20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1117"/>
            <p:cNvSpPr/>
            <p:nvPr/>
          </p:nvSpPr>
          <p:spPr bwMode="auto">
            <a:xfrm>
              <a:off x="5213784" y="2099185"/>
              <a:ext cx="306547" cy="199678"/>
            </a:xfrm>
            <a:custGeom>
              <a:avLst/>
              <a:gdLst>
                <a:gd name="T0" fmla="*/ 4411 w 4764"/>
                <a:gd name="T1" fmla="*/ 3113 h 3113"/>
                <a:gd name="T2" fmla="*/ 4410 w 4764"/>
                <a:gd name="T3" fmla="*/ 3113 h 3113"/>
                <a:gd name="T4" fmla="*/ 347 w 4764"/>
                <a:gd name="T5" fmla="*/ 3104 h 3113"/>
                <a:gd name="T6" fmla="*/ 1 w 4764"/>
                <a:gd name="T7" fmla="*/ 2787 h 3113"/>
                <a:gd name="T8" fmla="*/ 5 w 4764"/>
                <a:gd name="T9" fmla="*/ 316 h 3113"/>
                <a:gd name="T10" fmla="*/ 353 w 4764"/>
                <a:gd name="T11" fmla="*/ 0 h 3113"/>
                <a:gd name="T12" fmla="*/ 353 w 4764"/>
                <a:gd name="T13" fmla="*/ 0 h 3113"/>
                <a:gd name="T14" fmla="*/ 1680 w 4764"/>
                <a:gd name="T15" fmla="*/ 3 h 3113"/>
                <a:gd name="T16" fmla="*/ 1780 w 4764"/>
                <a:gd name="T17" fmla="*/ 104 h 3113"/>
                <a:gd name="T18" fmla="*/ 1680 w 4764"/>
                <a:gd name="T19" fmla="*/ 204 h 3113"/>
                <a:gd name="T20" fmla="*/ 1680 w 4764"/>
                <a:gd name="T21" fmla="*/ 204 h 3113"/>
                <a:gd name="T22" fmla="*/ 353 w 4764"/>
                <a:gd name="T23" fmla="*/ 200 h 3113"/>
                <a:gd name="T24" fmla="*/ 353 w 4764"/>
                <a:gd name="T25" fmla="*/ 200 h 3113"/>
                <a:gd name="T26" fmla="*/ 206 w 4764"/>
                <a:gd name="T27" fmla="*/ 317 h 3113"/>
                <a:gd name="T28" fmla="*/ 200 w 4764"/>
                <a:gd name="T29" fmla="*/ 2788 h 3113"/>
                <a:gd name="T30" fmla="*/ 347 w 4764"/>
                <a:gd name="T31" fmla="*/ 2905 h 3113"/>
                <a:gd name="T32" fmla="*/ 4411 w 4764"/>
                <a:gd name="T33" fmla="*/ 2913 h 3113"/>
                <a:gd name="T34" fmla="*/ 4411 w 4764"/>
                <a:gd name="T35" fmla="*/ 2913 h 3113"/>
                <a:gd name="T36" fmla="*/ 4558 w 4764"/>
                <a:gd name="T37" fmla="*/ 2797 h 3113"/>
                <a:gd name="T38" fmla="*/ 4563 w 4764"/>
                <a:gd name="T39" fmla="*/ 326 h 3113"/>
                <a:gd name="T40" fmla="*/ 4541 w 4764"/>
                <a:gd name="T41" fmla="*/ 264 h 3113"/>
                <a:gd name="T42" fmla="*/ 4556 w 4764"/>
                <a:gd name="T43" fmla="*/ 123 h 3113"/>
                <a:gd name="T44" fmla="*/ 4696 w 4764"/>
                <a:gd name="T45" fmla="*/ 138 h 3113"/>
                <a:gd name="T46" fmla="*/ 4764 w 4764"/>
                <a:gd name="T47" fmla="*/ 327 h 3113"/>
                <a:gd name="T48" fmla="*/ 4758 w 4764"/>
                <a:gd name="T49" fmla="*/ 2797 h 3113"/>
                <a:gd name="T50" fmla="*/ 4411 w 4764"/>
                <a:gd name="T51" fmla="*/ 3113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64" h="3113">
                  <a:moveTo>
                    <a:pt x="4411" y="3113"/>
                  </a:moveTo>
                  <a:lnTo>
                    <a:pt x="4410" y="3113"/>
                  </a:lnTo>
                  <a:lnTo>
                    <a:pt x="347" y="3104"/>
                  </a:lnTo>
                  <a:cubicBezTo>
                    <a:pt x="155" y="3104"/>
                    <a:pt x="0" y="2962"/>
                    <a:pt x="1" y="2787"/>
                  </a:cubicBezTo>
                  <a:lnTo>
                    <a:pt x="5" y="316"/>
                  </a:lnTo>
                  <a:cubicBezTo>
                    <a:pt x="6" y="142"/>
                    <a:pt x="161" y="0"/>
                    <a:pt x="353" y="0"/>
                  </a:cubicBezTo>
                  <a:lnTo>
                    <a:pt x="353" y="0"/>
                  </a:lnTo>
                  <a:cubicBezTo>
                    <a:pt x="353" y="0"/>
                    <a:pt x="885" y="2"/>
                    <a:pt x="1680" y="3"/>
                  </a:cubicBezTo>
                  <a:cubicBezTo>
                    <a:pt x="1735" y="3"/>
                    <a:pt x="1780" y="48"/>
                    <a:pt x="1780" y="104"/>
                  </a:cubicBezTo>
                  <a:cubicBezTo>
                    <a:pt x="1780" y="159"/>
                    <a:pt x="1735" y="204"/>
                    <a:pt x="1680" y="204"/>
                  </a:cubicBezTo>
                  <a:lnTo>
                    <a:pt x="1680" y="204"/>
                  </a:lnTo>
                  <a:cubicBezTo>
                    <a:pt x="885" y="202"/>
                    <a:pt x="353" y="200"/>
                    <a:pt x="353" y="200"/>
                  </a:cubicBezTo>
                  <a:lnTo>
                    <a:pt x="353" y="200"/>
                  </a:lnTo>
                  <a:cubicBezTo>
                    <a:pt x="272" y="200"/>
                    <a:pt x="206" y="253"/>
                    <a:pt x="206" y="317"/>
                  </a:cubicBezTo>
                  <a:lnTo>
                    <a:pt x="200" y="2788"/>
                  </a:lnTo>
                  <a:cubicBezTo>
                    <a:pt x="200" y="2852"/>
                    <a:pt x="266" y="2905"/>
                    <a:pt x="347" y="2905"/>
                  </a:cubicBezTo>
                  <a:lnTo>
                    <a:pt x="4411" y="2913"/>
                  </a:lnTo>
                  <a:lnTo>
                    <a:pt x="4411" y="2913"/>
                  </a:lnTo>
                  <a:cubicBezTo>
                    <a:pt x="4492" y="2913"/>
                    <a:pt x="4558" y="2861"/>
                    <a:pt x="4558" y="2797"/>
                  </a:cubicBezTo>
                  <a:lnTo>
                    <a:pt x="4563" y="326"/>
                  </a:lnTo>
                  <a:cubicBezTo>
                    <a:pt x="4563" y="298"/>
                    <a:pt x="4551" y="277"/>
                    <a:pt x="4541" y="264"/>
                  </a:cubicBezTo>
                  <a:cubicBezTo>
                    <a:pt x="4506" y="220"/>
                    <a:pt x="4513" y="158"/>
                    <a:pt x="4556" y="123"/>
                  </a:cubicBezTo>
                  <a:cubicBezTo>
                    <a:pt x="4599" y="88"/>
                    <a:pt x="4662" y="95"/>
                    <a:pt x="4696" y="138"/>
                  </a:cubicBezTo>
                  <a:cubicBezTo>
                    <a:pt x="4740" y="193"/>
                    <a:pt x="4764" y="258"/>
                    <a:pt x="4764" y="327"/>
                  </a:cubicBezTo>
                  <a:lnTo>
                    <a:pt x="4758" y="2797"/>
                  </a:lnTo>
                  <a:cubicBezTo>
                    <a:pt x="4758" y="2972"/>
                    <a:pt x="4602" y="3113"/>
                    <a:pt x="4411" y="311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1118"/>
            <p:cNvSpPr/>
            <p:nvPr/>
          </p:nvSpPr>
          <p:spPr bwMode="auto">
            <a:xfrm>
              <a:off x="5334716" y="2026063"/>
              <a:ext cx="64685" cy="67496"/>
            </a:xfrm>
            <a:custGeom>
              <a:avLst/>
              <a:gdLst>
                <a:gd name="T0" fmla="*/ 507 w 1014"/>
                <a:gd name="T1" fmla="*/ 1013 h 1013"/>
                <a:gd name="T2" fmla="*/ 0 w 1014"/>
                <a:gd name="T3" fmla="*/ 506 h 1013"/>
                <a:gd name="T4" fmla="*/ 507 w 1014"/>
                <a:gd name="T5" fmla="*/ 0 h 1013"/>
                <a:gd name="T6" fmla="*/ 1014 w 1014"/>
                <a:gd name="T7" fmla="*/ 506 h 1013"/>
                <a:gd name="T8" fmla="*/ 1001 w 1014"/>
                <a:gd name="T9" fmla="*/ 619 h 1013"/>
                <a:gd name="T10" fmla="*/ 881 w 1014"/>
                <a:gd name="T11" fmla="*/ 695 h 1013"/>
                <a:gd name="T12" fmla="*/ 806 w 1014"/>
                <a:gd name="T13" fmla="*/ 575 h 1013"/>
                <a:gd name="T14" fmla="*/ 813 w 1014"/>
                <a:gd name="T15" fmla="*/ 506 h 1013"/>
                <a:gd name="T16" fmla="*/ 507 w 1014"/>
                <a:gd name="T17" fmla="*/ 200 h 1013"/>
                <a:gd name="T18" fmla="*/ 200 w 1014"/>
                <a:gd name="T19" fmla="*/ 506 h 1013"/>
                <a:gd name="T20" fmla="*/ 507 w 1014"/>
                <a:gd name="T21" fmla="*/ 813 h 1013"/>
                <a:gd name="T22" fmla="*/ 560 w 1014"/>
                <a:gd name="T23" fmla="*/ 809 h 1013"/>
                <a:gd name="T24" fmla="*/ 676 w 1014"/>
                <a:gd name="T25" fmla="*/ 890 h 1013"/>
                <a:gd name="T26" fmla="*/ 594 w 1014"/>
                <a:gd name="T27" fmla="*/ 1006 h 1013"/>
                <a:gd name="T28" fmla="*/ 507 w 1014"/>
                <a:gd name="T29" fmla="*/ 101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4" h="1013">
                  <a:moveTo>
                    <a:pt x="507" y="1013"/>
                  </a:moveTo>
                  <a:cubicBezTo>
                    <a:pt x="227" y="1013"/>
                    <a:pt x="0" y="786"/>
                    <a:pt x="0" y="506"/>
                  </a:cubicBezTo>
                  <a:cubicBezTo>
                    <a:pt x="0" y="227"/>
                    <a:pt x="227" y="0"/>
                    <a:pt x="507" y="0"/>
                  </a:cubicBezTo>
                  <a:cubicBezTo>
                    <a:pt x="786" y="0"/>
                    <a:pt x="1014" y="227"/>
                    <a:pt x="1014" y="506"/>
                  </a:cubicBezTo>
                  <a:cubicBezTo>
                    <a:pt x="1014" y="544"/>
                    <a:pt x="1009" y="582"/>
                    <a:pt x="1001" y="619"/>
                  </a:cubicBezTo>
                  <a:cubicBezTo>
                    <a:pt x="988" y="673"/>
                    <a:pt x="935" y="707"/>
                    <a:pt x="881" y="695"/>
                  </a:cubicBezTo>
                  <a:cubicBezTo>
                    <a:pt x="827" y="683"/>
                    <a:pt x="793" y="629"/>
                    <a:pt x="806" y="575"/>
                  </a:cubicBezTo>
                  <a:cubicBezTo>
                    <a:pt x="811" y="553"/>
                    <a:pt x="813" y="529"/>
                    <a:pt x="813" y="506"/>
                  </a:cubicBezTo>
                  <a:cubicBezTo>
                    <a:pt x="813" y="337"/>
                    <a:pt x="676" y="200"/>
                    <a:pt x="507" y="200"/>
                  </a:cubicBezTo>
                  <a:cubicBezTo>
                    <a:pt x="338" y="200"/>
                    <a:pt x="200" y="337"/>
                    <a:pt x="200" y="506"/>
                  </a:cubicBezTo>
                  <a:cubicBezTo>
                    <a:pt x="200" y="675"/>
                    <a:pt x="338" y="813"/>
                    <a:pt x="507" y="813"/>
                  </a:cubicBezTo>
                  <a:cubicBezTo>
                    <a:pt x="525" y="813"/>
                    <a:pt x="543" y="812"/>
                    <a:pt x="560" y="809"/>
                  </a:cubicBezTo>
                  <a:cubicBezTo>
                    <a:pt x="614" y="799"/>
                    <a:pt x="666" y="835"/>
                    <a:pt x="676" y="890"/>
                  </a:cubicBezTo>
                  <a:cubicBezTo>
                    <a:pt x="685" y="944"/>
                    <a:pt x="649" y="996"/>
                    <a:pt x="594" y="1006"/>
                  </a:cubicBezTo>
                  <a:cubicBezTo>
                    <a:pt x="566" y="1010"/>
                    <a:pt x="536" y="1013"/>
                    <a:pt x="507" y="101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1119"/>
            <p:cNvSpPr/>
            <p:nvPr/>
          </p:nvSpPr>
          <p:spPr bwMode="auto">
            <a:xfrm>
              <a:off x="5253157" y="2042938"/>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4"/>
                    <a:pt x="45" y="0"/>
                    <a:pt x="100" y="0"/>
                  </a:cubicBezTo>
                  <a:lnTo>
                    <a:pt x="886" y="0"/>
                  </a:lnTo>
                  <a:cubicBezTo>
                    <a:pt x="940" y="0"/>
                    <a:pt x="985" y="44"/>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1120"/>
            <p:cNvSpPr/>
            <p:nvPr/>
          </p:nvSpPr>
          <p:spPr bwMode="auto">
            <a:xfrm>
              <a:off x="5253157" y="2071061"/>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5"/>
                    <a:pt x="45" y="0"/>
                    <a:pt x="100" y="0"/>
                  </a:cubicBezTo>
                  <a:lnTo>
                    <a:pt x="886" y="0"/>
                  </a:lnTo>
                  <a:cubicBezTo>
                    <a:pt x="940" y="0"/>
                    <a:pt x="985" y="45"/>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1121"/>
            <p:cNvSpPr/>
            <p:nvPr/>
          </p:nvSpPr>
          <p:spPr bwMode="auto">
            <a:xfrm>
              <a:off x="5317842" y="2000753"/>
              <a:ext cx="233426" cy="213739"/>
            </a:xfrm>
            <a:custGeom>
              <a:avLst/>
              <a:gdLst>
                <a:gd name="T0" fmla="*/ 107 w 3609"/>
                <a:gd name="T1" fmla="*/ 3336 h 3336"/>
                <a:gd name="T2" fmla="*/ 36 w 3609"/>
                <a:gd name="T3" fmla="*/ 3307 h 3336"/>
                <a:gd name="T4" fmla="*/ 10 w 3609"/>
                <a:gd name="T5" fmla="*/ 3208 h 3336"/>
                <a:gd name="T6" fmla="*/ 252 w 3609"/>
                <a:gd name="T7" fmla="*/ 2375 h 3336"/>
                <a:gd name="T8" fmla="*/ 278 w 3609"/>
                <a:gd name="T9" fmla="*/ 2331 h 3336"/>
                <a:gd name="T10" fmla="*/ 2630 w 3609"/>
                <a:gd name="T11" fmla="*/ 38 h 3336"/>
                <a:gd name="T12" fmla="*/ 2771 w 3609"/>
                <a:gd name="T13" fmla="*/ 40 h 3336"/>
                <a:gd name="T14" fmla="*/ 2770 w 3609"/>
                <a:gd name="T15" fmla="*/ 181 h 3336"/>
                <a:gd name="T16" fmla="*/ 437 w 3609"/>
                <a:gd name="T17" fmla="*/ 2455 h 3336"/>
                <a:gd name="T18" fmla="*/ 254 w 3609"/>
                <a:gd name="T19" fmla="*/ 3085 h 3336"/>
                <a:gd name="T20" fmla="*/ 960 w 3609"/>
                <a:gd name="T21" fmla="*/ 2867 h 3336"/>
                <a:gd name="T22" fmla="*/ 3362 w 3609"/>
                <a:gd name="T23" fmla="*/ 512 h 3336"/>
                <a:gd name="T24" fmla="*/ 3064 w 3609"/>
                <a:gd name="T25" fmla="*/ 244 h 3336"/>
                <a:gd name="T26" fmla="*/ 3057 w 3609"/>
                <a:gd name="T27" fmla="*/ 102 h 3336"/>
                <a:gd name="T28" fmla="*/ 3198 w 3609"/>
                <a:gd name="T29" fmla="*/ 95 h 3336"/>
                <a:gd name="T30" fmla="*/ 3575 w 3609"/>
                <a:gd name="T31" fmla="*/ 434 h 3336"/>
                <a:gd name="T32" fmla="*/ 3608 w 3609"/>
                <a:gd name="T33" fmla="*/ 506 h 3336"/>
                <a:gd name="T34" fmla="*/ 3578 w 3609"/>
                <a:gd name="T35" fmla="*/ 580 h 3336"/>
                <a:gd name="T36" fmla="*/ 1083 w 3609"/>
                <a:gd name="T37" fmla="*/ 3026 h 3336"/>
                <a:gd name="T38" fmla="*/ 1043 w 3609"/>
                <a:gd name="T39" fmla="*/ 3051 h 3336"/>
                <a:gd name="T40" fmla="*/ 136 w 3609"/>
                <a:gd name="T41" fmla="*/ 3331 h 3336"/>
                <a:gd name="T42" fmla="*/ 107 w 3609"/>
                <a:gd name="T43" fmla="*/ 3336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09" h="3336">
                  <a:moveTo>
                    <a:pt x="107" y="3336"/>
                  </a:moveTo>
                  <a:cubicBezTo>
                    <a:pt x="81" y="3336"/>
                    <a:pt x="55" y="3326"/>
                    <a:pt x="36" y="3307"/>
                  </a:cubicBezTo>
                  <a:cubicBezTo>
                    <a:pt x="10" y="3282"/>
                    <a:pt x="0" y="3243"/>
                    <a:pt x="10" y="3208"/>
                  </a:cubicBezTo>
                  <a:lnTo>
                    <a:pt x="252" y="2375"/>
                  </a:lnTo>
                  <a:cubicBezTo>
                    <a:pt x="257" y="2358"/>
                    <a:pt x="266" y="2343"/>
                    <a:pt x="278" y="2331"/>
                  </a:cubicBezTo>
                  <a:lnTo>
                    <a:pt x="2630" y="38"/>
                  </a:lnTo>
                  <a:cubicBezTo>
                    <a:pt x="2669" y="0"/>
                    <a:pt x="2733" y="0"/>
                    <a:pt x="2771" y="40"/>
                  </a:cubicBezTo>
                  <a:cubicBezTo>
                    <a:pt x="2810" y="80"/>
                    <a:pt x="2810" y="143"/>
                    <a:pt x="2770" y="181"/>
                  </a:cubicBezTo>
                  <a:lnTo>
                    <a:pt x="437" y="2455"/>
                  </a:lnTo>
                  <a:lnTo>
                    <a:pt x="254" y="3085"/>
                  </a:lnTo>
                  <a:lnTo>
                    <a:pt x="960" y="2867"/>
                  </a:lnTo>
                  <a:lnTo>
                    <a:pt x="3362" y="512"/>
                  </a:lnTo>
                  <a:lnTo>
                    <a:pt x="3064" y="244"/>
                  </a:lnTo>
                  <a:cubicBezTo>
                    <a:pt x="3024" y="207"/>
                    <a:pt x="3020" y="143"/>
                    <a:pt x="3057" y="102"/>
                  </a:cubicBezTo>
                  <a:cubicBezTo>
                    <a:pt x="3094" y="61"/>
                    <a:pt x="3157" y="58"/>
                    <a:pt x="3198" y="95"/>
                  </a:cubicBezTo>
                  <a:lnTo>
                    <a:pt x="3575" y="434"/>
                  </a:lnTo>
                  <a:cubicBezTo>
                    <a:pt x="3596" y="452"/>
                    <a:pt x="3608" y="478"/>
                    <a:pt x="3608" y="506"/>
                  </a:cubicBezTo>
                  <a:cubicBezTo>
                    <a:pt x="3609" y="534"/>
                    <a:pt x="3598" y="560"/>
                    <a:pt x="3578" y="580"/>
                  </a:cubicBezTo>
                  <a:lnTo>
                    <a:pt x="1083" y="3026"/>
                  </a:lnTo>
                  <a:cubicBezTo>
                    <a:pt x="1072" y="3037"/>
                    <a:pt x="1058" y="3046"/>
                    <a:pt x="1043" y="3051"/>
                  </a:cubicBezTo>
                  <a:lnTo>
                    <a:pt x="136" y="3331"/>
                  </a:lnTo>
                  <a:cubicBezTo>
                    <a:pt x="126" y="3334"/>
                    <a:pt x="116" y="3336"/>
                    <a:pt x="107" y="3336"/>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1122"/>
            <p:cNvSpPr/>
            <p:nvPr/>
          </p:nvSpPr>
          <p:spPr bwMode="auto">
            <a:xfrm>
              <a:off x="5495019" y="1986690"/>
              <a:ext cx="14063" cy="14063"/>
            </a:xfrm>
            <a:custGeom>
              <a:avLst/>
              <a:gdLst>
                <a:gd name="T0" fmla="*/ 100 w 200"/>
                <a:gd name="T1" fmla="*/ 200 h 200"/>
                <a:gd name="T2" fmla="*/ 29 w 200"/>
                <a:gd name="T3" fmla="*/ 171 h 200"/>
                <a:gd name="T4" fmla="*/ 0 w 200"/>
                <a:gd name="T5" fmla="*/ 100 h 200"/>
                <a:gd name="T6" fmla="*/ 29 w 200"/>
                <a:gd name="T7" fmla="*/ 30 h 200"/>
                <a:gd name="T8" fmla="*/ 100 w 200"/>
                <a:gd name="T9" fmla="*/ 0 h 200"/>
                <a:gd name="T10" fmla="*/ 170 w 200"/>
                <a:gd name="T11" fmla="*/ 30 h 200"/>
                <a:gd name="T12" fmla="*/ 200 w 200"/>
                <a:gd name="T13" fmla="*/ 100 h 200"/>
                <a:gd name="T14" fmla="*/ 170 w 200"/>
                <a:gd name="T15" fmla="*/ 171 h 200"/>
                <a:gd name="T16" fmla="*/ 100 w 200"/>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0">
                  <a:moveTo>
                    <a:pt x="100" y="200"/>
                  </a:moveTo>
                  <a:cubicBezTo>
                    <a:pt x="73" y="200"/>
                    <a:pt x="48" y="190"/>
                    <a:pt x="29" y="171"/>
                  </a:cubicBezTo>
                  <a:cubicBezTo>
                    <a:pt x="10" y="152"/>
                    <a:pt x="0" y="127"/>
                    <a:pt x="0" y="100"/>
                  </a:cubicBezTo>
                  <a:cubicBezTo>
                    <a:pt x="0" y="74"/>
                    <a:pt x="10" y="49"/>
                    <a:pt x="29" y="30"/>
                  </a:cubicBezTo>
                  <a:cubicBezTo>
                    <a:pt x="48" y="11"/>
                    <a:pt x="73" y="0"/>
                    <a:pt x="100" y="0"/>
                  </a:cubicBezTo>
                  <a:cubicBezTo>
                    <a:pt x="126" y="0"/>
                    <a:pt x="152" y="11"/>
                    <a:pt x="170" y="30"/>
                  </a:cubicBezTo>
                  <a:cubicBezTo>
                    <a:pt x="189" y="48"/>
                    <a:pt x="200" y="74"/>
                    <a:pt x="200" y="100"/>
                  </a:cubicBezTo>
                  <a:cubicBezTo>
                    <a:pt x="200" y="127"/>
                    <a:pt x="189" y="152"/>
                    <a:pt x="170" y="171"/>
                  </a:cubicBezTo>
                  <a:cubicBezTo>
                    <a:pt x="152" y="190"/>
                    <a:pt x="126" y="200"/>
                    <a:pt x="100"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123"/>
            <p:cNvSpPr/>
            <p:nvPr/>
          </p:nvSpPr>
          <p:spPr bwMode="auto">
            <a:xfrm>
              <a:off x="5509082" y="1964192"/>
              <a:ext cx="67496" cy="56247"/>
            </a:xfrm>
            <a:custGeom>
              <a:avLst/>
              <a:gdLst>
                <a:gd name="T0" fmla="*/ 841 w 1077"/>
                <a:gd name="T1" fmla="*/ 905 h 905"/>
                <a:gd name="T2" fmla="*/ 796 w 1077"/>
                <a:gd name="T3" fmla="*/ 894 h 905"/>
                <a:gd name="T4" fmla="*/ 752 w 1077"/>
                <a:gd name="T5" fmla="*/ 760 h 905"/>
                <a:gd name="T6" fmla="*/ 678 w 1077"/>
                <a:gd name="T7" fmla="*/ 290 h 905"/>
                <a:gd name="T8" fmla="*/ 402 w 1077"/>
                <a:gd name="T9" fmla="*/ 236 h 905"/>
                <a:gd name="T10" fmla="*/ 195 w 1077"/>
                <a:gd name="T11" fmla="*/ 357 h 905"/>
                <a:gd name="T12" fmla="*/ 55 w 1077"/>
                <a:gd name="T13" fmla="*/ 380 h 905"/>
                <a:gd name="T14" fmla="*/ 32 w 1077"/>
                <a:gd name="T15" fmla="*/ 241 h 905"/>
                <a:gd name="T16" fmla="*/ 351 w 1077"/>
                <a:gd name="T17" fmla="*/ 43 h 905"/>
                <a:gd name="T18" fmla="*/ 796 w 1077"/>
                <a:gd name="T19" fmla="*/ 128 h 905"/>
                <a:gd name="T20" fmla="*/ 930 w 1077"/>
                <a:gd name="T21" fmla="*/ 850 h 905"/>
                <a:gd name="T22" fmla="*/ 841 w 1077"/>
                <a:gd name="T23" fmla="*/ 905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905">
                  <a:moveTo>
                    <a:pt x="841" y="905"/>
                  </a:moveTo>
                  <a:cubicBezTo>
                    <a:pt x="826" y="905"/>
                    <a:pt x="811" y="901"/>
                    <a:pt x="796" y="894"/>
                  </a:cubicBezTo>
                  <a:cubicBezTo>
                    <a:pt x="747" y="869"/>
                    <a:pt x="727" y="809"/>
                    <a:pt x="752" y="760"/>
                  </a:cubicBezTo>
                  <a:cubicBezTo>
                    <a:pt x="822" y="622"/>
                    <a:pt x="866" y="428"/>
                    <a:pt x="678" y="290"/>
                  </a:cubicBezTo>
                  <a:cubicBezTo>
                    <a:pt x="589" y="225"/>
                    <a:pt x="507" y="209"/>
                    <a:pt x="402" y="236"/>
                  </a:cubicBezTo>
                  <a:cubicBezTo>
                    <a:pt x="308" y="261"/>
                    <a:pt x="232" y="305"/>
                    <a:pt x="195" y="357"/>
                  </a:cubicBezTo>
                  <a:cubicBezTo>
                    <a:pt x="163" y="402"/>
                    <a:pt x="100" y="413"/>
                    <a:pt x="55" y="380"/>
                  </a:cubicBezTo>
                  <a:cubicBezTo>
                    <a:pt x="10" y="348"/>
                    <a:pt x="0" y="286"/>
                    <a:pt x="32" y="241"/>
                  </a:cubicBezTo>
                  <a:cubicBezTo>
                    <a:pt x="120" y="118"/>
                    <a:pt x="269" y="64"/>
                    <a:pt x="351" y="43"/>
                  </a:cubicBezTo>
                  <a:cubicBezTo>
                    <a:pt x="514" y="0"/>
                    <a:pt x="659" y="28"/>
                    <a:pt x="796" y="128"/>
                  </a:cubicBezTo>
                  <a:cubicBezTo>
                    <a:pt x="1028" y="299"/>
                    <a:pt x="1077" y="562"/>
                    <a:pt x="930" y="850"/>
                  </a:cubicBezTo>
                  <a:cubicBezTo>
                    <a:pt x="913" y="885"/>
                    <a:pt x="878" y="905"/>
                    <a:pt x="841" y="90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124"/>
            <p:cNvSpPr/>
            <p:nvPr/>
          </p:nvSpPr>
          <p:spPr bwMode="auto">
            <a:xfrm>
              <a:off x="5410648" y="2085124"/>
              <a:ext cx="28124" cy="28124"/>
            </a:xfrm>
            <a:custGeom>
              <a:avLst/>
              <a:gdLst>
                <a:gd name="T0" fmla="*/ 353 w 463"/>
                <a:gd name="T1" fmla="*/ 455 h 455"/>
                <a:gd name="T2" fmla="*/ 282 w 463"/>
                <a:gd name="T3" fmla="*/ 426 h 455"/>
                <a:gd name="T4" fmla="*/ 39 w 463"/>
                <a:gd name="T5" fmla="*/ 181 h 455"/>
                <a:gd name="T6" fmla="*/ 39 w 463"/>
                <a:gd name="T7" fmla="*/ 40 h 455"/>
                <a:gd name="T8" fmla="*/ 181 w 463"/>
                <a:gd name="T9" fmla="*/ 40 h 455"/>
                <a:gd name="T10" fmla="*/ 424 w 463"/>
                <a:gd name="T11" fmla="*/ 285 h 455"/>
                <a:gd name="T12" fmla="*/ 423 w 463"/>
                <a:gd name="T13" fmla="*/ 426 h 455"/>
                <a:gd name="T14" fmla="*/ 353 w 463"/>
                <a:gd name="T15" fmla="*/ 455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55">
                  <a:moveTo>
                    <a:pt x="353" y="455"/>
                  </a:moveTo>
                  <a:cubicBezTo>
                    <a:pt x="327" y="455"/>
                    <a:pt x="301" y="445"/>
                    <a:pt x="282" y="426"/>
                  </a:cubicBezTo>
                  <a:lnTo>
                    <a:pt x="39" y="181"/>
                  </a:lnTo>
                  <a:cubicBezTo>
                    <a:pt x="0" y="142"/>
                    <a:pt x="0" y="79"/>
                    <a:pt x="39" y="40"/>
                  </a:cubicBezTo>
                  <a:cubicBezTo>
                    <a:pt x="79" y="0"/>
                    <a:pt x="141" y="1"/>
                    <a:pt x="181" y="40"/>
                  </a:cubicBezTo>
                  <a:lnTo>
                    <a:pt x="424" y="285"/>
                  </a:lnTo>
                  <a:cubicBezTo>
                    <a:pt x="463" y="324"/>
                    <a:pt x="463" y="387"/>
                    <a:pt x="423" y="426"/>
                  </a:cubicBezTo>
                  <a:cubicBezTo>
                    <a:pt x="404" y="446"/>
                    <a:pt x="378" y="455"/>
                    <a:pt x="353" y="45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2" name="E_Signature" descr="{&quot;Key&quot;:&quot;POWER_USER_SHAPE_ICON&quot;,&quot;Value&quot;:&quot;POWER_USER_SHAPE_ICON_STYLE_1&quot;}"/>
          <p:cNvGrpSpPr>
            <a:grpSpLocks noChangeAspect="1"/>
          </p:cNvGrpSpPr>
          <p:nvPr/>
        </p:nvGrpSpPr>
        <p:grpSpPr>
          <a:xfrm>
            <a:off x="13497737" y="4855816"/>
            <a:ext cx="368472" cy="371639"/>
            <a:chOff x="5160350" y="1964192"/>
            <a:chExt cx="416228" cy="379668"/>
          </a:xfrm>
          <a:solidFill>
            <a:srgbClr val="3E5563"/>
          </a:solidFill>
        </p:grpSpPr>
        <p:sp>
          <p:nvSpPr>
            <p:cNvPr id="303" name="Freeform 1115"/>
            <p:cNvSpPr/>
            <p:nvPr/>
          </p:nvSpPr>
          <p:spPr bwMode="auto">
            <a:xfrm>
              <a:off x="5160350" y="2006378"/>
              <a:ext cx="413417" cy="337482"/>
            </a:xfrm>
            <a:custGeom>
              <a:avLst/>
              <a:gdLst>
                <a:gd name="T0" fmla="*/ 5973 w 6419"/>
                <a:gd name="T1" fmla="*/ 5242 h 5242"/>
                <a:gd name="T2" fmla="*/ 5972 w 6419"/>
                <a:gd name="T3" fmla="*/ 5242 h 5242"/>
                <a:gd name="T4" fmla="*/ 436 w 6419"/>
                <a:gd name="T5" fmla="*/ 5231 h 5242"/>
                <a:gd name="T6" fmla="*/ 0 w 6419"/>
                <a:gd name="T7" fmla="*/ 4754 h 5242"/>
                <a:gd name="T8" fmla="*/ 9 w 6419"/>
                <a:gd name="T9" fmla="*/ 475 h 5242"/>
                <a:gd name="T10" fmla="*/ 446 w 6419"/>
                <a:gd name="T11" fmla="*/ 0 h 5242"/>
                <a:gd name="T12" fmla="*/ 447 w 6419"/>
                <a:gd name="T13" fmla="*/ 0 h 5242"/>
                <a:gd name="T14" fmla="*/ 4274 w 6419"/>
                <a:gd name="T15" fmla="*/ 9 h 5242"/>
                <a:gd name="T16" fmla="*/ 4374 w 6419"/>
                <a:gd name="T17" fmla="*/ 109 h 5242"/>
                <a:gd name="T18" fmla="*/ 4274 w 6419"/>
                <a:gd name="T19" fmla="*/ 209 h 5242"/>
                <a:gd name="T20" fmla="*/ 4273 w 6419"/>
                <a:gd name="T21" fmla="*/ 209 h 5242"/>
                <a:gd name="T22" fmla="*/ 447 w 6419"/>
                <a:gd name="T23" fmla="*/ 201 h 5242"/>
                <a:gd name="T24" fmla="*/ 446 w 6419"/>
                <a:gd name="T25" fmla="*/ 201 h 5242"/>
                <a:gd name="T26" fmla="*/ 209 w 6419"/>
                <a:gd name="T27" fmla="*/ 476 h 5242"/>
                <a:gd name="T28" fmla="*/ 200 w 6419"/>
                <a:gd name="T29" fmla="*/ 4754 h 5242"/>
                <a:gd name="T30" fmla="*/ 436 w 6419"/>
                <a:gd name="T31" fmla="*/ 5031 h 5242"/>
                <a:gd name="T32" fmla="*/ 5973 w 6419"/>
                <a:gd name="T33" fmla="*/ 5042 h 5242"/>
                <a:gd name="T34" fmla="*/ 5973 w 6419"/>
                <a:gd name="T35" fmla="*/ 5042 h 5242"/>
                <a:gd name="T36" fmla="*/ 6211 w 6419"/>
                <a:gd name="T37" fmla="*/ 4768 h 5242"/>
                <a:gd name="T38" fmla="*/ 6219 w 6419"/>
                <a:gd name="T39" fmla="*/ 674 h 5242"/>
                <a:gd name="T40" fmla="*/ 6319 w 6419"/>
                <a:gd name="T41" fmla="*/ 574 h 5242"/>
                <a:gd name="T42" fmla="*/ 6319 w 6419"/>
                <a:gd name="T43" fmla="*/ 574 h 5242"/>
                <a:gd name="T44" fmla="*/ 6419 w 6419"/>
                <a:gd name="T45" fmla="*/ 675 h 5242"/>
                <a:gd name="T46" fmla="*/ 6410 w 6419"/>
                <a:gd name="T47" fmla="*/ 4768 h 5242"/>
                <a:gd name="T48" fmla="*/ 5973 w 6419"/>
                <a:gd name="T49" fmla="*/ 5242 h 5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19" h="5242">
                  <a:moveTo>
                    <a:pt x="5973" y="5242"/>
                  </a:moveTo>
                  <a:lnTo>
                    <a:pt x="5972" y="5242"/>
                  </a:lnTo>
                  <a:lnTo>
                    <a:pt x="436" y="5231"/>
                  </a:lnTo>
                  <a:cubicBezTo>
                    <a:pt x="195" y="5230"/>
                    <a:pt x="0" y="5016"/>
                    <a:pt x="0" y="4754"/>
                  </a:cubicBezTo>
                  <a:lnTo>
                    <a:pt x="9" y="475"/>
                  </a:lnTo>
                  <a:cubicBezTo>
                    <a:pt x="10" y="213"/>
                    <a:pt x="206" y="0"/>
                    <a:pt x="446" y="0"/>
                  </a:cubicBezTo>
                  <a:lnTo>
                    <a:pt x="447" y="0"/>
                  </a:lnTo>
                  <a:lnTo>
                    <a:pt x="4274" y="9"/>
                  </a:lnTo>
                  <a:cubicBezTo>
                    <a:pt x="4329" y="9"/>
                    <a:pt x="4374" y="53"/>
                    <a:pt x="4374" y="109"/>
                  </a:cubicBezTo>
                  <a:cubicBezTo>
                    <a:pt x="4374" y="164"/>
                    <a:pt x="4328" y="209"/>
                    <a:pt x="4274" y="209"/>
                  </a:cubicBezTo>
                  <a:lnTo>
                    <a:pt x="4273" y="209"/>
                  </a:lnTo>
                  <a:lnTo>
                    <a:pt x="447" y="201"/>
                  </a:lnTo>
                  <a:lnTo>
                    <a:pt x="446" y="201"/>
                  </a:lnTo>
                  <a:cubicBezTo>
                    <a:pt x="316" y="201"/>
                    <a:pt x="209" y="324"/>
                    <a:pt x="209" y="476"/>
                  </a:cubicBezTo>
                  <a:lnTo>
                    <a:pt x="200" y="4754"/>
                  </a:lnTo>
                  <a:cubicBezTo>
                    <a:pt x="200" y="4906"/>
                    <a:pt x="306" y="5031"/>
                    <a:pt x="436" y="5031"/>
                  </a:cubicBezTo>
                  <a:lnTo>
                    <a:pt x="5973" y="5042"/>
                  </a:lnTo>
                  <a:lnTo>
                    <a:pt x="5973" y="5042"/>
                  </a:lnTo>
                  <a:cubicBezTo>
                    <a:pt x="6104" y="5042"/>
                    <a:pt x="6210" y="4919"/>
                    <a:pt x="6211" y="4768"/>
                  </a:cubicBezTo>
                  <a:lnTo>
                    <a:pt x="6219" y="674"/>
                  </a:lnTo>
                  <a:cubicBezTo>
                    <a:pt x="6219" y="619"/>
                    <a:pt x="6264" y="574"/>
                    <a:pt x="6319" y="574"/>
                  </a:cubicBezTo>
                  <a:lnTo>
                    <a:pt x="6319" y="574"/>
                  </a:lnTo>
                  <a:cubicBezTo>
                    <a:pt x="6375" y="574"/>
                    <a:pt x="6419" y="619"/>
                    <a:pt x="6419" y="675"/>
                  </a:cubicBezTo>
                  <a:lnTo>
                    <a:pt x="6410" y="4768"/>
                  </a:lnTo>
                  <a:cubicBezTo>
                    <a:pt x="6410" y="5030"/>
                    <a:pt x="6214" y="5242"/>
                    <a:pt x="5973" y="524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1116"/>
            <p:cNvSpPr/>
            <p:nvPr/>
          </p:nvSpPr>
          <p:spPr bwMode="auto">
            <a:xfrm>
              <a:off x="5345965" y="2099185"/>
              <a:ext cx="19687" cy="11249"/>
            </a:xfrm>
            <a:custGeom>
              <a:avLst/>
              <a:gdLst>
                <a:gd name="T0" fmla="*/ 204 w 304"/>
                <a:gd name="T1" fmla="*/ 201 h 201"/>
                <a:gd name="T2" fmla="*/ 204 w 304"/>
                <a:gd name="T3" fmla="*/ 201 h 201"/>
                <a:gd name="T4" fmla="*/ 100 w 304"/>
                <a:gd name="T5" fmla="*/ 200 h 201"/>
                <a:gd name="T6" fmla="*/ 0 w 304"/>
                <a:gd name="T7" fmla="*/ 100 h 201"/>
                <a:gd name="T8" fmla="*/ 100 w 304"/>
                <a:gd name="T9" fmla="*/ 0 h 201"/>
                <a:gd name="T10" fmla="*/ 100 w 304"/>
                <a:gd name="T11" fmla="*/ 0 h 201"/>
                <a:gd name="T12" fmla="*/ 204 w 304"/>
                <a:gd name="T13" fmla="*/ 0 h 201"/>
                <a:gd name="T14" fmla="*/ 304 w 304"/>
                <a:gd name="T15" fmla="*/ 100 h 201"/>
                <a:gd name="T16" fmla="*/ 204 w 304"/>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01">
                  <a:moveTo>
                    <a:pt x="204" y="201"/>
                  </a:moveTo>
                  <a:lnTo>
                    <a:pt x="204" y="201"/>
                  </a:lnTo>
                  <a:lnTo>
                    <a:pt x="100" y="200"/>
                  </a:lnTo>
                  <a:cubicBezTo>
                    <a:pt x="45" y="200"/>
                    <a:pt x="0" y="155"/>
                    <a:pt x="0" y="100"/>
                  </a:cubicBezTo>
                  <a:cubicBezTo>
                    <a:pt x="0" y="45"/>
                    <a:pt x="45" y="0"/>
                    <a:pt x="100" y="0"/>
                  </a:cubicBezTo>
                  <a:lnTo>
                    <a:pt x="100" y="0"/>
                  </a:lnTo>
                  <a:lnTo>
                    <a:pt x="204" y="0"/>
                  </a:lnTo>
                  <a:cubicBezTo>
                    <a:pt x="260" y="0"/>
                    <a:pt x="304" y="45"/>
                    <a:pt x="304" y="100"/>
                  </a:cubicBezTo>
                  <a:cubicBezTo>
                    <a:pt x="304" y="156"/>
                    <a:pt x="259" y="201"/>
                    <a:pt x="204" y="20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1117"/>
            <p:cNvSpPr/>
            <p:nvPr/>
          </p:nvSpPr>
          <p:spPr bwMode="auto">
            <a:xfrm>
              <a:off x="5213784" y="2099185"/>
              <a:ext cx="306547" cy="199678"/>
            </a:xfrm>
            <a:custGeom>
              <a:avLst/>
              <a:gdLst>
                <a:gd name="T0" fmla="*/ 4411 w 4764"/>
                <a:gd name="T1" fmla="*/ 3113 h 3113"/>
                <a:gd name="T2" fmla="*/ 4410 w 4764"/>
                <a:gd name="T3" fmla="*/ 3113 h 3113"/>
                <a:gd name="T4" fmla="*/ 347 w 4764"/>
                <a:gd name="T5" fmla="*/ 3104 h 3113"/>
                <a:gd name="T6" fmla="*/ 1 w 4764"/>
                <a:gd name="T7" fmla="*/ 2787 h 3113"/>
                <a:gd name="T8" fmla="*/ 5 w 4764"/>
                <a:gd name="T9" fmla="*/ 316 h 3113"/>
                <a:gd name="T10" fmla="*/ 353 w 4764"/>
                <a:gd name="T11" fmla="*/ 0 h 3113"/>
                <a:gd name="T12" fmla="*/ 353 w 4764"/>
                <a:gd name="T13" fmla="*/ 0 h 3113"/>
                <a:gd name="T14" fmla="*/ 1680 w 4764"/>
                <a:gd name="T15" fmla="*/ 3 h 3113"/>
                <a:gd name="T16" fmla="*/ 1780 w 4764"/>
                <a:gd name="T17" fmla="*/ 104 h 3113"/>
                <a:gd name="T18" fmla="*/ 1680 w 4764"/>
                <a:gd name="T19" fmla="*/ 204 h 3113"/>
                <a:gd name="T20" fmla="*/ 1680 w 4764"/>
                <a:gd name="T21" fmla="*/ 204 h 3113"/>
                <a:gd name="T22" fmla="*/ 353 w 4764"/>
                <a:gd name="T23" fmla="*/ 200 h 3113"/>
                <a:gd name="T24" fmla="*/ 353 w 4764"/>
                <a:gd name="T25" fmla="*/ 200 h 3113"/>
                <a:gd name="T26" fmla="*/ 206 w 4764"/>
                <a:gd name="T27" fmla="*/ 317 h 3113"/>
                <a:gd name="T28" fmla="*/ 200 w 4764"/>
                <a:gd name="T29" fmla="*/ 2788 h 3113"/>
                <a:gd name="T30" fmla="*/ 347 w 4764"/>
                <a:gd name="T31" fmla="*/ 2905 h 3113"/>
                <a:gd name="T32" fmla="*/ 4411 w 4764"/>
                <a:gd name="T33" fmla="*/ 2913 h 3113"/>
                <a:gd name="T34" fmla="*/ 4411 w 4764"/>
                <a:gd name="T35" fmla="*/ 2913 h 3113"/>
                <a:gd name="T36" fmla="*/ 4558 w 4764"/>
                <a:gd name="T37" fmla="*/ 2797 h 3113"/>
                <a:gd name="T38" fmla="*/ 4563 w 4764"/>
                <a:gd name="T39" fmla="*/ 326 h 3113"/>
                <a:gd name="T40" fmla="*/ 4541 w 4764"/>
                <a:gd name="T41" fmla="*/ 264 h 3113"/>
                <a:gd name="T42" fmla="*/ 4556 w 4764"/>
                <a:gd name="T43" fmla="*/ 123 h 3113"/>
                <a:gd name="T44" fmla="*/ 4696 w 4764"/>
                <a:gd name="T45" fmla="*/ 138 h 3113"/>
                <a:gd name="T46" fmla="*/ 4764 w 4764"/>
                <a:gd name="T47" fmla="*/ 327 h 3113"/>
                <a:gd name="T48" fmla="*/ 4758 w 4764"/>
                <a:gd name="T49" fmla="*/ 2797 h 3113"/>
                <a:gd name="T50" fmla="*/ 4411 w 4764"/>
                <a:gd name="T51" fmla="*/ 3113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64" h="3113">
                  <a:moveTo>
                    <a:pt x="4411" y="3113"/>
                  </a:moveTo>
                  <a:lnTo>
                    <a:pt x="4410" y="3113"/>
                  </a:lnTo>
                  <a:lnTo>
                    <a:pt x="347" y="3104"/>
                  </a:lnTo>
                  <a:cubicBezTo>
                    <a:pt x="155" y="3104"/>
                    <a:pt x="0" y="2962"/>
                    <a:pt x="1" y="2787"/>
                  </a:cubicBezTo>
                  <a:lnTo>
                    <a:pt x="5" y="316"/>
                  </a:lnTo>
                  <a:cubicBezTo>
                    <a:pt x="6" y="142"/>
                    <a:pt x="161" y="0"/>
                    <a:pt x="353" y="0"/>
                  </a:cubicBezTo>
                  <a:lnTo>
                    <a:pt x="353" y="0"/>
                  </a:lnTo>
                  <a:cubicBezTo>
                    <a:pt x="353" y="0"/>
                    <a:pt x="885" y="2"/>
                    <a:pt x="1680" y="3"/>
                  </a:cubicBezTo>
                  <a:cubicBezTo>
                    <a:pt x="1735" y="3"/>
                    <a:pt x="1780" y="48"/>
                    <a:pt x="1780" y="104"/>
                  </a:cubicBezTo>
                  <a:cubicBezTo>
                    <a:pt x="1780" y="159"/>
                    <a:pt x="1735" y="204"/>
                    <a:pt x="1680" y="204"/>
                  </a:cubicBezTo>
                  <a:lnTo>
                    <a:pt x="1680" y="204"/>
                  </a:lnTo>
                  <a:cubicBezTo>
                    <a:pt x="885" y="202"/>
                    <a:pt x="353" y="200"/>
                    <a:pt x="353" y="200"/>
                  </a:cubicBezTo>
                  <a:lnTo>
                    <a:pt x="353" y="200"/>
                  </a:lnTo>
                  <a:cubicBezTo>
                    <a:pt x="272" y="200"/>
                    <a:pt x="206" y="253"/>
                    <a:pt x="206" y="317"/>
                  </a:cubicBezTo>
                  <a:lnTo>
                    <a:pt x="200" y="2788"/>
                  </a:lnTo>
                  <a:cubicBezTo>
                    <a:pt x="200" y="2852"/>
                    <a:pt x="266" y="2905"/>
                    <a:pt x="347" y="2905"/>
                  </a:cubicBezTo>
                  <a:lnTo>
                    <a:pt x="4411" y="2913"/>
                  </a:lnTo>
                  <a:lnTo>
                    <a:pt x="4411" y="2913"/>
                  </a:lnTo>
                  <a:cubicBezTo>
                    <a:pt x="4492" y="2913"/>
                    <a:pt x="4558" y="2861"/>
                    <a:pt x="4558" y="2797"/>
                  </a:cubicBezTo>
                  <a:lnTo>
                    <a:pt x="4563" y="326"/>
                  </a:lnTo>
                  <a:cubicBezTo>
                    <a:pt x="4563" y="298"/>
                    <a:pt x="4551" y="277"/>
                    <a:pt x="4541" y="264"/>
                  </a:cubicBezTo>
                  <a:cubicBezTo>
                    <a:pt x="4506" y="220"/>
                    <a:pt x="4513" y="158"/>
                    <a:pt x="4556" y="123"/>
                  </a:cubicBezTo>
                  <a:cubicBezTo>
                    <a:pt x="4599" y="88"/>
                    <a:pt x="4662" y="95"/>
                    <a:pt x="4696" y="138"/>
                  </a:cubicBezTo>
                  <a:cubicBezTo>
                    <a:pt x="4740" y="193"/>
                    <a:pt x="4764" y="258"/>
                    <a:pt x="4764" y="327"/>
                  </a:cubicBezTo>
                  <a:lnTo>
                    <a:pt x="4758" y="2797"/>
                  </a:lnTo>
                  <a:cubicBezTo>
                    <a:pt x="4758" y="2972"/>
                    <a:pt x="4602" y="3113"/>
                    <a:pt x="4411" y="311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1118"/>
            <p:cNvSpPr/>
            <p:nvPr/>
          </p:nvSpPr>
          <p:spPr bwMode="auto">
            <a:xfrm>
              <a:off x="5334716" y="2026063"/>
              <a:ext cx="64685" cy="67496"/>
            </a:xfrm>
            <a:custGeom>
              <a:avLst/>
              <a:gdLst>
                <a:gd name="T0" fmla="*/ 507 w 1014"/>
                <a:gd name="T1" fmla="*/ 1013 h 1013"/>
                <a:gd name="T2" fmla="*/ 0 w 1014"/>
                <a:gd name="T3" fmla="*/ 506 h 1013"/>
                <a:gd name="T4" fmla="*/ 507 w 1014"/>
                <a:gd name="T5" fmla="*/ 0 h 1013"/>
                <a:gd name="T6" fmla="*/ 1014 w 1014"/>
                <a:gd name="T7" fmla="*/ 506 h 1013"/>
                <a:gd name="T8" fmla="*/ 1001 w 1014"/>
                <a:gd name="T9" fmla="*/ 619 h 1013"/>
                <a:gd name="T10" fmla="*/ 881 w 1014"/>
                <a:gd name="T11" fmla="*/ 695 h 1013"/>
                <a:gd name="T12" fmla="*/ 806 w 1014"/>
                <a:gd name="T13" fmla="*/ 575 h 1013"/>
                <a:gd name="T14" fmla="*/ 813 w 1014"/>
                <a:gd name="T15" fmla="*/ 506 h 1013"/>
                <a:gd name="T16" fmla="*/ 507 w 1014"/>
                <a:gd name="T17" fmla="*/ 200 h 1013"/>
                <a:gd name="T18" fmla="*/ 200 w 1014"/>
                <a:gd name="T19" fmla="*/ 506 h 1013"/>
                <a:gd name="T20" fmla="*/ 507 w 1014"/>
                <a:gd name="T21" fmla="*/ 813 h 1013"/>
                <a:gd name="T22" fmla="*/ 560 w 1014"/>
                <a:gd name="T23" fmla="*/ 809 h 1013"/>
                <a:gd name="T24" fmla="*/ 676 w 1014"/>
                <a:gd name="T25" fmla="*/ 890 h 1013"/>
                <a:gd name="T26" fmla="*/ 594 w 1014"/>
                <a:gd name="T27" fmla="*/ 1006 h 1013"/>
                <a:gd name="T28" fmla="*/ 507 w 1014"/>
                <a:gd name="T29" fmla="*/ 101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4" h="1013">
                  <a:moveTo>
                    <a:pt x="507" y="1013"/>
                  </a:moveTo>
                  <a:cubicBezTo>
                    <a:pt x="227" y="1013"/>
                    <a:pt x="0" y="786"/>
                    <a:pt x="0" y="506"/>
                  </a:cubicBezTo>
                  <a:cubicBezTo>
                    <a:pt x="0" y="227"/>
                    <a:pt x="227" y="0"/>
                    <a:pt x="507" y="0"/>
                  </a:cubicBezTo>
                  <a:cubicBezTo>
                    <a:pt x="786" y="0"/>
                    <a:pt x="1014" y="227"/>
                    <a:pt x="1014" y="506"/>
                  </a:cubicBezTo>
                  <a:cubicBezTo>
                    <a:pt x="1014" y="544"/>
                    <a:pt x="1009" y="582"/>
                    <a:pt x="1001" y="619"/>
                  </a:cubicBezTo>
                  <a:cubicBezTo>
                    <a:pt x="988" y="673"/>
                    <a:pt x="935" y="707"/>
                    <a:pt x="881" y="695"/>
                  </a:cubicBezTo>
                  <a:cubicBezTo>
                    <a:pt x="827" y="683"/>
                    <a:pt x="793" y="629"/>
                    <a:pt x="806" y="575"/>
                  </a:cubicBezTo>
                  <a:cubicBezTo>
                    <a:pt x="811" y="553"/>
                    <a:pt x="813" y="529"/>
                    <a:pt x="813" y="506"/>
                  </a:cubicBezTo>
                  <a:cubicBezTo>
                    <a:pt x="813" y="337"/>
                    <a:pt x="676" y="200"/>
                    <a:pt x="507" y="200"/>
                  </a:cubicBezTo>
                  <a:cubicBezTo>
                    <a:pt x="338" y="200"/>
                    <a:pt x="200" y="337"/>
                    <a:pt x="200" y="506"/>
                  </a:cubicBezTo>
                  <a:cubicBezTo>
                    <a:pt x="200" y="675"/>
                    <a:pt x="338" y="813"/>
                    <a:pt x="507" y="813"/>
                  </a:cubicBezTo>
                  <a:cubicBezTo>
                    <a:pt x="525" y="813"/>
                    <a:pt x="543" y="812"/>
                    <a:pt x="560" y="809"/>
                  </a:cubicBezTo>
                  <a:cubicBezTo>
                    <a:pt x="614" y="799"/>
                    <a:pt x="666" y="835"/>
                    <a:pt x="676" y="890"/>
                  </a:cubicBezTo>
                  <a:cubicBezTo>
                    <a:pt x="685" y="944"/>
                    <a:pt x="649" y="996"/>
                    <a:pt x="594" y="1006"/>
                  </a:cubicBezTo>
                  <a:cubicBezTo>
                    <a:pt x="566" y="1010"/>
                    <a:pt x="536" y="1013"/>
                    <a:pt x="507" y="101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1119"/>
            <p:cNvSpPr/>
            <p:nvPr/>
          </p:nvSpPr>
          <p:spPr bwMode="auto">
            <a:xfrm>
              <a:off x="5253157" y="2042938"/>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4"/>
                    <a:pt x="45" y="0"/>
                    <a:pt x="100" y="0"/>
                  </a:cubicBezTo>
                  <a:lnTo>
                    <a:pt x="886" y="0"/>
                  </a:lnTo>
                  <a:cubicBezTo>
                    <a:pt x="940" y="0"/>
                    <a:pt x="985" y="44"/>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1120"/>
            <p:cNvSpPr/>
            <p:nvPr/>
          </p:nvSpPr>
          <p:spPr bwMode="auto">
            <a:xfrm>
              <a:off x="5253157" y="2071061"/>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5"/>
                    <a:pt x="45" y="0"/>
                    <a:pt x="100" y="0"/>
                  </a:cubicBezTo>
                  <a:lnTo>
                    <a:pt x="886" y="0"/>
                  </a:lnTo>
                  <a:cubicBezTo>
                    <a:pt x="940" y="0"/>
                    <a:pt x="985" y="45"/>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1121"/>
            <p:cNvSpPr/>
            <p:nvPr/>
          </p:nvSpPr>
          <p:spPr bwMode="auto">
            <a:xfrm>
              <a:off x="5317842" y="2000753"/>
              <a:ext cx="233426" cy="213739"/>
            </a:xfrm>
            <a:custGeom>
              <a:avLst/>
              <a:gdLst>
                <a:gd name="T0" fmla="*/ 107 w 3609"/>
                <a:gd name="T1" fmla="*/ 3336 h 3336"/>
                <a:gd name="T2" fmla="*/ 36 w 3609"/>
                <a:gd name="T3" fmla="*/ 3307 h 3336"/>
                <a:gd name="T4" fmla="*/ 10 w 3609"/>
                <a:gd name="T5" fmla="*/ 3208 h 3336"/>
                <a:gd name="T6" fmla="*/ 252 w 3609"/>
                <a:gd name="T7" fmla="*/ 2375 h 3336"/>
                <a:gd name="T8" fmla="*/ 278 w 3609"/>
                <a:gd name="T9" fmla="*/ 2331 h 3336"/>
                <a:gd name="T10" fmla="*/ 2630 w 3609"/>
                <a:gd name="T11" fmla="*/ 38 h 3336"/>
                <a:gd name="T12" fmla="*/ 2771 w 3609"/>
                <a:gd name="T13" fmla="*/ 40 h 3336"/>
                <a:gd name="T14" fmla="*/ 2770 w 3609"/>
                <a:gd name="T15" fmla="*/ 181 h 3336"/>
                <a:gd name="T16" fmla="*/ 437 w 3609"/>
                <a:gd name="T17" fmla="*/ 2455 h 3336"/>
                <a:gd name="T18" fmla="*/ 254 w 3609"/>
                <a:gd name="T19" fmla="*/ 3085 h 3336"/>
                <a:gd name="T20" fmla="*/ 960 w 3609"/>
                <a:gd name="T21" fmla="*/ 2867 h 3336"/>
                <a:gd name="T22" fmla="*/ 3362 w 3609"/>
                <a:gd name="T23" fmla="*/ 512 h 3336"/>
                <a:gd name="T24" fmla="*/ 3064 w 3609"/>
                <a:gd name="T25" fmla="*/ 244 h 3336"/>
                <a:gd name="T26" fmla="*/ 3057 w 3609"/>
                <a:gd name="T27" fmla="*/ 102 h 3336"/>
                <a:gd name="T28" fmla="*/ 3198 w 3609"/>
                <a:gd name="T29" fmla="*/ 95 h 3336"/>
                <a:gd name="T30" fmla="*/ 3575 w 3609"/>
                <a:gd name="T31" fmla="*/ 434 h 3336"/>
                <a:gd name="T32" fmla="*/ 3608 w 3609"/>
                <a:gd name="T33" fmla="*/ 506 h 3336"/>
                <a:gd name="T34" fmla="*/ 3578 w 3609"/>
                <a:gd name="T35" fmla="*/ 580 h 3336"/>
                <a:gd name="T36" fmla="*/ 1083 w 3609"/>
                <a:gd name="T37" fmla="*/ 3026 h 3336"/>
                <a:gd name="T38" fmla="*/ 1043 w 3609"/>
                <a:gd name="T39" fmla="*/ 3051 h 3336"/>
                <a:gd name="T40" fmla="*/ 136 w 3609"/>
                <a:gd name="T41" fmla="*/ 3331 h 3336"/>
                <a:gd name="T42" fmla="*/ 107 w 3609"/>
                <a:gd name="T43" fmla="*/ 3336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09" h="3336">
                  <a:moveTo>
                    <a:pt x="107" y="3336"/>
                  </a:moveTo>
                  <a:cubicBezTo>
                    <a:pt x="81" y="3336"/>
                    <a:pt x="55" y="3326"/>
                    <a:pt x="36" y="3307"/>
                  </a:cubicBezTo>
                  <a:cubicBezTo>
                    <a:pt x="10" y="3282"/>
                    <a:pt x="0" y="3243"/>
                    <a:pt x="10" y="3208"/>
                  </a:cubicBezTo>
                  <a:lnTo>
                    <a:pt x="252" y="2375"/>
                  </a:lnTo>
                  <a:cubicBezTo>
                    <a:pt x="257" y="2358"/>
                    <a:pt x="266" y="2343"/>
                    <a:pt x="278" y="2331"/>
                  </a:cubicBezTo>
                  <a:lnTo>
                    <a:pt x="2630" y="38"/>
                  </a:lnTo>
                  <a:cubicBezTo>
                    <a:pt x="2669" y="0"/>
                    <a:pt x="2733" y="0"/>
                    <a:pt x="2771" y="40"/>
                  </a:cubicBezTo>
                  <a:cubicBezTo>
                    <a:pt x="2810" y="80"/>
                    <a:pt x="2810" y="143"/>
                    <a:pt x="2770" y="181"/>
                  </a:cubicBezTo>
                  <a:lnTo>
                    <a:pt x="437" y="2455"/>
                  </a:lnTo>
                  <a:lnTo>
                    <a:pt x="254" y="3085"/>
                  </a:lnTo>
                  <a:lnTo>
                    <a:pt x="960" y="2867"/>
                  </a:lnTo>
                  <a:lnTo>
                    <a:pt x="3362" y="512"/>
                  </a:lnTo>
                  <a:lnTo>
                    <a:pt x="3064" y="244"/>
                  </a:lnTo>
                  <a:cubicBezTo>
                    <a:pt x="3024" y="207"/>
                    <a:pt x="3020" y="143"/>
                    <a:pt x="3057" y="102"/>
                  </a:cubicBezTo>
                  <a:cubicBezTo>
                    <a:pt x="3094" y="61"/>
                    <a:pt x="3157" y="58"/>
                    <a:pt x="3198" y="95"/>
                  </a:cubicBezTo>
                  <a:lnTo>
                    <a:pt x="3575" y="434"/>
                  </a:lnTo>
                  <a:cubicBezTo>
                    <a:pt x="3596" y="452"/>
                    <a:pt x="3608" y="478"/>
                    <a:pt x="3608" y="506"/>
                  </a:cubicBezTo>
                  <a:cubicBezTo>
                    <a:pt x="3609" y="534"/>
                    <a:pt x="3598" y="560"/>
                    <a:pt x="3578" y="580"/>
                  </a:cubicBezTo>
                  <a:lnTo>
                    <a:pt x="1083" y="3026"/>
                  </a:lnTo>
                  <a:cubicBezTo>
                    <a:pt x="1072" y="3037"/>
                    <a:pt x="1058" y="3046"/>
                    <a:pt x="1043" y="3051"/>
                  </a:cubicBezTo>
                  <a:lnTo>
                    <a:pt x="136" y="3331"/>
                  </a:lnTo>
                  <a:cubicBezTo>
                    <a:pt x="126" y="3334"/>
                    <a:pt x="116" y="3336"/>
                    <a:pt x="107" y="3336"/>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1122"/>
            <p:cNvSpPr/>
            <p:nvPr/>
          </p:nvSpPr>
          <p:spPr bwMode="auto">
            <a:xfrm>
              <a:off x="5495019" y="1986690"/>
              <a:ext cx="14063" cy="14063"/>
            </a:xfrm>
            <a:custGeom>
              <a:avLst/>
              <a:gdLst>
                <a:gd name="T0" fmla="*/ 100 w 200"/>
                <a:gd name="T1" fmla="*/ 200 h 200"/>
                <a:gd name="T2" fmla="*/ 29 w 200"/>
                <a:gd name="T3" fmla="*/ 171 h 200"/>
                <a:gd name="T4" fmla="*/ 0 w 200"/>
                <a:gd name="T5" fmla="*/ 100 h 200"/>
                <a:gd name="T6" fmla="*/ 29 w 200"/>
                <a:gd name="T7" fmla="*/ 30 h 200"/>
                <a:gd name="T8" fmla="*/ 100 w 200"/>
                <a:gd name="T9" fmla="*/ 0 h 200"/>
                <a:gd name="T10" fmla="*/ 170 w 200"/>
                <a:gd name="T11" fmla="*/ 30 h 200"/>
                <a:gd name="T12" fmla="*/ 200 w 200"/>
                <a:gd name="T13" fmla="*/ 100 h 200"/>
                <a:gd name="T14" fmla="*/ 170 w 200"/>
                <a:gd name="T15" fmla="*/ 171 h 200"/>
                <a:gd name="T16" fmla="*/ 100 w 200"/>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0">
                  <a:moveTo>
                    <a:pt x="100" y="200"/>
                  </a:moveTo>
                  <a:cubicBezTo>
                    <a:pt x="73" y="200"/>
                    <a:pt x="48" y="190"/>
                    <a:pt x="29" y="171"/>
                  </a:cubicBezTo>
                  <a:cubicBezTo>
                    <a:pt x="10" y="152"/>
                    <a:pt x="0" y="127"/>
                    <a:pt x="0" y="100"/>
                  </a:cubicBezTo>
                  <a:cubicBezTo>
                    <a:pt x="0" y="74"/>
                    <a:pt x="10" y="49"/>
                    <a:pt x="29" y="30"/>
                  </a:cubicBezTo>
                  <a:cubicBezTo>
                    <a:pt x="48" y="11"/>
                    <a:pt x="73" y="0"/>
                    <a:pt x="100" y="0"/>
                  </a:cubicBezTo>
                  <a:cubicBezTo>
                    <a:pt x="126" y="0"/>
                    <a:pt x="152" y="11"/>
                    <a:pt x="170" y="30"/>
                  </a:cubicBezTo>
                  <a:cubicBezTo>
                    <a:pt x="189" y="48"/>
                    <a:pt x="200" y="74"/>
                    <a:pt x="200" y="100"/>
                  </a:cubicBezTo>
                  <a:cubicBezTo>
                    <a:pt x="200" y="127"/>
                    <a:pt x="189" y="152"/>
                    <a:pt x="170" y="171"/>
                  </a:cubicBezTo>
                  <a:cubicBezTo>
                    <a:pt x="152" y="190"/>
                    <a:pt x="126" y="200"/>
                    <a:pt x="100"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1123"/>
            <p:cNvSpPr/>
            <p:nvPr/>
          </p:nvSpPr>
          <p:spPr bwMode="auto">
            <a:xfrm>
              <a:off x="5509082" y="1964192"/>
              <a:ext cx="67496" cy="56247"/>
            </a:xfrm>
            <a:custGeom>
              <a:avLst/>
              <a:gdLst>
                <a:gd name="T0" fmla="*/ 841 w 1077"/>
                <a:gd name="T1" fmla="*/ 905 h 905"/>
                <a:gd name="T2" fmla="*/ 796 w 1077"/>
                <a:gd name="T3" fmla="*/ 894 h 905"/>
                <a:gd name="T4" fmla="*/ 752 w 1077"/>
                <a:gd name="T5" fmla="*/ 760 h 905"/>
                <a:gd name="T6" fmla="*/ 678 w 1077"/>
                <a:gd name="T7" fmla="*/ 290 h 905"/>
                <a:gd name="T8" fmla="*/ 402 w 1077"/>
                <a:gd name="T9" fmla="*/ 236 h 905"/>
                <a:gd name="T10" fmla="*/ 195 w 1077"/>
                <a:gd name="T11" fmla="*/ 357 h 905"/>
                <a:gd name="T12" fmla="*/ 55 w 1077"/>
                <a:gd name="T13" fmla="*/ 380 h 905"/>
                <a:gd name="T14" fmla="*/ 32 w 1077"/>
                <a:gd name="T15" fmla="*/ 241 h 905"/>
                <a:gd name="T16" fmla="*/ 351 w 1077"/>
                <a:gd name="T17" fmla="*/ 43 h 905"/>
                <a:gd name="T18" fmla="*/ 796 w 1077"/>
                <a:gd name="T19" fmla="*/ 128 h 905"/>
                <a:gd name="T20" fmla="*/ 930 w 1077"/>
                <a:gd name="T21" fmla="*/ 850 h 905"/>
                <a:gd name="T22" fmla="*/ 841 w 1077"/>
                <a:gd name="T23" fmla="*/ 905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905">
                  <a:moveTo>
                    <a:pt x="841" y="905"/>
                  </a:moveTo>
                  <a:cubicBezTo>
                    <a:pt x="826" y="905"/>
                    <a:pt x="811" y="901"/>
                    <a:pt x="796" y="894"/>
                  </a:cubicBezTo>
                  <a:cubicBezTo>
                    <a:pt x="747" y="869"/>
                    <a:pt x="727" y="809"/>
                    <a:pt x="752" y="760"/>
                  </a:cubicBezTo>
                  <a:cubicBezTo>
                    <a:pt x="822" y="622"/>
                    <a:pt x="866" y="428"/>
                    <a:pt x="678" y="290"/>
                  </a:cubicBezTo>
                  <a:cubicBezTo>
                    <a:pt x="589" y="225"/>
                    <a:pt x="507" y="209"/>
                    <a:pt x="402" y="236"/>
                  </a:cubicBezTo>
                  <a:cubicBezTo>
                    <a:pt x="308" y="261"/>
                    <a:pt x="232" y="305"/>
                    <a:pt x="195" y="357"/>
                  </a:cubicBezTo>
                  <a:cubicBezTo>
                    <a:pt x="163" y="402"/>
                    <a:pt x="100" y="413"/>
                    <a:pt x="55" y="380"/>
                  </a:cubicBezTo>
                  <a:cubicBezTo>
                    <a:pt x="10" y="348"/>
                    <a:pt x="0" y="286"/>
                    <a:pt x="32" y="241"/>
                  </a:cubicBezTo>
                  <a:cubicBezTo>
                    <a:pt x="120" y="118"/>
                    <a:pt x="269" y="64"/>
                    <a:pt x="351" y="43"/>
                  </a:cubicBezTo>
                  <a:cubicBezTo>
                    <a:pt x="514" y="0"/>
                    <a:pt x="659" y="28"/>
                    <a:pt x="796" y="128"/>
                  </a:cubicBezTo>
                  <a:cubicBezTo>
                    <a:pt x="1028" y="299"/>
                    <a:pt x="1077" y="562"/>
                    <a:pt x="930" y="850"/>
                  </a:cubicBezTo>
                  <a:cubicBezTo>
                    <a:pt x="913" y="885"/>
                    <a:pt x="878" y="905"/>
                    <a:pt x="841" y="90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1124"/>
            <p:cNvSpPr/>
            <p:nvPr/>
          </p:nvSpPr>
          <p:spPr bwMode="auto">
            <a:xfrm>
              <a:off x="5410648" y="2085124"/>
              <a:ext cx="28124" cy="28124"/>
            </a:xfrm>
            <a:custGeom>
              <a:avLst/>
              <a:gdLst>
                <a:gd name="T0" fmla="*/ 353 w 463"/>
                <a:gd name="T1" fmla="*/ 455 h 455"/>
                <a:gd name="T2" fmla="*/ 282 w 463"/>
                <a:gd name="T3" fmla="*/ 426 h 455"/>
                <a:gd name="T4" fmla="*/ 39 w 463"/>
                <a:gd name="T5" fmla="*/ 181 h 455"/>
                <a:gd name="T6" fmla="*/ 39 w 463"/>
                <a:gd name="T7" fmla="*/ 40 h 455"/>
                <a:gd name="T8" fmla="*/ 181 w 463"/>
                <a:gd name="T9" fmla="*/ 40 h 455"/>
                <a:gd name="T10" fmla="*/ 424 w 463"/>
                <a:gd name="T11" fmla="*/ 285 h 455"/>
                <a:gd name="T12" fmla="*/ 423 w 463"/>
                <a:gd name="T13" fmla="*/ 426 h 455"/>
                <a:gd name="T14" fmla="*/ 353 w 463"/>
                <a:gd name="T15" fmla="*/ 455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55">
                  <a:moveTo>
                    <a:pt x="353" y="455"/>
                  </a:moveTo>
                  <a:cubicBezTo>
                    <a:pt x="327" y="455"/>
                    <a:pt x="301" y="445"/>
                    <a:pt x="282" y="426"/>
                  </a:cubicBezTo>
                  <a:lnTo>
                    <a:pt x="39" y="181"/>
                  </a:lnTo>
                  <a:cubicBezTo>
                    <a:pt x="0" y="142"/>
                    <a:pt x="0" y="79"/>
                    <a:pt x="39" y="40"/>
                  </a:cubicBezTo>
                  <a:cubicBezTo>
                    <a:pt x="79" y="0"/>
                    <a:pt x="141" y="1"/>
                    <a:pt x="181" y="40"/>
                  </a:cubicBezTo>
                  <a:lnTo>
                    <a:pt x="424" y="285"/>
                  </a:lnTo>
                  <a:cubicBezTo>
                    <a:pt x="463" y="324"/>
                    <a:pt x="463" y="387"/>
                    <a:pt x="423" y="426"/>
                  </a:cubicBezTo>
                  <a:cubicBezTo>
                    <a:pt x="404" y="446"/>
                    <a:pt x="378" y="455"/>
                    <a:pt x="353" y="45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4" name="E_Signature" descr="{&quot;Key&quot;:&quot;POWER_USER_SHAPE_ICON&quot;,&quot;Value&quot;:&quot;POWER_USER_SHAPE_ICON_STYLE_1&quot;}"/>
          <p:cNvGrpSpPr>
            <a:grpSpLocks noChangeAspect="1"/>
          </p:cNvGrpSpPr>
          <p:nvPr/>
        </p:nvGrpSpPr>
        <p:grpSpPr>
          <a:xfrm>
            <a:off x="9991415" y="1554922"/>
            <a:ext cx="368472" cy="371639"/>
            <a:chOff x="5160350" y="1964192"/>
            <a:chExt cx="416228" cy="379668"/>
          </a:xfrm>
          <a:solidFill>
            <a:srgbClr val="3E5563"/>
          </a:solidFill>
        </p:grpSpPr>
        <p:sp>
          <p:nvSpPr>
            <p:cNvPr id="325" name="Freeform 1115"/>
            <p:cNvSpPr/>
            <p:nvPr/>
          </p:nvSpPr>
          <p:spPr bwMode="auto">
            <a:xfrm>
              <a:off x="5160350" y="2006378"/>
              <a:ext cx="413417" cy="337482"/>
            </a:xfrm>
            <a:custGeom>
              <a:avLst/>
              <a:gdLst>
                <a:gd name="T0" fmla="*/ 5973 w 6419"/>
                <a:gd name="T1" fmla="*/ 5242 h 5242"/>
                <a:gd name="T2" fmla="*/ 5972 w 6419"/>
                <a:gd name="T3" fmla="*/ 5242 h 5242"/>
                <a:gd name="T4" fmla="*/ 436 w 6419"/>
                <a:gd name="T5" fmla="*/ 5231 h 5242"/>
                <a:gd name="T6" fmla="*/ 0 w 6419"/>
                <a:gd name="T7" fmla="*/ 4754 h 5242"/>
                <a:gd name="T8" fmla="*/ 9 w 6419"/>
                <a:gd name="T9" fmla="*/ 475 h 5242"/>
                <a:gd name="T10" fmla="*/ 446 w 6419"/>
                <a:gd name="T11" fmla="*/ 0 h 5242"/>
                <a:gd name="T12" fmla="*/ 447 w 6419"/>
                <a:gd name="T13" fmla="*/ 0 h 5242"/>
                <a:gd name="T14" fmla="*/ 4274 w 6419"/>
                <a:gd name="T15" fmla="*/ 9 h 5242"/>
                <a:gd name="T16" fmla="*/ 4374 w 6419"/>
                <a:gd name="T17" fmla="*/ 109 h 5242"/>
                <a:gd name="T18" fmla="*/ 4274 w 6419"/>
                <a:gd name="T19" fmla="*/ 209 h 5242"/>
                <a:gd name="T20" fmla="*/ 4273 w 6419"/>
                <a:gd name="T21" fmla="*/ 209 h 5242"/>
                <a:gd name="T22" fmla="*/ 447 w 6419"/>
                <a:gd name="T23" fmla="*/ 201 h 5242"/>
                <a:gd name="T24" fmla="*/ 446 w 6419"/>
                <a:gd name="T25" fmla="*/ 201 h 5242"/>
                <a:gd name="T26" fmla="*/ 209 w 6419"/>
                <a:gd name="T27" fmla="*/ 476 h 5242"/>
                <a:gd name="T28" fmla="*/ 200 w 6419"/>
                <a:gd name="T29" fmla="*/ 4754 h 5242"/>
                <a:gd name="T30" fmla="*/ 436 w 6419"/>
                <a:gd name="T31" fmla="*/ 5031 h 5242"/>
                <a:gd name="T32" fmla="*/ 5973 w 6419"/>
                <a:gd name="T33" fmla="*/ 5042 h 5242"/>
                <a:gd name="T34" fmla="*/ 5973 w 6419"/>
                <a:gd name="T35" fmla="*/ 5042 h 5242"/>
                <a:gd name="T36" fmla="*/ 6211 w 6419"/>
                <a:gd name="T37" fmla="*/ 4768 h 5242"/>
                <a:gd name="T38" fmla="*/ 6219 w 6419"/>
                <a:gd name="T39" fmla="*/ 674 h 5242"/>
                <a:gd name="T40" fmla="*/ 6319 w 6419"/>
                <a:gd name="T41" fmla="*/ 574 h 5242"/>
                <a:gd name="T42" fmla="*/ 6319 w 6419"/>
                <a:gd name="T43" fmla="*/ 574 h 5242"/>
                <a:gd name="T44" fmla="*/ 6419 w 6419"/>
                <a:gd name="T45" fmla="*/ 675 h 5242"/>
                <a:gd name="T46" fmla="*/ 6410 w 6419"/>
                <a:gd name="T47" fmla="*/ 4768 h 5242"/>
                <a:gd name="T48" fmla="*/ 5973 w 6419"/>
                <a:gd name="T49" fmla="*/ 5242 h 5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19" h="5242">
                  <a:moveTo>
                    <a:pt x="5973" y="5242"/>
                  </a:moveTo>
                  <a:lnTo>
                    <a:pt x="5972" y="5242"/>
                  </a:lnTo>
                  <a:lnTo>
                    <a:pt x="436" y="5231"/>
                  </a:lnTo>
                  <a:cubicBezTo>
                    <a:pt x="195" y="5230"/>
                    <a:pt x="0" y="5016"/>
                    <a:pt x="0" y="4754"/>
                  </a:cubicBezTo>
                  <a:lnTo>
                    <a:pt x="9" y="475"/>
                  </a:lnTo>
                  <a:cubicBezTo>
                    <a:pt x="10" y="213"/>
                    <a:pt x="206" y="0"/>
                    <a:pt x="446" y="0"/>
                  </a:cubicBezTo>
                  <a:lnTo>
                    <a:pt x="447" y="0"/>
                  </a:lnTo>
                  <a:lnTo>
                    <a:pt x="4274" y="9"/>
                  </a:lnTo>
                  <a:cubicBezTo>
                    <a:pt x="4329" y="9"/>
                    <a:pt x="4374" y="53"/>
                    <a:pt x="4374" y="109"/>
                  </a:cubicBezTo>
                  <a:cubicBezTo>
                    <a:pt x="4374" y="164"/>
                    <a:pt x="4328" y="209"/>
                    <a:pt x="4274" y="209"/>
                  </a:cubicBezTo>
                  <a:lnTo>
                    <a:pt x="4273" y="209"/>
                  </a:lnTo>
                  <a:lnTo>
                    <a:pt x="447" y="201"/>
                  </a:lnTo>
                  <a:lnTo>
                    <a:pt x="446" y="201"/>
                  </a:lnTo>
                  <a:cubicBezTo>
                    <a:pt x="316" y="201"/>
                    <a:pt x="209" y="324"/>
                    <a:pt x="209" y="476"/>
                  </a:cubicBezTo>
                  <a:lnTo>
                    <a:pt x="200" y="4754"/>
                  </a:lnTo>
                  <a:cubicBezTo>
                    <a:pt x="200" y="4906"/>
                    <a:pt x="306" y="5031"/>
                    <a:pt x="436" y="5031"/>
                  </a:cubicBezTo>
                  <a:lnTo>
                    <a:pt x="5973" y="5042"/>
                  </a:lnTo>
                  <a:lnTo>
                    <a:pt x="5973" y="5042"/>
                  </a:lnTo>
                  <a:cubicBezTo>
                    <a:pt x="6104" y="5042"/>
                    <a:pt x="6210" y="4919"/>
                    <a:pt x="6211" y="4768"/>
                  </a:cubicBezTo>
                  <a:lnTo>
                    <a:pt x="6219" y="674"/>
                  </a:lnTo>
                  <a:cubicBezTo>
                    <a:pt x="6219" y="619"/>
                    <a:pt x="6264" y="574"/>
                    <a:pt x="6319" y="574"/>
                  </a:cubicBezTo>
                  <a:lnTo>
                    <a:pt x="6319" y="574"/>
                  </a:lnTo>
                  <a:cubicBezTo>
                    <a:pt x="6375" y="574"/>
                    <a:pt x="6419" y="619"/>
                    <a:pt x="6419" y="675"/>
                  </a:cubicBezTo>
                  <a:lnTo>
                    <a:pt x="6410" y="4768"/>
                  </a:lnTo>
                  <a:cubicBezTo>
                    <a:pt x="6410" y="5030"/>
                    <a:pt x="6214" y="5242"/>
                    <a:pt x="5973" y="524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116"/>
            <p:cNvSpPr/>
            <p:nvPr/>
          </p:nvSpPr>
          <p:spPr bwMode="auto">
            <a:xfrm>
              <a:off x="5345965" y="2099185"/>
              <a:ext cx="19687" cy="11249"/>
            </a:xfrm>
            <a:custGeom>
              <a:avLst/>
              <a:gdLst>
                <a:gd name="T0" fmla="*/ 204 w 304"/>
                <a:gd name="T1" fmla="*/ 201 h 201"/>
                <a:gd name="T2" fmla="*/ 204 w 304"/>
                <a:gd name="T3" fmla="*/ 201 h 201"/>
                <a:gd name="T4" fmla="*/ 100 w 304"/>
                <a:gd name="T5" fmla="*/ 200 h 201"/>
                <a:gd name="T6" fmla="*/ 0 w 304"/>
                <a:gd name="T7" fmla="*/ 100 h 201"/>
                <a:gd name="T8" fmla="*/ 100 w 304"/>
                <a:gd name="T9" fmla="*/ 0 h 201"/>
                <a:gd name="T10" fmla="*/ 100 w 304"/>
                <a:gd name="T11" fmla="*/ 0 h 201"/>
                <a:gd name="T12" fmla="*/ 204 w 304"/>
                <a:gd name="T13" fmla="*/ 0 h 201"/>
                <a:gd name="T14" fmla="*/ 304 w 304"/>
                <a:gd name="T15" fmla="*/ 100 h 201"/>
                <a:gd name="T16" fmla="*/ 204 w 304"/>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01">
                  <a:moveTo>
                    <a:pt x="204" y="201"/>
                  </a:moveTo>
                  <a:lnTo>
                    <a:pt x="204" y="201"/>
                  </a:lnTo>
                  <a:lnTo>
                    <a:pt x="100" y="200"/>
                  </a:lnTo>
                  <a:cubicBezTo>
                    <a:pt x="45" y="200"/>
                    <a:pt x="0" y="155"/>
                    <a:pt x="0" y="100"/>
                  </a:cubicBezTo>
                  <a:cubicBezTo>
                    <a:pt x="0" y="45"/>
                    <a:pt x="45" y="0"/>
                    <a:pt x="100" y="0"/>
                  </a:cubicBezTo>
                  <a:lnTo>
                    <a:pt x="100" y="0"/>
                  </a:lnTo>
                  <a:lnTo>
                    <a:pt x="204" y="0"/>
                  </a:lnTo>
                  <a:cubicBezTo>
                    <a:pt x="260" y="0"/>
                    <a:pt x="304" y="45"/>
                    <a:pt x="304" y="100"/>
                  </a:cubicBezTo>
                  <a:cubicBezTo>
                    <a:pt x="304" y="156"/>
                    <a:pt x="259" y="201"/>
                    <a:pt x="204" y="20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117"/>
            <p:cNvSpPr/>
            <p:nvPr/>
          </p:nvSpPr>
          <p:spPr bwMode="auto">
            <a:xfrm>
              <a:off x="5213784" y="2099185"/>
              <a:ext cx="306547" cy="199678"/>
            </a:xfrm>
            <a:custGeom>
              <a:avLst/>
              <a:gdLst>
                <a:gd name="T0" fmla="*/ 4411 w 4764"/>
                <a:gd name="T1" fmla="*/ 3113 h 3113"/>
                <a:gd name="T2" fmla="*/ 4410 w 4764"/>
                <a:gd name="T3" fmla="*/ 3113 h 3113"/>
                <a:gd name="T4" fmla="*/ 347 w 4764"/>
                <a:gd name="T5" fmla="*/ 3104 h 3113"/>
                <a:gd name="T6" fmla="*/ 1 w 4764"/>
                <a:gd name="T7" fmla="*/ 2787 h 3113"/>
                <a:gd name="T8" fmla="*/ 5 w 4764"/>
                <a:gd name="T9" fmla="*/ 316 h 3113"/>
                <a:gd name="T10" fmla="*/ 353 w 4764"/>
                <a:gd name="T11" fmla="*/ 0 h 3113"/>
                <a:gd name="T12" fmla="*/ 353 w 4764"/>
                <a:gd name="T13" fmla="*/ 0 h 3113"/>
                <a:gd name="T14" fmla="*/ 1680 w 4764"/>
                <a:gd name="T15" fmla="*/ 3 h 3113"/>
                <a:gd name="T16" fmla="*/ 1780 w 4764"/>
                <a:gd name="T17" fmla="*/ 104 h 3113"/>
                <a:gd name="T18" fmla="*/ 1680 w 4764"/>
                <a:gd name="T19" fmla="*/ 204 h 3113"/>
                <a:gd name="T20" fmla="*/ 1680 w 4764"/>
                <a:gd name="T21" fmla="*/ 204 h 3113"/>
                <a:gd name="T22" fmla="*/ 353 w 4764"/>
                <a:gd name="T23" fmla="*/ 200 h 3113"/>
                <a:gd name="T24" fmla="*/ 353 w 4764"/>
                <a:gd name="T25" fmla="*/ 200 h 3113"/>
                <a:gd name="T26" fmla="*/ 206 w 4764"/>
                <a:gd name="T27" fmla="*/ 317 h 3113"/>
                <a:gd name="T28" fmla="*/ 200 w 4764"/>
                <a:gd name="T29" fmla="*/ 2788 h 3113"/>
                <a:gd name="T30" fmla="*/ 347 w 4764"/>
                <a:gd name="T31" fmla="*/ 2905 h 3113"/>
                <a:gd name="T32" fmla="*/ 4411 w 4764"/>
                <a:gd name="T33" fmla="*/ 2913 h 3113"/>
                <a:gd name="T34" fmla="*/ 4411 w 4764"/>
                <a:gd name="T35" fmla="*/ 2913 h 3113"/>
                <a:gd name="T36" fmla="*/ 4558 w 4764"/>
                <a:gd name="T37" fmla="*/ 2797 h 3113"/>
                <a:gd name="T38" fmla="*/ 4563 w 4764"/>
                <a:gd name="T39" fmla="*/ 326 h 3113"/>
                <a:gd name="T40" fmla="*/ 4541 w 4764"/>
                <a:gd name="T41" fmla="*/ 264 h 3113"/>
                <a:gd name="T42" fmla="*/ 4556 w 4764"/>
                <a:gd name="T43" fmla="*/ 123 h 3113"/>
                <a:gd name="T44" fmla="*/ 4696 w 4764"/>
                <a:gd name="T45" fmla="*/ 138 h 3113"/>
                <a:gd name="T46" fmla="*/ 4764 w 4764"/>
                <a:gd name="T47" fmla="*/ 327 h 3113"/>
                <a:gd name="T48" fmla="*/ 4758 w 4764"/>
                <a:gd name="T49" fmla="*/ 2797 h 3113"/>
                <a:gd name="T50" fmla="*/ 4411 w 4764"/>
                <a:gd name="T51" fmla="*/ 3113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64" h="3113">
                  <a:moveTo>
                    <a:pt x="4411" y="3113"/>
                  </a:moveTo>
                  <a:lnTo>
                    <a:pt x="4410" y="3113"/>
                  </a:lnTo>
                  <a:lnTo>
                    <a:pt x="347" y="3104"/>
                  </a:lnTo>
                  <a:cubicBezTo>
                    <a:pt x="155" y="3104"/>
                    <a:pt x="0" y="2962"/>
                    <a:pt x="1" y="2787"/>
                  </a:cubicBezTo>
                  <a:lnTo>
                    <a:pt x="5" y="316"/>
                  </a:lnTo>
                  <a:cubicBezTo>
                    <a:pt x="6" y="142"/>
                    <a:pt x="161" y="0"/>
                    <a:pt x="353" y="0"/>
                  </a:cubicBezTo>
                  <a:lnTo>
                    <a:pt x="353" y="0"/>
                  </a:lnTo>
                  <a:cubicBezTo>
                    <a:pt x="353" y="0"/>
                    <a:pt x="885" y="2"/>
                    <a:pt x="1680" y="3"/>
                  </a:cubicBezTo>
                  <a:cubicBezTo>
                    <a:pt x="1735" y="3"/>
                    <a:pt x="1780" y="48"/>
                    <a:pt x="1780" y="104"/>
                  </a:cubicBezTo>
                  <a:cubicBezTo>
                    <a:pt x="1780" y="159"/>
                    <a:pt x="1735" y="204"/>
                    <a:pt x="1680" y="204"/>
                  </a:cubicBezTo>
                  <a:lnTo>
                    <a:pt x="1680" y="204"/>
                  </a:lnTo>
                  <a:cubicBezTo>
                    <a:pt x="885" y="202"/>
                    <a:pt x="353" y="200"/>
                    <a:pt x="353" y="200"/>
                  </a:cubicBezTo>
                  <a:lnTo>
                    <a:pt x="353" y="200"/>
                  </a:lnTo>
                  <a:cubicBezTo>
                    <a:pt x="272" y="200"/>
                    <a:pt x="206" y="253"/>
                    <a:pt x="206" y="317"/>
                  </a:cubicBezTo>
                  <a:lnTo>
                    <a:pt x="200" y="2788"/>
                  </a:lnTo>
                  <a:cubicBezTo>
                    <a:pt x="200" y="2852"/>
                    <a:pt x="266" y="2905"/>
                    <a:pt x="347" y="2905"/>
                  </a:cubicBezTo>
                  <a:lnTo>
                    <a:pt x="4411" y="2913"/>
                  </a:lnTo>
                  <a:lnTo>
                    <a:pt x="4411" y="2913"/>
                  </a:lnTo>
                  <a:cubicBezTo>
                    <a:pt x="4492" y="2913"/>
                    <a:pt x="4558" y="2861"/>
                    <a:pt x="4558" y="2797"/>
                  </a:cubicBezTo>
                  <a:lnTo>
                    <a:pt x="4563" y="326"/>
                  </a:lnTo>
                  <a:cubicBezTo>
                    <a:pt x="4563" y="298"/>
                    <a:pt x="4551" y="277"/>
                    <a:pt x="4541" y="264"/>
                  </a:cubicBezTo>
                  <a:cubicBezTo>
                    <a:pt x="4506" y="220"/>
                    <a:pt x="4513" y="158"/>
                    <a:pt x="4556" y="123"/>
                  </a:cubicBezTo>
                  <a:cubicBezTo>
                    <a:pt x="4599" y="88"/>
                    <a:pt x="4662" y="95"/>
                    <a:pt x="4696" y="138"/>
                  </a:cubicBezTo>
                  <a:cubicBezTo>
                    <a:pt x="4740" y="193"/>
                    <a:pt x="4764" y="258"/>
                    <a:pt x="4764" y="327"/>
                  </a:cubicBezTo>
                  <a:lnTo>
                    <a:pt x="4758" y="2797"/>
                  </a:lnTo>
                  <a:cubicBezTo>
                    <a:pt x="4758" y="2972"/>
                    <a:pt x="4602" y="3113"/>
                    <a:pt x="4411" y="311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118"/>
            <p:cNvSpPr/>
            <p:nvPr/>
          </p:nvSpPr>
          <p:spPr bwMode="auto">
            <a:xfrm>
              <a:off x="5334716" y="2026063"/>
              <a:ext cx="64685" cy="67496"/>
            </a:xfrm>
            <a:custGeom>
              <a:avLst/>
              <a:gdLst>
                <a:gd name="T0" fmla="*/ 507 w 1014"/>
                <a:gd name="T1" fmla="*/ 1013 h 1013"/>
                <a:gd name="T2" fmla="*/ 0 w 1014"/>
                <a:gd name="T3" fmla="*/ 506 h 1013"/>
                <a:gd name="T4" fmla="*/ 507 w 1014"/>
                <a:gd name="T5" fmla="*/ 0 h 1013"/>
                <a:gd name="T6" fmla="*/ 1014 w 1014"/>
                <a:gd name="T7" fmla="*/ 506 h 1013"/>
                <a:gd name="T8" fmla="*/ 1001 w 1014"/>
                <a:gd name="T9" fmla="*/ 619 h 1013"/>
                <a:gd name="T10" fmla="*/ 881 w 1014"/>
                <a:gd name="T11" fmla="*/ 695 h 1013"/>
                <a:gd name="T12" fmla="*/ 806 w 1014"/>
                <a:gd name="T13" fmla="*/ 575 h 1013"/>
                <a:gd name="T14" fmla="*/ 813 w 1014"/>
                <a:gd name="T15" fmla="*/ 506 h 1013"/>
                <a:gd name="T16" fmla="*/ 507 w 1014"/>
                <a:gd name="T17" fmla="*/ 200 h 1013"/>
                <a:gd name="T18" fmla="*/ 200 w 1014"/>
                <a:gd name="T19" fmla="*/ 506 h 1013"/>
                <a:gd name="T20" fmla="*/ 507 w 1014"/>
                <a:gd name="T21" fmla="*/ 813 h 1013"/>
                <a:gd name="T22" fmla="*/ 560 w 1014"/>
                <a:gd name="T23" fmla="*/ 809 h 1013"/>
                <a:gd name="T24" fmla="*/ 676 w 1014"/>
                <a:gd name="T25" fmla="*/ 890 h 1013"/>
                <a:gd name="T26" fmla="*/ 594 w 1014"/>
                <a:gd name="T27" fmla="*/ 1006 h 1013"/>
                <a:gd name="T28" fmla="*/ 507 w 1014"/>
                <a:gd name="T29" fmla="*/ 101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4" h="1013">
                  <a:moveTo>
                    <a:pt x="507" y="1013"/>
                  </a:moveTo>
                  <a:cubicBezTo>
                    <a:pt x="227" y="1013"/>
                    <a:pt x="0" y="786"/>
                    <a:pt x="0" y="506"/>
                  </a:cubicBezTo>
                  <a:cubicBezTo>
                    <a:pt x="0" y="227"/>
                    <a:pt x="227" y="0"/>
                    <a:pt x="507" y="0"/>
                  </a:cubicBezTo>
                  <a:cubicBezTo>
                    <a:pt x="786" y="0"/>
                    <a:pt x="1014" y="227"/>
                    <a:pt x="1014" y="506"/>
                  </a:cubicBezTo>
                  <a:cubicBezTo>
                    <a:pt x="1014" y="544"/>
                    <a:pt x="1009" y="582"/>
                    <a:pt x="1001" y="619"/>
                  </a:cubicBezTo>
                  <a:cubicBezTo>
                    <a:pt x="988" y="673"/>
                    <a:pt x="935" y="707"/>
                    <a:pt x="881" y="695"/>
                  </a:cubicBezTo>
                  <a:cubicBezTo>
                    <a:pt x="827" y="683"/>
                    <a:pt x="793" y="629"/>
                    <a:pt x="806" y="575"/>
                  </a:cubicBezTo>
                  <a:cubicBezTo>
                    <a:pt x="811" y="553"/>
                    <a:pt x="813" y="529"/>
                    <a:pt x="813" y="506"/>
                  </a:cubicBezTo>
                  <a:cubicBezTo>
                    <a:pt x="813" y="337"/>
                    <a:pt x="676" y="200"/>
                    <a:pt x="507" y="200"/>
                  </a:cubicBezTo>
                  <a:cubicBezTo>
                    <a:pt x="338" y="200"/>
                    <a:pt x="200" y="337"/>
                    <a:pt x="200" y="506"/>
                  </a:cubicBezTo>
                  <a:cubicBezTo>
                    <a:pt x="200" y="675"/>
                    <a:pt x="338" y="813"/>
                    <a:pt x="507" y="813"/>
                  </a:cubicBezTo>
                  <a:cubicBezTo>
                    <a:pt x="525" y="813"/>
                    <a:pt x="543" y="812"/>
                    <a:pt x="560" y="809"/>
                  </a:cubicBezTo>
                  <a:cubicBezTo>
                    <a:pt x="614" y="799"/>
                    <a:pt x="666" y="835"/>
                    <a:pt x="676" y="890"/>
                  </a:cubicBezTo>
                  <a:cubicBezTo>
                    <a:pt x="685" y="944"/>
                    <a:pt x="649" y="996"/>
                    <a:pt x="594" y="1006"/>
                  </a:cubicBezTo>
                  <a:cubicBezTo>
                    <a:pt x="566" y="1010"/>
                    <a:pt x="536" y="1013"/>
                    <a:pt x="507" y="101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119"/>
            <p:cNvSpPr/>
            <p:nvPr/>
          </p:nvSpPr>
          <p:spPr bwMode="auto">
            <a:xfrm>
              <a:off x="5253157" y="2042938"/>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4"/>
                    <a:pt x="45" y="0"/>
                    <a:pt x="100" y="0"/>
                  </a:cubicBezTo>
                  <a:lnTo>
                    <a:pt x="886" y="0"/>
                  </a:lnTo>
                  <a:cubicBezTo>
                    <a:pt x="940" y="0"/>
                    <a:pt x="985" y="44"/>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120"/>
            <p:cNvSpPr/>
            <p:nvPr/>
          </p:nvSpPr>
          <p:spPr bwMode="auto">
            <a:xfrm>
              <a:off x="5253157" y="2071061"/>
              <a:ext cx="64685" cy="11249"/>
            </a:xfrm>
            <a:custGeom>
              <a:avLst/>
              <a:gdLst>
                <a:gd name="T0" fmla="*/ 886 w 985"/>
                <a:gd name="T1" fmla="*/ 200 h 200"/>
                <a:gd name="T2" fmla="*/ 100 w 985"/>
                <a:gd name="T3" fmla="*/ 200 h 200"/>
                <a:gd name="T4" fmla="*/ 0 w 985"/>
                <a:gd name="T5" fmla="*/ 100 h 200"/>
                <a:gd name="T6" fmla="*/ 100 w 985"/>
                <a:gd name="T7" fmla="*/ 0 h 200"/>
                <a:gd name="T8" fmla="*/ 886 w 985"/>
                <a:gd name="T9" fmla="*/ 0 h 200"/>
                <a:gd name="T10" fmla="*/ 985 w 985"/>
                <a:gd name="T11" fmla="*/ 100 h 200"/>
                <a:gd name="T12" fmla="*/ 886 w 985"/>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985" h="200">
                  <a:moveTo>
                    <a:pt x="886" y="200"/>
                  </a:moveTo>
                  <a:lnTo>
                    <a:pt x="100" y="200"/>
                  </a:lnTo>
                  <a:cubicBezTo>
                    <a:pt x="45" y="200"/>
                    <a:pt x="0" y="155"/>
                    <a:pt x="0" y="100"/>
                  </a:cubicBezTo>
                  <a:cubicBezTo>
                    <a:pt x="0" y="45"/>
                    <a:pt x="45" y="0"/>
                    <a:pt x="100" y="0"/>
                  </a:cubicBezTo>
                  <a:lnTo>
                    <a:pt x="886" y="0"/>
                  </a:lnTo>
                  <a:cubicBezTo>
                    <a:pt x="940" y="0"/>
                    <a:pt x="985" y="45"/>
                    <a:pt x="985" y="100"/>
                  </a:cubicBezTo>
                  <a:cubicBezTo>
                    <a:pt x="985" y="155"/>
                    <a:pt x="940" y="200"/>
                    <a:pt x="886"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121"/>
            <p:cNvSpPr/>
            <p:nvPr/>
          </p:nvSpPr>
          <p:spPr bwMode="auto">
            <a:xfrm>
              <a:off x="5317842" y="2000753"/>
              <a:ext cx="233426" cy="213739"/>
            </a:xfrm>
            <a:custGeom>
              <a:avLst/>
              <a:gdLst>
                <a:gd name="T0" fmla="*/ 107 w 3609"/>
                <a:gd name="T1" fmla="*/ 3336 h 3336"/>
                <a:gd name="T2" fmla="*/ 36 w 3609"/>
                <a:gd name="T3" fmla="*/ 3307 h 3336"/>
                <a:gd name="T4" fmla="*/ 10 w 3609"/>
                <a:gd name="T5" fmla="*/ 3208 h 3336"/>
                <a:gd name="T6" fmla="*/ 252 w 3609"/>
                <a:gd name="T7" fmla="*/ 2375 h 3336"/>
                <a:gd name="T8" fmla="*/ 278 w 3609"/>
                <a:gd name="T9" fmla="*/ 2331 h 3336"/>
                <a:gd name="T10" fmla="*/ 2630 w 3609"/>
                <a:gd name="T11" fmla="*/ 38 h 3336"/>
                <a:gd name="T12" fmla="*/ 2771 w 3609"/>
                <a:gd name="T13" fmla="*/ 40 h 3336"/>
                <a:gd name="T14" fmla="*/ 2770 w 3609"/>
                <a:gd name="T15" fmla="*/ 181 h 3336"/>
                <a:gd name="T16" fmla="*/ 437 w 3609"/>
                <a:gd name="T17" fmla="*/ 2455 h 3336"/>
                <a:gd name="T18" fmla="*/ 254 w 3609"/>
                <a:gd name="T19" fmla="*/ 3085 h 3336"/>
                <a:gd name="T20" fmla="*/ 960 w 3609"/>
                <a:gd name="T21" fmla="*/ 2867 h 3336"/>
                <a:gd name="T22" fmla="*/ 3362 w 3609"/>
                <a:gd name="T23" fmla="*/ 512 h 3336"/>
                <a:gd name="T24" fmla="*/ 3064 w 3609"/>
                <a:gd name="T25" fmla="*/ 244 h 3336"/>
                <a:gd name="T26" fmla="*/ 3057 w 3609"/>
                <a:gd name="T27" fmla="*/ 102 h 3336"/>
                <a:gd name="T28" fmla="*/ 3198 w 3609"/>
                <a:gd name="T29" fmla="*/ 95 h 3336"/>
                <a:gd name="T30" fmla="*/ 3575 w 3609"/>
                <a:gd name="T31" fmla="*/ 434 h 3336"/>
                <a:gd name="T32" fmla="*/ 3608 w 3609"/>
                <a:gd name="T33" fmla="*/ 506 h 3336"/>
                <a:gd name="T34" fmla="*/ 3578 w 3609"/>
                <a:gd name="T35" fmla="*/ 580 h 3336"/>
                <a:gd name="T36" fmla="*/ 1083 w 3609"/>
                <a:gd name="T37" fmla="*/ 3026 h 3336"/>
                <a:gd name="T38" fmla="*/ 1043 w 3609"/>
                <a:gd name="T39" fmla="*/ 3051 h 3336"/>
                <a:gd name="T40" fmla="*/ 136 w 3609"/>
                <a:gd name="T41" fmla="*/ 3331 h 3336"/>
                <a:gd name="T42" fmla="*/ 107 w 3609"/>
                <a:gd name="T43" fmla="*/ 3336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09" h="3336">
                  <a:moveTo>
                    <a:pt x="107" y="3336"/>
                  </a:moveTo>
                  <a:cubicBezTo>
                    <a:pt x="81" y="3336"/>
                    <a:pt x="55" y="3326"/>
                    <a:pt x="36" y="3307"/>
                  </a:cubicBezTo>
                  <a:cubicBezTo>
                    <a:pt x="10" y="3282"/>
                    <a:pt x="0" y="3243"/>
                    <a:pt x="10" y="3208"/>
                  </a:cubicBezTo>
                  <a:lnTo>
                    <a:pt x="252" y="2375"/>
                  </a:lnTo>
                  <a:cubicBezTo>
                    <a:pt x="257" y="2358"/>
                    <a:pt x="266" y="2343"/>
                    <a:pt x="278" y="2331"/>
                  </a:cubicBezTo>
                  <a:lnTo>
                    <a:pt x="2630" y="38"/>
                  </a:lnTo>
                  <a:cubicBezTo>
                    <a:pt x="2669" y="0"/>
                    <a:pt x="2733" y="0"/>
                    <a:pt x="2771" y="40"/>
                  </a:cubicBezTo>
                  <a:cubicBezTo>
                    <a:pt x="2810" y="80"/>
                    <a:pt x="2810" y="143"/>
                    <a:pt x="2770" y="181"/>
                  </a:cubicBezTo>
                  <a:lnTo>
                    <a:pt x="437" y="2455"/>
                  </a:lnTo>
                  <a:lnTo>
                    <a:pt x="254" y="3085"/>
                  </a:lnTo>
                  <a:lnTo>
                    <a:pt x="960" y="2867"/>
                  </a:lnTo>
                  <a:lnTo>
                    <a:pt x="3362" y="512"/>
                  </a:lnTo>
                  <a:lnTo>
                    <a:pt x="3064" y="244"/>
                  </a:lnTo>
                  <a:cubicBezTo>
                    <a:pt x="3024" y="207"/>
                    <a:pt x="3020" y="143"/>
                    <a:pt x="3057" y="102"/>
                  </a:cubicBezTo>
                  <a:cubicBezTo>
                    <a:pt x="3094" y="61"/>
                    <a:pt x="3157" y="58"/>
                    <a:pt x="3198" y="95"/>
                  </a:cubicBezTo>
                  <a:lnTo>
                    <a:pt x="3575" y="434"/>
                  </a:lnTo>
                  <a:cubicBezTo>
                    <a:pt x="3596" y="452"/>
                    <a:pt x="3608" y="478"/>
                    <a:pt x="3608" y="506"/>
                  </a:cubicBezTo>
                  <a:cubicBezTo>
                    <a:pt x="3609" y="534"/>
                    <a:pt x="3598" y="560"/>
                    <a:pt x="3578" y="580"/>
                  </a:cubicBezTo>
                  <a:lnTo>
                    <a:pt x="1083" y="3026"/>
                  </a:lnTo>
                  <a:cubicBezTo>
                    <a:pt x="1072" y="3037"/>
                    <a:pt x="1058" y="3046"/>
                    <a:pt x="1043" y="3051"/>
                  </a:cubicBezTo>
                  <a:lnTo>
                    <a:pt x="136" y="3331"/>
                  </a:lnTo>
                  <a:cubicBezTo>
                    <a:pt x="126" y="3334"/>
                    <a:pt x="116" y="3336"/>
                    <a:pt x="107" y="3336"/>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22"/>
            <p:cNvSpPr/>
            <p:nvPr/>
          </p:nvSpPr>
          <p:spPr bwMode="auto">
            <a:xfrm>
              <a:off x="5495019" y="1986690"/>
              <a:ext cx="14063" cy="14063"/>
            </a:xfrm>
            <a:custGeom>
              <a:avLst/>
              <a:gdLst>
                <a:gd name="T0" fmla="*/ 100 w 200"/>
                <a:gd name="T1" fmla="*/ 200 h 200"/>
                <a:gd name="T2" fmla="*/ 29 w 200"/>
                <a:gd name="T3" fmla="*/ 171 h 200"/>
                <a:gd name="T4" fmla="*/ 0 w 200"/>
                <a:gd name="T5" fmla="*/ 100 h 200"/>
                <a:gd name="T6" fmla="*/ 29 w 200"/>
                <a:gd name="T7" fmla="*/ 30 h 200"/>
                <a:gd name="T8" fmla="*/ 100 w 200"/>
                <a:gd name="T9" fmla="*/ 0 h 200"/>
                <a:gd name="T10" fmla="*/ 170 w 200"/>
                <a:gd name="T11" fmla="*/ 30 h 200"/>
                <a:gd name="T12" fmla="*/ 200 w 200"/>
                <a:gd name="T13" fmla="*/ 100 h 200"/>
                <a:gd name="T14" fmla="*/ 170 w 200"/>
                <a:gd name="T15" fmla="*/ 171 h 200"/>
                <a:gd name="T16" fmla="*/ 100 w 200"/>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0">
                  <a:moveTo>
                    <a:pt x="100" y="200"/>
                  </a:moveTo>
                  <a:cubicBezTo>
                    <a:pt x="73" y="200"/>
                    <a:pt x="48" y="190"/>
                    <a:pt x="29" y="171"/>
                  </a:cubicBezTo>
                  <a:cubicBezTo>
                    <a:pt x="10" y="152"/>
                    <a:pt x="0" y="127"/>
                    <a:pt x="0" y="100"/>
                  </a:cubicBezTo>
                  <a:cubicBezTo>
                    <a:pt x="0" y="74"/>
                    <a:pt x="10" y="49"/>
                    <a:pt x="29" y="30"/>
                  </a:cubicBezTo>
                  <a:cubicBezTo>
                    <a:pt x="48" y="11"/>
                    <a:pt x="73" y="0"/>
                    <a:pt x="100" y="0"/>
                  </a:cubicBezTo>
                  <a:cubicBezTo>
                    <a:pt x="126" y="0"/>
                    <a:pt x="152" y="11"/>
                    <a:pt x="170" y="30"/>
                  </a:cubicBezTo>
                  <a:cubicBezTo>
                    <a:pt x="189" y="48"/>
                    <a:pt x="200" y="74"/>
                    <a:pt x="200" y="100"/>
                  </a:cubicBezTo>
                  <a:cubicBezTo>
                    <a:pt x="200" y="127"/>
                    <a:pt x="189" y="152"/>
                    <a:pt x="170" y="171"/>
                  </a:cubicBezTo>
                  <a:cubicBezTo>
                    <a:pt x="152" y="190"/>
                    <a:pt x="126" y="200"/>
                    <a:pt x="100" y="20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23"/>
            <p:cNvSpPr/>
            <p:nvPr/>
          </p:nvSpPr>
          <p:spPr bwMode="auto">
            <a:xfrm>
              <a:off x="5509082" y="1964192"/>
              <a:ext cx="67496" cy="56247"/>
            </a:xfrm>
            <a:custGeom>
              <a:avLst/>
              <a:gdLst>
                <a:gd name="T0" fmla="*/ 841 w 1077"/>
                <a:gd name="T1" fmla="*/ 905 h 905"/>
                <a:gd name="T2" fmla="*/ 796 w 1077"/>
                <a:gd name="T3" fmla="*/ 894 h 905"/>
                <a:gd name="T4" fmla="*/ 752 w 1077"/>
                <a:gd name="T5" fmla="*/ 760 h 905"/>
                <a:gd name="T6" fmla="*/ 678 w 1077"/>
                <a:gd name="T7" fmla="*/ 290 h 905"/>
                <a:gd name="T8" fmla="*/ 402 w 1077"/>
                <a:gd name="T9" fmla="*/ 236 h 905"/>
                <a:gd name="T10" fmla="*/ 195 w 1077"/>
                <a:gd name="T11" fmla="*/ 357 h 905"/>
                <a:gd name="T12" fmla="*/ 55 w 1077"/>
                <a:gd name="T13" fmla="*/ 380 h 905"/>
                <a:gd name="T14" fmla="*/ 32 w 1077"/>
                <a:gd name="T15" fmla="*/ 241 h 905"/>
                <a:gd name="T16" fmla="*/ 351 w 1077"/>
                <a:gd name="T17" fmla="*/ 43 h 905"/>
                <a:gd name="T18" fmla="*/ 796 w 1077"/>
                <a:gd name="T19" fmla="*/ 128 h 905"/>
                <a:gd name="T20" fmla="*/ 930 w 1077"/>
                <a:gd name="T21" fmla="*/ 850 h 905"/>
                <a:gd name="T22" fmla="*/ 841 w 1077"/>
                <a:gd name="T23" fmla="*/ 905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7" h="905">
                  <a:moveTo>
                    <a:pt x="841" y="905"/>
                  </a:moveTo>
                  <a:cubicBezTo>
                    <a:pt x="826" y="905"/>
                    <a:pt x="811" y="901"/>
                    <a:pt x="796" y="894"/>
                  </a:cubicBezTo>
                  <a:cubicBezTo>
                    <a:pt x="747" y="869"/>
                    <a:pt x="727" y="809"/>
                    <a:pt x="752" y="760"/>
                  </a:cubicBezTo>
                  <a:cubicBezTo>
                    <a:pt x="822" y="622"/>
                    <a:pt x="866" y="428"/>
                    <a:pt x="678" y="290"/>
                  </a:cubicBezTo>
                  <a:cubicBezTo>
                    <a:pt x="589" y="225"/>
                    <a:pt x="507" y="209"/>
                    <a:pt x="402" y="236"/>
                  </a:cubicBezTo>
                  <a:cubicBezTo>
                    <a:pt x="308" y="261"/>
                    <a:pt x="232" y="305"/>
                    <a:pt x="195" y="357"/>
                  </a:cubicBezTo>
                  <a:cubicBezTo>
                    <a:pt x="163" y="402"/>
                    <a:pt x="100" y="413"/>
                    <a:pt x="55" y="380"/>
                  </a:cubicBezTo>
                  <a:cubicBezTo>
                    <a:pt x="10" y="348"/>
                    <a:pt x="0" y="286"/>
                    <a:pt x="32" y="241"/>
                  </a:cubicBezTo>
                  <a:cubicBezTo>
                    <a:pt x="120" y="118"/>
                    <a:pt x="269" y="64"/>
                    <a:pt x="351" y="43"/>
                  </a:cubicBezTo>
                  <a:cubicBezTo>
                    <a:pt x="514" y="0"/>
                    <a:pt x="659" y="28"/>
                    <a:pt x="796" y="128"/>
                  </a:cubicBezTo>
                  <a:cubicBezTo>
                    <a:pt x="1028" y="299"/>
                    <a:pt x="1077" y="562"/>
                    <a:pt x="930" y="850"/>
                  </a:cubicBezTo>
                  <a:cubicBezTo>
                    <a:pt x="913" y="885"/>
                    <a:pt x="878" y="905"/>
                    <a:pt x="841" y="90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4"/>
            <p:cNvSpPr/>
            <p:nvPr/>
          </p:nvSpPr>
          <p:spPr bwMode="auto">
            <a:xfrm>
              <a:off x="5410648" y="2085124"/>
              <a:ext cx="28124" cy="28124"/>
            </a:xfrm>
            <a:custGeom>
              <a:avLst/>
              <a:gdLst>
                <a:gd name="T0" fmla="*/ 353 w 463"/>
                <a:gd name="T1" fmla="*/ 455 h 455"/>
                <a:gd name="T2" fmla="*/ 282 w 463"/>
                <a:gd name="T3" fmla="*/ 426 h 455"/>
                <a:gd name="T4" fmla="*/ 39 w 463"/>
                <a:gd name="T5" fmla="*/ 181 h 455"/>
                <a:gd name="T6" fmla="*/ 39 w 463"/>
                <a:gd name="T7" fmla="*/ 40 h 455"/>
                <a:gd name="T8" fmla="*/ 181 w 463"/>
                <a:gd name="T9" fmla="*/ 40 h 455"/>
                <a:gd name="T10" fmla="*/ 424 w 463"/>
                <a:gd name="T11" fmla="*/ 285 h 455"/>
                <a:gd name="T12" fmla="*/ 423 w 463"/>
                <a:gd name="T13" fmla="*/ 426 h 455"/>
                <a:gd name="T14" fmla="*/ 353 w 463"/>
                <a:gd name="T15" fmla="*/ 455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55">
                  <a:moveTo>
                    <a:pt x="353" y="455"/>
                  </a:moveTo>
                  <a:cubicBezTo>
                    <a:pt x="327" y="455"/>
                    <a:pt x="301" y="445"/>
                    <a:pt x="282" y="426"/>
                  </a:cubicBezTo>
                  <a:lnTo>
                    <a:pt x="39" y="181"/>
                  </a:lnTo>
                  <a:cubicBezTo>
                    <a:pt x="0" y="142"/>
                    <a:pt x="0" y="79"/>
                    <a:pt x="39" y="40"/>
                  </a:cubicBezTo>
                  <a:cubicBezTo>
                    <a:pt x="79" y="0"/>
                    <a:pt x="141" y="1"/>
                    <a:pt x="181" y="40"/>
                  </a:cubicBezTo>
                  <a:lnTo>
                    <a:pt x="424" y="285"/>
                  </a:lnTo>
                  <a:cubicBezTo>
                    <a:pt x="463" y="324"/>
                    <a:pt x="463" y="387"/>
                    <a:pt x="423" y="426"/>
                  </a:cubicBezTo>
                  <a:cubicBezTo>
                    <a:pt x="404" y="446"/>
                    <a:pt x="378" y="455"/>
                    <a:pt x="353" y="45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5" name="Clean_factory2" descr="{&quot;Key&quot;:&quot;POWER_USER_SHAPE_ICON&quot;,&quot;Value&quot;:&quot;POWER_USER_SHAPE_ICON_STYLE_1&quot;}"/>
          <p:cNvGrpSpPr>
            <a:grpSpLocks noChangeAspect="1"/>
          </p:cNvGrpSpPr>
          <p:nvPr>
            <p:custDataLst>
              <p:tags r:id="rId3"/>
            </p:custDataLst>
          </p:nvPr>
        </p:nvGrpSpPr>
        <p:grpSpPr>
          <a:xfrm>
            <a:off x="13523850" y="1019077"/>
            <a:ext cx="553921" cy="405678"/>
            <a:chOff x="6713538" y="631826"/>
            <a:chExt cx="1103312" cy="808038"/>
          </a:xfrm>
          <a:solidFill>
            <a:srgbClr val="3E5563"/>
          </a:solidFill>
        </p:grpSpPr>
        <p:sp>
          <p:nvSpPr>
            <p:cNvPr id="336" name="Freeform 78"/>
            <p:cNvSpPr/>
            <p:nvPr/>
          </p:nvSpPr>
          <p:spPr bwMode="auto">
            <a:xfrm>
              <a:off x="7505700" y="1111251"/>
              <a:ext cx="311150" cy="328613"/>
            </a:xfrm>
            <a:custGeom>
              <a:avLst/>
              <a:gdLst>
                <a:gd name="T0" fmla="*/ 1639 w 1878"/>
                <a:gd name="T1" fmla="*/ 37 h 1979"/>
                <a:gd name="T2" fmla="*/ 1594 w 1878"/>
                <a:gd name="T3" fmla="*/ 174 h 1979"/>
                <a:gd name="T4" fmla="*/ 1407 w 1878"/>
                <a:gd name="T5" fmla="*/ 358 h 1979"/>
                <a:gd name="T6" fmla="*/ 888 w 1878"/>
                <a:gd name="T7" fmla="*/ 521 h 1979"/>
                <a:gd name="T8" fmla="*/ 429 w 1878"/>
                <a:gd name="T9" fmla="*/ 752 h 1979"/>
                <a:gd name="T10" fmla="*/ 302 w 1878"/>
                <a:gd name="T11" fmla="*/ 1095 h 1979"/>
                <a:gd name="T12" fmla="*/ 345 w 1878"/>
                <a:gd name="T13" fmla="*/ 1289 h 1979"/>
                <a:gd name="T14" fmla="*/ 452 w 1878"/>
                <a:gd name="T15" fmla="*/ 1428 h 1979"/>
                <a:gd name="T16" fmla="*/ 692 w 1878"/>
                <a:gd name="T17" fmla="*/ 1537 h 1979"/>
                <a:gd name="T18" fmla="*/ 91 w 1878"/>
                <a:gd name="T19" fmla="*/ 1812 h 1979"/>
                <a:gd name="T20" fmla="*/ 24 w 1878"/>
                <a:gd name="T21" fmla="*/ 1911 h 1979"/>
                <a:gd name="T22" fmla="*/ 145 w 1878"/>
                <a:gd name="T23" fmla="*/ 1967 h 1979"/>
                <a:gd name="T24" fmla="*/ 748 w 1878"/>
                <a:gd name="T25" fmla="*/ 1602 h 1979"/>
                <a:gd name="T26" fmla="*/ 792 w 1878"/>
                <a:gd name="T27" fmla="*/ 1711 h 1979"/>
                <a:gd name="T28" fmla="*/ 957 w 1878"/>
                <a:gd name="T29" fmla="*/ 1853 h 1979"/>
                <a:gd name="T30" fmla="*/ 1189 w 1878"/>
                <a:gd name="T31" fmla="*/ 1902 h 1979"/>
                <a:gd name="T32" fmla="*/ 1485 w 1878"/>
                <a:gd name="T33" fmla="*/ 1802 h 1979"/>
                <a:gd name="T34" fmla="*/ 1792 w 1878"/>
                <a:gd name="T35" fmla="*/ 1364 h 1979"/>
                <a:gd name="T36" fmla="*/ 1874 w 1878"/>
                <a:gd name="T37" fmla="*/ 788 h 1979"/>
                <a:gd name="T38" fmla="*/ 1726 w 1878"/>
                <a:gd name="T39" fmla="*/ 30 h 1979"/>
                <a:gd name="T40" fmla="*/ 1680 w 1878"/>
                <a:gd name="T41" fmla="*/ 2 h 1979"/>
                <a:gd name="T42" fmla="*/ 1639 w 1878"/>
                <a:gd name="T43" fmla="*/ 37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8" h="1979">
                  <a:moveTo>
                    <a:pt x="1639" y="37"/>
                  </a:moveTo>
                  <a:cubicBezTo>
                    <a:pt x="1627" y="86"/>
                    <a:pt x="1615" y="131"/>
                    <a:pt x="1594" y="174"/>
                  </a:cubicBezTo>
                  <a:cubicBezTo>
                    <a:pt x="1563" y="238"/>
                    <a:pt x="1513" y="298"/>
                    <a:pt x="1407" y="358"/>
                  </a:cubicBezTo>
                  <a:cubicBezTo>
                    <a:pt x="1300" y="418"/>
                    <a:pt x="1138" y="474"/>
                    <a:pt x="888" y="521"/>
                  </a:cubicBezTo>
                  <a:cubicBezTo>
                    <a:pt x="672" y="563"/>
                    <a:pt x="523" y="647"/>
                    <a:pt x="429" y="752"/>
                  </a:cubicBezTo>
                  <a:cubicBezTo>
                    <a:pt x="336" y="858"/>
                    <a:pt x="300" y="982"/>
                    <a:pt x="302" y="1095"/>
                  </a:cubicBezTo>
                  <a:cubicBezTo>
                    <a:pt x="303" y="1166"/>
                    <a:pt x="319" y="1232"/>
                    <a:pt x="345" y="1289"/>
                  </a:cubicBezTo>
                  <a:cubicBezTo>
                    <a:pt x="371" y="1346"/>
                    <a:pt x="407" y="1395"/>
                    <a:pt x="452" y="1428"/>
                  </a:cubicBezTo>
                  <a:cubicBezTo>
                    <a:pt x="508" y="1469"/>
                    <a:pt x="592" y="1513"/>
                    <a:pt x="692" y="1537"/>
                  </a:cubicBezTo>
                  <a:cubicBezTo>
                    <a:pt x="571" y="1681"/>
                    <a:pt x="190" y="1800"/>
                    <a:pt x="91" y="1812"/>
                  </a:cubicBezTo>
                  <a:cubicBezTo>
                    <a:pt x="32" y="1819"/>
                    <a:pt x="0" y="1863"/>
                    <a:pt x="24" y="1911"/>
                  </a:cubicBezTo>
                  <a:cubicBezTo>
                    <a:pt x="51" y="1964"/>
                    <a:pt x="83" y="1979"/>
                    <a:pt x="145" y="1967"/>
                  </a:cubicBezTo>
                  <a:cubicBezTo>
                    <a:pt x="418" y="1914"/>
                    <a:pt x="641" y="1733"/>
                    <a:pt x="748" y="1602"/>
                  </a:cubicBezTo>
                  <a:cubicBezTo>
                    <a:pt x="758" y="1633"/>
                    <a:pt x="773" y="1681"/>
                    <a:pt x="792" y="1711"/>
                  </a:cubicBezTo>
                  <a:cubicBezTo>
                    <a:pt x="830" y="1771"/>
                    <a:pt x="889" y="1820"/>
                    <a:pt x="957" y="1853"/>
                  </a:cubicBezTo>
                  <a:cubicBezTo>
                    <a:pt x="1026" y="1886"/>
                    <a:pt x="1106" y="1904"/>
                    <a:pt x="1189" y="1902"/>
                  </a:cubicBezTo>
                  <a:cubicBezTo>
                    <a:pt x="1288" y="1901"/>
                    <a:pt x="1392" y="1870"/>
                    <a:pt x="1485" y="1802"/>
                  </a:cubicBezTo>
                  <a:cubicBezTo>
                    <a:pt x="1631" y="1696"/>
                    <a:pt x="1731" y="1541"/>
                    <a:pt x="1792" y="1364"/>
                  </a:cubicBezTo>
                  <a:cubicBezTo>
                    <a:pt x="1854" y="1188"/>
                    <a:pt x="1878" y="989"/>
                    <a:pt x="1874" y="788"/>
                  </a:cubicBezTo>
                  <a:cubicBezTo>
                    <a:pt x="1869" y="522"/>
                    <a:pt x="1814" y="253"/>
                    <a:pt x="1726" y="30"/>
                  </a:cubicBezTo>
                  <a:cubicBezTo>
                    <a:pt x="1719" y="12"/>
                    <a:pt x="1700" y="0"/>
                    <a:pt x="1680" y="2"/>
                  </a:cubicBezTo>
                  <a:cubicBezTo>
                    <a:pt x="1660" y="3"/>
                    <a:pt x="1643" y="17"/>
                    <a:pt x="1639" y="37"/>
                  </a:cubicBezTo>
                </a:path>
              </a:pathLst>
            </a:custGeom>
            <a:grpFill/>
            <a:ln w="1905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79"/>
            <p:cNvSpPr>
              <a:spLocks noEditPoints="1"/>
            </p:cNvSpPr>
            <p:nvPr/>
          </p:nvSpPr>
          <p:spPr bwMode="auto">
            <a:xfrm>
              <a:off x="6713538" y="631826"/>
              <a:ext cx="1009650" cy="731838"/>
            </a:xfrm>
            <a:custGeom>
              <a:avLst/>
              <a:gdLst>
                <a:gd name="T0" fmla="*/ 5452 w 6093"/>
                <a:gd name="T1" fmla="*/ 2589 h 4409"/>
                <a:gd name="T2" fmla="*/ 4707 w 6093"/>
                <a:gd name="T3" fmla="*/ 3065 h 4409"/>
                <a:gd name="T4" fmla="*/ 4707 w 6093"/>
                <a:gd name="T5" fmla="*/ 1904 h 4409"/>
                <a:gd name="T6" fmla="*/ 5452 w 6093"/>
                <a:gd name="T7" fmla="*/ 2380 h 4409"/>
                <a:gd name="T8" fmla="*/ 4707 w 6093"/>
                <a:gd name="T9" fmla="*/ 1904 h 4409"/>
                <a:gd name="T10" fmla="*/ 3783 w 6093"/>
                <a:gd name="T11" fmla="*/ 2380 h 4409"/>
                <a:gd name="T12" fmla="*/ 4528 w 6093"/>
                <a:gd name="T13" fmla="*/ 1904 h 4409"/>
                <a:gd name="T14" fmla="*/ 4528 w 6093"/>
                <a:gd name="T15" fmla="*/ 3065 h 4409"/>
                <a:gd name="T16" fmla="*/ 3783 w 6093"/>
                <a:gd name="T17" fmla="*/ 2589 h 4409"/>
                <a:gd name="T18" fmla="*/ 4528 w 6093"/>
                <a:gd name="T19" fmla="*/ 3065 h 4409"/>
                <a:gd name="T20" fmla="*/ 2859 w 6093"/>
                <a:gd name="T21" fmla="*/ 2380 h 4409"/>
                <a:gd name="T22" fmla="*/ 3604 w 6093"/>
                <a:gd name="T23" fmla="*/ 1904 h 4409"/>
                <a:gd name="T24" fmla="*/ 3604 w 6093"/>
                <a:gd name="T25" fmla="*/ 3065 h 4409"/>
                <a:gd name="T26" fmla="*/ 2859 w 6093"/>
                <a:gd name="T27" fmla="*/ 2589 h 4409"/>
                <a:gd name="T28" fmla="*/ 3604 w 6093"/>
                <a:gd name="T29" fmla="*/ 3065 h 4409"/>
                <a:gd name="T30" fmla="*/ 1935 w 6093"/>
                <a:gd name="T31" fmla="*/ 2380 h 4409"/>
                <a:gd name="T32" fmla="*/ 2680 w 6093"/>
                <a:gd name="T33" fmla="*/ 1904 h 4409"/>
                <a:gd name="T34" fmla="*/ 2680 w 6093"/>
                <a:gd name="T35" fmla="*/ 3065 h 4409"/>
                <a:gd name="T36" fmla="*/ 1935 w 6093"/>
                <a:gd name="T37" fmla="*/ 2589 h 4409"/>
                <a:gd name="T38" fmla="*/ 2680 w 6093"/>
                <a:gd name="T39" fmla="*/ 3065 h 4409"/>
                <a:gd name="T40" fmla="*/ 1011 w 6093"/>
                <a:gd name="T41" fmla="*/ 2380 h 4409"/>
                <a:gd name="T42" fmla="*/ 1756 w 6093"/>
                <a:gd name="T43" fmla="*/ 1904 h 4409"/>
                <a:gd name="T44" fmla="*/ 1756 w 6093"/>
                <a:gd name="T45" fmla="*/ 3065 h 4409"/>
                <a:gd name="T46" fmla="*/ 1011 w 6093"/>
                <a:gd name="T47" fmla="*/ 2589 h 4409"/>
                <a:gd name="T48" fmla="*/ 1756 w 6093"/>
                <a:gd name="T49" fmla="*/ 3065 h 4409"/>
                <a:gd name="T50" fmla="*/ 4933 w 6093"/>
                <a:gd name="T51" fmla="*/ 3992 h 4409"/>
                <a:gd name="T52" fmla="*/ 5641 w 6093"/>
                <a:gd name="T53" fmla="*/ 3267 h 4409"/>
                <a:gd name="T54" fmla="*/ 5937 w 6093"/>
                <a:gd name="T55" fmla="*/ 1500 h 4409"/>
                <a:gd name="T56" fmla="*/ 6093 w 6093"/>
                <a:gd name="T57" fmla="*/ 1267 h 4409"/>
                <a:gd name="T58" fmla="*/ 5386 w 6093"/>
                <a:gd name="T59" fmla="*/ 147 h 4409"/>
                <a:gd name="T60" fmla="*/ 5461 w 6093"/>
                <a:gd name="T61" fmla="*/ 0 h 4409"/>
                <a:gd name="T62" fmla="*/ 4558 w 6093"/>
                <a:gd name="T63" fmla="*/ 147 h 4409"/>
                <a:gd name="T64" fmla="*/ 4563 w 6093"/>
                <a:gd name="T65" fmla="*/ 1267 h 4409"/>
                <a:gd name="T66" fmla="*/ 370 w 6093"/>
                <a:gd name="T67" fmla="*/ 1500 h 4409"/>
                <a:gd name="T68" fmla="*/ 526 w 6093"/>
                <a:gd name="T69" fmla="*/ 4059 h 4409"/>
                <a:gd name="T70" fmla="*/ 0 w 6093"/>
                <a:gd name="T71" fmla="*/ 4059 h 4409"/>
                <a:gd name="T72" fmla="*/ 31 w 6093"/>
                <a:gd name="T73" fmla="*/ 4409 h 4409"/>
                <a:gd name="T74" fmla="*/ 4990 w 6093"/>
                <a:gd name="T75" fmla="*/ 4245 h 4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93" h="4409">
                  <a:moveTo>
                    <a:pt x="4707" y="2589"/>
                  </a:moveTo>
                  <a:lnTo>
                    <a:pt x="5452" y="2589"/>
                  </a:lnTo>
                  <a:lnTo>
                    <a:pt x="5452" y="3065"/>
                  </a:lnTo>
                  <a:lnTo>
                    <a:pt x="4707" y="3065"/>
                  </a:lnTo>
                  <a:lnTo>
                    <a:pt x="4707" y="2589"/>
                  </a:lnTo>
                  <a:close/>
                  <a:moveTo>
                    <a:pt x="4707" y="1904"/>
                  </a:moveTo>
                  <a:lnTo>
                    <a:pt x="5452" y="1904"/>
                  </a:lnTo>
                  <a:lnTo>
                    <a:pt x="5452" y="2380"/>
                  </a:lnTo>
                  <a:lnTo>
                    <a:pt x="4707" y="2380"/>
                  </a:lnTo>
                  <a:lnTo>
                    <a:pt x="4707" y="1904"/>
                  </a:lnTo>
                  <a:close/>
                  <a:moveTo>
                    <a:pt x="4528" y="2380"/>
                  </a:moveTo>
                  <a:lnTo>
                    <a:pt x="3783" y="2380"/>
                  </a:lnTo>
                  <a:lnTo>
                    <a:pt x="3783" y="1904"/>
                  </a:lnTo>
                  <a:lnTo>
                    <a:pt x="4528" y="1904"/>
                  </a:lnTo>
                  <a:lnTo>
                    <a:pt x="4528" y="2380"/>
                  </a:lnTo>
                  <a:close/>
                  <a:moveTo>
                    <a:pt x="4528" y="3065"/>
                  </a:moveTo>
                  <a:lnTo>
                    <a:pt x="3783" y="3065"/>
                  </a:lnTo>
                  <a:lnTo>
                    <a:pt x="3783" y="2589"/>
                  </a:lnTo>
                  <a:lnTo>
                    <a:pt x="4528" y="2589"/>
                  </a:lnTo>
                  <a:lnTo>
                    <a:pt x="4528" y="3065"/>
                  </a:lnTo>
                  <a:close/>
                  <a:moveTo>
                    <a:pt x="3604" y="2380"/>
                  </a:moveTo>
                  <a:lnTo>
                    <a:pt x="2859" y="2380"/>
                  </a:lnTo>
                  <a:lnTo>
                    <a:pt x="2859" y="1904"/>
                  </a:lnTo>
                  <a:lnTo>
                    <a:pt x="3604" y="1904"/>
                  </a:lnTo>
                  <a:lnTo>
                    <a:pt x="3604" y="2380"/>
                  </a:lnTo>
                  <a:close/>
                  <a:moveTo>
                    <a:pt x="3604" y="3065"/>
                  </a:moveTo>
                  <a:lnTo>
                    <a:pt x="2859" y="3065"/>
                  </a:lnTo>
                  <a:lnTo>
                    <a:pt x="2859" y="2589"/>
                  </a:lnTo>
                  <a:lnTo>
                    <a:pt x="3604" y="2589"/>
                  </a:lnTo>
                  <a:lnTo>
                    <a:pt x="3604" y="3065"/>
                  </a:lnTo>
                  <a:close/>
                  <a:moveTo>
                    <a:pt x="2680" y="2380"/>
                  </a:moveTo>
                  <a:lnTo>
                    <a:pt x="1935" y="2380"/>
                  </a:lnTo>
                  <a:lnTo>
                    <a:pt x="1935" y="1904"/>
                  </a:lnTo>
                  <a:lnTo>
                    <a:pt x="2680" y="1904"/>
                  </a:lnTo>
                  <a:lnTo>
                    <a:pt x="2680" y="2380"/>
                  </a:lnTo>
                  <a:close/>
                  <a:moveTo>
                    <a:pt x="2680" y="3065"/>
                  </a:moveTo>
                  <a:lnTo>
                    <a:pt x="1935" y="3065"/>
                  </a:lnTo>
                  <a:lnTo>
                    <a:pt x="1935" y="2589"/>
                  </a:lnTo>
                  <a:lnTo>
                    <a:pt x="2680" y="2589"/>
                  </a:lnTo>
                  <a:lnTo>
                    <a:pt x="2680" y="3065"/>
                  </a:lnTo>
                  <a:close/>
                  <a:moveTo>
                    <a:pt x="1756" y="2380"/>
                  </a:moveTo>
                  <a:lnTo>
                    <a:pt x="1011" y="2380"/>
                  </a:lnTo>
                  <a:lnTo>
                    <a:pt x="1011" y="1904"/>
                  </a:lnTo>
                  <a:lnTo>
                    <a:pt x="1756" y="1904"/>
                  </a:lnTo>
                  <a:lnTo>
                    <a:pt x="1756" y="2380"/>
                  </a:lnTo>
                  <a:close/>
                  <a:moveTo>
                    <a:pt x="1756" y="3065"/>
                  </a:moveTo>
                  <a:lnTo>
                    <a:pt x="1011" y="3065"/>
                  </a:lnTo>
                  <a:lnTo>
                    <a:pt x="1011" y="2589"/>
                  </a:lnTo>
                  <a:lnTo>
                    <a:pt x="1756" y="2589"/>
                  </a:lnTo>
                  <a:lnTo>
                    <a:pt x="1756" y="3065"/>
                  </a:lnTo>
                  <a:close/>
                  <a:moveTo>
                    <a:pt x="4990" y="4245"/>
                  </a:moveTo>
                  <a:cubicBezTo>
                    <a:pt x="4955" y="4167"/>
                    <a:pt x="4935" y="4080"/>
                    <a:pt x="4933" y="3992"/>
                  </a:cubicBezTo>
                  <a:cubicBezTo>
                    <a:pt x="4930" y="3828"/>
                    <a:pt x="4988" y="3670"/>
                    <a:pt x="5098" y="3546"/>
                  </a:cubicBezTo>
                  <a:cubicBezTo>
                    <a:pt x="5222" y="3406"/>
                    <a:pt x="5405" y="3312"/>
                    <a:pt x="5641" y="3267"/>
                  </a:cubicBezTo>
                  <a:cubicBezTo>
                    <a:pt x="5756" y="3245"/>
                    <a:pt x="5854" y="3221"/>
                    <a:pt x="5937" y="3194"/>
                  </a:cubicBezTo>
                  <a:lnTo>
                    <a:pt x="5937" y="1500"/>
                  </a:lnTo>
                  <a:lnTo>
                    <a:pt x="6093" y="1500"/>
                  </a:lnTo>
                  <a:lnTo>
                    <a:pt x="6093" y="1267"/>
                  </a:lnTo>
                  <a:lnTo>
                    <a:pt x="5455" y="1267"/>
                  </a:lnTo>
                  <a:lnTo>
                    <a:pt x="5386" y="147"/>
                  </a:lnTo>
                  <a:lnTo>
                    <a:pt x="5461" y="147"/>
                  </a:lnTo>
                  <a:lnTo>
                    <a:pt x="5461" y="0"/>
                  </a:lnTo>
                  <a:lnTo>
                    <a:pt x="4558" y="0"/>
                  </a:lnTo>
                  <a:lnTo>
                    <a:pt x="4558" y="147"/>
                  </a:lnTo>
                  <a:lnTo>
                    <a:pt x="4632" y="147"/>
                  </a:lnTo>
                  <a:lnTo>
                    <a:pt x="4563" y="1267"/>
                  </a:lnTo>
                  <a:lnTo>
                    <a:pt x="370" y="1267"/>
                  </a:lnTo>
                  <a:lnTo>
                    <a:pt x="370" y="1500"/>
                  </a:lnTo>
                  <a:lnTo>
                    <a:pt x="526" y="1500"/>
                  </a:lnTo>
                  <a:lnTo>
                    <a:pt x="526" y="4059"/>
                  </a:lnTo>
                  <a:lnTo>
                    <a:pt x="31" y="4059"/>
                  </a:lnTo>
                  <a:lnTo>
                    <a:pt x="0" y="4059"/>
                  </a:lnTo>
                  <a:lnTo>
                    <a:pt x="0" y="4409"/>
                  </a:lnTo>
                  <a:lnTo>
                    <a:pt x="31" y="4409"/>
                  </a:lnTo>
                  <a:lnTo>
                    <a:pt x="5106" y="4409"/>
                  </a:lnTo>
                  <a:cubicBezTo>
                    <a:pt x="5059" y="4365"/>
                    <a:pt x="5019" y="4309"/>
                    <a:pt x="4990" y="4245"/>
                  </a:cubicBezTo>
                </a:path>
              </a:pathLst>
            </a:custGeom>
            <a:grpFill/>
            <a:ln w="1905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8" name="Flowchart: Decision 337"/>
          <p:cNvSpPr/>
          <p:nvPr/>
        </p:nvSpPr>
        <p:spPr bwMode="auto">
          <a:xfrm rot="18563965">
            <a:off x="11148017" y="4186249"/>
            <a:ext cx="339679" cy="289478"/>
          </a:xfrm>
          <a:prstGeom prst="flowChartDecision">
            <a:avLst/>
          </a:prstGeom>
          <a:solidFill>
            <a:srgbClr val="4B9AB2"/>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lstStyle/>
          <a:p>
            <a:pPr marL="0" marR="0" lvl="0" indent="0" defTabSz="914400" eaLnBrk="1" fontAlgn="auto" latinLnBrk="0" hangingPunct="1">
              <a:lnSpc>
                <a:spcPct val="106000"/>
              </a:lnSpc>
              <a:spcBef>
                <a:spcPts val="0"/>
              </a:spcBef>
              <a:spcAft>
                <a:spcPts val="0"/>
              </a:spcAft>
              <a:buClrTx/>
              <a:buSzPct val="100000"/>
              <a:buFontTx/>
              <a:buNone/>
              <a:defRPr/>
            </a:pPr>
            <a:endParaRPr kumimoji="0" lang="en-US" sz="18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uilding with a sign in the middle&#10;&#10;Description automatically generated"/>
          <p:cNvPicPr>
            <a:picLocks noChangeAspect="1"/>
          </p:cNvPicPr>
          <p:nvPr/>
        </p:nvPicPr>
        <p:blipFill>
          <a:blip r:embed="rId1"/>
          <a:stretch>
            <a:fillRect/>
          </a:stretch>
        </p:blipFill>
        <p:spPr>
          <a:xfrm>
            <a:off x="375103" y="253206"/>
            <a:ext cx="14369143" cy="9753600"/>
          </a:xfrm>
          <a:prstGeom prst="rect">
            <a:avLst/>
          </a:prstGeom>
        </p:spPr>
      </p:pic>
      <p:sp>
        <p:nvSpPr>
          <p:cNvPr id="22" name="Rectangle 21"/>
          <p:cNvSpPr/>
          <p:nvPr/>
        </p:nvSpPr>
        <p:spPr>
          <a:xfrm>
            <a:off x="375102" y="253206"/>
            <a:ext cx="14369143" cy="9753600"/>
          </a:xfrm>
          <a:prstGeom prst="rect">
            <a:avLst/>
          </a:prstGeom>
          <a:solidFill>
            <a:schemeClr val="bg2">
              <a:lumMod val="9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5"/>
          <p:cNvSpPr/>
          <p:nvPr/>
        </p:nvSpPr>
        <p:spPr>
          <a:xfrm flipH="1">
            <a:off x="538314" y="6014400"/>
            <a:ext cx="14042721" cy="2526880"/>
          </a:xfrm>
          <a:custGeom>
            <a:avLst/>
            <a:gdLst/>
            <a:ahLst/>
            <a:cxnLst/>
            <a:rect l="l" t="t" r="r" b="b"/>
            <a:pathLst>
              <a:path w="6640195" h="10549890">
                <a:moveTo>
                  <a:pt x="6639787" y="10549762"/>
                </a:moveTo>
                <a:lnTo>
                  <a:pt x="0" y="10549762"/>
                </a:lnTo>
                <a:lnTo>
                  <a:pt x="0" y="0"/>
                </a:lnTo>
                <a:lnTo>
                  <a:pt x="6639787" y="0"/>
                </a:lnTo>
                <a:lnTo>
                  <a:pt x="6639787" y="10549762"/>
                </a:lnTo>
                <a:close/>
              </a:path>
            </a:pathLst>
          </a:custGeom>
          <a:solidFill>
            <a:srgbClr val="6D7579"/>
          </a:solidFill>
        </p:spPr>
        <p:txBody>
          <a:bodyPr wrap="square" lIns="0" tIns="0" rIns="0" bIns="0" rtlCol="0"/>
          <a:lstStyle/>
          <a:p>
            <a:pPr marL="0" algn="l" defTabSz="914400" rtl="0" eaLnBrk="1" latinLnBrk="0" hangingPunct="1"/>
            <a:endParaRPr dirty="0"/>
          </a:p>
        </p:txBody>
      </p:sp>
      <p:sp>
        <p:nvSpPr>
          <p:cNvPr id="4" name="مستطيل 38"/>
          <p:cNvSpPr/>
          <p:nvPr/>
        </p:nvSpPr>
        <p:spPr>
          <a:xfrm flipH="1">
            <a:off x="1002949" y="6891524"/>
            <a:ext cx="13219367" cy="830997"/>
          </a:xfrm>
          <a:prstGeom prst="rect">
            <a:avLst/>
          </a:prstGeom>
        </p:spPr>
        <p:txBody>
          <a:bodyPr wrap="square" anchor="ctr">
            <a:spAutoFit/>
          </a:bodyPr>
          <a:lstStyle/>
          <a:p>
            <a:pPr rtl="1"/>
            <a:r>
              <a:rPr lang="en-US" sz="4800" b="1" i="1" dirty="0">
                <a:solidFill>
                  <a:schemeClr val="bg1"/>
                </a:solidFill>
                <a:latin typeface="Verdana" panose="020B0604030504040204" pitchFamily="34" charset="0"/>
                <a:ea typeface="Verdana" panose="020B0604030504040204" pitchFamily="34" charset="0"/>
                <a:cs typeface="Sitka Small" charset="0"/>
              </a:rPr>
              <a:t>Technical Advantages &amp; Equipment</a:t>
            </a:r>
            <a:endParaRPr lang="en-US" sz="4800" b="1" i="1" dirty="0">
              <a:solidFill>
                <a:schemeClr val="bg1"/>
              </a:solidFill>
              <a:latin typeface="Verdana" panose="020B0604030504040204" pitchFamily="34" charset="0"/>
              <a:ea typeface="Verdana" panose="020B0604030504040204" pitchFamily="34" charset="0"/>
              <a:cs typeface="Sitka Small" charset="0"/>
            </a:endParaRPr>
          </a:p>
        </p:txBody>
      </p:sp>
      <p:grpSp>
        <p:nvGrpSpPr>
          <p:cNvPr id="5" name="Group 4"/>
          <p:cNvGrpSpPr/>
          <p:nvPr/>
        </p:nvGrpSpPr>
        <p:grpSpPr>
          <a:xfrm>
            <a:off x="1002949" y="5878403"/>
            <a:ext cx="4772999" cy="330360"/>
            <a:chOff x="1002949" y="5878403"/>
            <a:chExt cx="4772999" cy="330360"/>
          </a:xfrm>
        </p:grpSpPr>
        <p:sp>
          <p:nvSpPr>
            <p:cNvPr id="6" name="object 8"/>
            <p:cNvSpPr/>
            <p:nvPr/>
          </p:nvSpPr>
          <p:spPr>
            <a:xfrm rot="5400000" flipH="1" flipV="1">
              <a:off x="1740438" y="5140915"/>
              <a:ext cx="330358" cy="1805336"/>
            </a:xfrm>
            <a:custGeom>
              <a:avLst/>
              <a:gdLst/>
              <a:ahLst/>
              <a:cxnLst/>
              <a:rect l="l" t="t" r="r" b="b"/>
              <a:pathLst>
                <a:path w="436879" h="2150745">
                  <a:moveTo>
                    <a:pt x="436290" y="0"/>
                  </a:moveTo>
                  <a:lnTo>
                    <a:pt x="0" y="0"/>
                  </a:lnTo>
                  <a:lnTo>
                    <a:pt x="0" y="1820771"/>
                  </a:lnTo>
                  <a:lnTo>
                    <a:pt x="436290" y="2150667"/>
                  </a:lnTo>
                  <a:lnTo>
                    <a:pt x="436290" y="0"/>
                  </a:lnTo>
                  <a:close/>
                </a:path>
              </a:pathLst>
            </a:custGeom>
            <a:solidFill>
              <a:srgbClr val="00DB01"/>
            </a:solidFill>
          </p:spPr>
          <p:txBody>
            <a:bodyPr wrap="square" lIns="0" tIns="0" rIns="0" bIns="0" rtlCol="0"/>
            <a:lstStyle/>
            <a:p>
              <a:pPr marL="0" algn="l" defTabSz="914400" rtl="0" eaLnBrk="1" latinLnBrk="0" hangingPunct="1"/>
              <a:endParaRPr dirty="0"/>
            </a:p>
          </p:txBody>
        </p:sp>
        <p:sp>
          <p:nvSpPr>
            <p:cNvPr id="7" name="object 9"/>
            <p:cNvSpPr/>
            <p:nvPr/>
          </p:nvSpPr>
          <p:spPr>
            <a:xfrm rot="5400000" flipH="1" flipV="1">
              <a:off x="2650507" y="5781338"/>
              <a:ext cx="330358" cy="524491"/>
            </a:xfrm>
            <a:custGeom>
              <a:avLst/>
              <a:gdLst/>
              <a:ahLst/>
              <a:cxnLst/>
              <a:rect l="l" t="t" r="r" b="b"/>
              <a:pathLst>
                <a:path w="436879" h="624839">
                  <a:moveTo>
                    <a:pt x="0" y="0"/>
                  </a:moveTo>
                  <a:lnTo>
                    <a:pt x="0" y="294441"/>
                  </a:lnTo>
                  <a:lnTo>
                    <a:pt x="436290" y="624326"/>
                  </a:lnTo>
                  <a:lnTo>
                    <a:pt x="436290" y="329895"/>
                  </a:lnTo>
                  <a:lnTo>
                    <a:pt x="0" y="0"/>
                  </a:lnTo>
                  <a:close/>
                </a:path>
              </a:pathLst>
            </a:custGeom>
            <a:solidFill>
              <a:srgbClr val="00DB01"/>
            </a:solidFill>
          </p:spPr>
          <p:txBody>
            <a:bodyPr wrap="square" lIns="0" tIns="0" rIns="0" bIns="0" rtlCol="0"/>
            <a:lstStyle/>
            <a:p>
              <a:endParaRPr dirty="0"/>
            </a:p>
          </p:txBody>
        </p:sp>
        <p:sp>
          <p:nvSpPr>
            <p:cNvPr id="8" name="object 10"/>
            <p:cNvSpPr/>
            <p:nvPr/>
          </p:nvSpPr>
          <p:spPr>
            <a:xfrm rot="5400000" flipH="1" flipV="1">
              <a:off x="3470548" y="5812253"/>
              <a:ext cx="330358" cy="462661"/>
            </a:xfrm>
            <a:custGeom>
              <a:avLst/>
              <a:gdLst/>
              <a:ahLst/>
              <a:cxnLst/>
              <a:rect l="l" t="t" r="r" b="b"/>
              <a:pathLst>
                <a:path w="436879" h="551179">
                  <a:moveTo>
                    <a:pt x="0" y="0"/>
                  </a:moveTo>
                  <a:lnTo>
                    <a:pt x="0" y="221008"/>
                  </a:lnTo>
                  <a:lnTo>
                    <a:pt x="436290" y="550904"/>
                  </a:lnTo>
                  <a:lnTo>
                    <a:pt x="436290" y="329895"/>
                  </a:lnTo>
                  <a:lnTo>
                    <a:pt x="0" y="0"/>
                  </a:lnTo>
                  <a:close/>
                </a:path>
              </a:pathLst>
            </a:custGeom>
            <a:solidFill>
              <a:srgbClr val="00DB01"/>
            </a:solidFill>
          </p:spPr>
          <p:txBody>
            <a:bodyPr wrap="square" lIns="0" tIns="0" rIns="0" bIns="0" rtlCol="0"/>
            <a:lstStyle/>
            <a:p>
              <a:endParaRPr dirty="0"/>
            </a:p>
          </p:txBody>
        </p:sp>
        <p:sp>
          <p:nvSpPr>
            <p:cNvPr id="9" name="object 11"/>
            <p:cNvSpPr/>
            <p:nvPr/>
          </p:nvSpPr>
          <p:spPr>
            <a:xfrm rot="5400000" flipH="1" flipV="1">
              <a:off x="4564113" y="5853296"/>
              <a:ext cx="330358" cy="380576"/>
            </a:xfrm>
            <a:custGeom>
              <a:avLst/>
              <a:gdLst/>
              <a:ahLst/>
              <a:cxnLst/>
              <a:rect l="l" t="t" r="r" b="b"/>
              <a:pathLst>
                <a:path w="436879" h="453390">
                  <a:moveTo>
                    <a:pt x="0" y="0"/>
                  </a:moveTo>
                  <a:lnTo>
                    <a:pt x="0" y="123106"/>
                  </a:lnTo>
                  <a:lnTo>
                    <a:pt x="436290" y="453001"/>
                  </a:lnTo>
                  <a:lnTo>
                    <a:pt x="436290" y="329895"/>
                  </a:lnTo>
                  <a:lnTo>
                    <a:pt x="0" y="0"/>
                  </a:lnTo>
                  <a:close/>
                </a:path>
              </a:pathLst>
            </a:custGeom>
            <a:solidFill>
              <a:srgbClr val="00DB01"/>
            </a:solidFill>
          </p:spPr>
          <p:txBody>
            <a:bodyPr wrap="square" lIns="0" tIns="0" rIns="0" bIns="0" rtlCol="0"/>
            <a:lstStyle/>
            <a:p>
              <a:endParaRPr dirty="0"/>
            </a:p>
          </p:txBody>
        </p:sp>
        <p:sp>
          <p:nvSpPr>
            <p:cNvPr id="10" name="object 12"/>
            <p:cNvSpPr/>
            <p:nvPr/>
          </p:nvSpPr>
          <p:spPr>
            <a:xfrm rot="5400000" flipH="1" flipV="1">
              <a:off x="3197293" y="5801859"/>
              <a:ext cx="330358" cy="483449"/>
            </a:xfrm>
            <a:custGeom>
              <a:avLst/>
              <a:gdLst/>
              <a:ahLst/>
              <a:cxnLst/>
              <a:rect l="l" t="t" r="r" b="b"/>
              <a:pathLst>
                <a:path w="436879" h="575945">
                  <a:moveTo>
                    <a:pt x="0" y="0"/>
                  </a:moveTo>
                  <a:lnTo>
                    <a:pt x="0" y="245479"/>
                  </a:lnTo>
                  <a:lnTo>
                    <a:pt x="436290" y="575375"/>
                  </a:lnTo>
                  <a:lnTo>
                    <a:pt x="436290" y="329895"/>
                  </a:lnTo>
                  <a:lnTo>
                    <a:pt x="0" y="0"/>
                  </a:lnTo>
                  <a:close/>
                </a:path>
              </a:pathLst>
            </a:custGeom>
            <a:solidFill>
              <a:srgbClr val="00DB01"/>
            </a:solidFill>
          </p:spPr>
          <p:txBody>
            <a:bodyPr wrap="square" lIns="0" tIns="0" rIns="0" bIns="0" rtlCol="0"/>
            <a:lstStyle/>
            <a:p>
              <a:endParaRPr dirty="0"/>
            </a:p>
          </p:txBody>
        </p:sp>
        <p:sp>
          <p:nvSpPr>
            <p:cNvPr id="11" name="object 13"/>
            <p:cNvSpPr/>
            <p:nvPr/>
          </p:nvSpPr>
          <p:spPr>
            <a:xfrm rot="5400000" flipH="1" flipV="1">
              <a:off x="5664036" y="6096851"/>
              <a:ext cx="121483" cy="102340"/>
            </a:xfrm>
            <a:custGeom>
              <a:avLst/>
              <a:gdLst/>
              <a:ahLst/>
              <a:cxnLst/>
              <a:rect l="l" t="t" r="r" b="b"/>
              <a:pathLst>
                <a:path w="160654" h="121920">
                  <a:moveTo>
                    <a:pt x="0" y="0"/>
                  </a:moveTo>
                  <a:lnTo>
                    <a:pt x="0" y="25203"/>
                  </a:lnTo>
                  <a:lnTo>
                    <a:pt x="127242" y="121420"/>
                  </a:lnTo>
                  <a:lnTo>
                    <a:pt x="160571" y="121420"/>
                  </a:lnTo>
                  <a:lnTo>
                    <a:pt x="0" y="0"/>
                  </a:lnTo>
                  <a:close/>
                </a:path>
              </a:pathLst>
            </a:custGeom>
            <a:solidFill>
              <a:srgbClr val="00DB01"/>
            </a:solidFill>
          </p:spPr>
          <p:txBody>
            <a:bodyPr wrap="square" lIns="0" tIns="0" rIns="0" bIns="0" rtlCol="0"/>
            <a:lstStyle/>
            <a:p>
              <a:endParaRPr dirty="0"/>
            </a:p>
          </p:txBody>
        </p:sp>
        <p:sp>
          <p:nvSpPr>
            <p:cNvPr id="12" name="object 14"/>
            <p:cNvSpPr/>
            <p:nvPr/>
          </p:nvSpPr>
          <p:spPr>
            <a:xfrm rot="5400000" flipH="1" flipV="1">
              <a:off x="3744072" y="5822381"/>
              <a:ext cx="330358" cy="442406"/>
            </a:xfrm>
            <a:custGeom>
              <a:avLst/>
              <a:gdLst/>
              <a:ahLst/>
              <a:cxnLst/>
              <a:rect l="l" t="t" r="r" b="b"/>
              <a:pathLst>
                <a:path w="436879" h="527050">
                  <a:moveTo>
                    <a:pt x="0" y="0"/>
                  </a:moveTo>
                  <a:lnTo>
                    <a:pt x="0" y="196538"/>
                  </a:lnTo>
                  <a:lnTo>
                    <a:pt x="436290" y="526434"/>
                  </a:lnTo>
                  <a:lnTo>
                    <a:pt x="436290" y="329895"/>
                  </a:lnTo>
                  <a:lnTo>
                    <a:pt x="0" y="0"/>
                  </a:lnTo>
                  <a:close/>
                </a:path>
              </a:pathLst>
            </a:custGeom>
            <a:solidFill>
              <a:srgbClr val="00DB01"/>
            </a:solidFill>
          </p:spPr>
          <p:txBody>
            <a:bodyPr wrap="square" lIns="0" tIns="0" rIns="0" bIns="0" rtlCol="0"/>
            <a:lstStyle/>
            <a:p>
              <a:endParaRPr dirty="0"/>
            </a:p>
          </p:txBody>
        </p:sp>
        <p:sp>
          <p:nvSpPr>
            <p:cNvPr id="13" name="object 15"/>
            <p:cNvSpPr/>
            <p:nvPr/>
          </p:nvSpPr>
          <p:spPr>
            <a:xfrm rot="5400000" flipH="1" flipV="1">
              <a:off x="4837369" y="5863690"/>
              <a:ext cx="330358" cy="359788"/>
            </a:xfrm>
            <a:custGeom>
              <a:avLst/>
              <a:gdLst/>
              <a:ahLst/>
              <a:cxnLst/>
              <a:rect l="l" t="t" r="r" b="b"/>
              <a:pathLst>
                <a:path w="436879" h="428625">
                  <a:moveTo>
                    <a:pt x="0" y="0"/>
                  </a:moveTo>
                  <a:lnTo>
                    <a:pt x="0" y="98635"/>
                  </a:lnTo>
                  <a:lnTo>
                    <a:pt x="436290" y="428520"/>
                  </a:lnTo>
                  <a:lnTo>
                    <a:pt x="436290" y="329895"/>
                  </a:lnTo>
                  <a:lnTo>
                    <a:pt x="0" y="0"/>
                  </a:lnTo>
                  <a:close/>
                </a:path>
              </a:pathLst>
            </a:custGeom>
            <a:solidFill>
              <a:srgbClr val="00DB01"/>
            </a:solidFill>
          </p:spPr>
          <p:txBody>
            <a:bodyPr wrap="square" lIns="0" tIns="0" rIns="0" bIns="0" rtlCol="0"/>
            <a:lstStyle/>
            <a:p>
              <a:endParaRPr dirty="0"/>
            </a:p>
          </p:txBody>
        </p:sp>
        <p:sp>
          <p:nvSpPr>
            <p:cNvPr id="14" name="object 16"/>
            <p:cNvSpPr/>
            <p:nvPr/>
          </p:nvSpPr>
          <p:spPr>
            <a:xfrm rot="5400000" flipH="1" flipV="1">
              <a:off x="4290588" y="5843168"/>
              <a:ext cx="330358" cy="400831"/>
            </a:xfrm>
            <a:custGeom>
              <a:avLst/>
              <a:gdLst/>
              <a:ahLst/>
              <a:cxnLst/>
              <a:rect l="l" t="t" r="r" b="b"/>
              <a:pathLst>
                <a:path w="436879" h="477520">
                  <a:moveTo>
                    <a:pt x="0" y="0"/>
                  </a:moveTo>
                  <a:lnTo>
                    <a:pt x="0" y="147576"/>
                  </a:lnTo>
                  <a:lnTo>
                    <a:pt x="436290" y="477482"/>
                  </a:lnTo>
                  <a:lnTo>
                    <a:pt x="436290" y="329895"/>
                  </a:lnTo>
                  <a:lnTo>
                    <a:pt x="0" y="0"/>
                  </a:lnTo>
                  <a:close/>
                </a:path>
              </a:pathLst>
            </a:custGeom>
            <a:solidFill>
              <a:srgbClr val="00DB01"/>
            </a:solidFill>
          </p:spPr>
          <p:txBody>
            <a:bodyPr wrap="square" lIns="0" tIns="0" rIns="0" bIns="0" rtlCol="0"/>
            <a:lstStyle/>
            <a:p>
              <a:endParaRPr dirty="0"/>
            </a:p>
          </p:txBody>
        </p:sp>
        <p:sp>
          <p:nvSpPr>
            <p:cNvPr id="15" name="object 17"/>
            <p:cNvSpPr/>
            <p:nvPr/>
          </p:nvSpPr>
          <p:spPr>
            <a:xfrm rot="5400000" flipH="1" flipV="1">
              <a:off x="5110893" y="5873817"/>
              <a:ext cx="330358" cy="339533"/>
            </a:xfrm>
            <a:custGeom>
              <a:avLst/>
              <a:gdLst/>
              <a:ahLst/>
              <a:cxnLst/>
              <a:rect l="l" t="t" r="r" b="b"/>
              <a:pathLst>
                <a:path w="436879" h="404495">
                  <a:moveTo>
                    <a:pt x="0" y="0"/>
                  </a:moveTo>
                  <a:lnTo>
                    <a:pt x="0" y="74154"/>
                  </a:lnTo>
                  <a:lnTo>
                    <a:pt x="436290" y="404050"/>
                  </a:lnTo>
                  <a:lnTo>
                    <a:pt x="436290" y="329895"/>
                  </a:lnTo>
                  <a:lnTo>
                    <a:pt x="0" y="0"/>
                  </a:lnTo>
                  <a:close/>
                </a:path>
              </a:pathLst>
            </a:custGeom>
            <a:solidFill>
              <a:srgbClr val="00DB01"/>
            </a:solidFill>
          </p:spPr>
          <p:txBody>
            <a:bodyPr wrap="square" lIns="0" tIns="0" rIns="0" bIns="0" rtlCol="0"/>
            <a:lstStyle/>
            <a:p>
              <a:endParaRPr dirty="0"/>
            </a:p>
          </p:txBody>
        </p:sp>
        <p:sp>
          <p:nvSpPr>
            <p:cNvPr id="16" name="object 18"/>
            <p:cNvSpPr/>
            <p:nvPr/>
          </p:nvSpPr>
          <p:spPr>
            <a:xfrm rot="5400000" flipH="1" flipV="1">
              <a:off x="2923767" y="5791732"/>
              <a:ext cx="330358" cy="503703"/>
            </a:xfrm>
            <a:custGeom>
              <a:avLst/>
              <a:gdLst/>
              <a:ahLst/>
              <a:cxnLst/>
              <a:rect l="l" t="t" r="r" b="b"/>
              <a:pathLst>
                <a:path w="436879" h="600075">
                  <a:moveTo>
                    <a:pt x="0" y="0"/>
                  </a:moveTo>
                  <a:lnTo>
                    <a:pt x="0" y="269960"/>
                  </a:lnTo>
                  <a:lnTo>
                    <a:pt x="436290" y="599856"/>
                  </a:lnTo>
                  <a:lnTo>
                    <a:pt x="436290" y="329895"/>
                  </a:lnTo>
                  <a:lnTo>
                    <a:pt x="0" y="0"/>
                  </a:lnTo>
                  <a:close/>
                </a:path>
              </a:pathLst>
            </a:custGeom>
            <a:solidFill>
              <a:srgbClr val="00DB01"/>
            </a:solidFill>
          </p:spPr>
          <p:txBody>
            <a:bodyPr wrap="square" lIns="0" tIns="0" rIns="0" bIns="0" rtlCol="0"/>
            <a:lstStyle/>
            <a:p>
              <a:endParaRPr dirty="0"/>
            </a:p>
          </p:txBody>
        </p:sp>
        <p:sp>
          <p:nvSpPr>
            <p:cNvPr id="17" name="object 19"/>
            <p:cNvSpPr/>
            <p:nvPr/>
          </p:nvSpPr>
          <p:spPr>
            <a:xfrm rot="5400000" flipH="1" flipV="1">
              <a:off x="4017328" y="5832775"/>
              <a:ext cx="330358" cy="421617"/>
            </a:xfrm>
            <a:custGeom>
              <a:avLst/>
              <a:gdLst/>
              <a:ahLst/>
              <a:cxnLst/>
              <a:rect l="l" t="t" r="r" b="b"/>
              <a:pathLst>
                <a:path w="436879" h="502284">
                  <a:moveTo>
                    <a:pt x="0" y="0"/>
                  </a:moveTo>
                  <a:lnTo>
                    <a:pt x="0" y="172057"/>
                  </a:lnTo>
                  <a:lnTo>
                    <a:pt x="436290" y="501953"/>
                  </a:lnTo>
                  <a:lnTo>
                    <a:pt x="436290" y="329895"/>
                  </a:lnTo>
                  <a:lnTo>
                    <a:pt x="0" y="0"/>
                  </a:lnTo>
                  <a:close/>
                </a:path>
              </a:pathLst>
            </a:custGeom>
            <a:solidFill>
              <a:srgbClr val="00DB01"/>
            </a:solidFill>
          </p:spPr>
          <p:txBody>
            <a:bodyPr wrap="square" lIns="0" tIns="0" rIns="0" bIns="0" rtlCol="0"/>
            <a:lstStyle/>
            <a:p>
              <a:endParaRPr dirty="0"/>
            </a:p>
          </p:txBody>
        </p:sp>
        <p:sp>
          <p:nvSpPr>
            <p:cNvPr id="18" name="object 20"/>
            <p:cNvSpPr/>
            <p:nvPr/>
          </p:nvSpPr>
          <p:spPr>
            <a:xfrm rot="5400000" flipH="1" flipV="1">
              <a:off x="5384151" y="5884209"/>
              <a:ext cx="330358" cy="318746"/>
            </a:xfrm>
            <a:custGeom>
              <a:avLst/>
              <a:gdLst/>
              <a:ahLst/>
              <a:cxnLst/>
              <a:rect l="l" t="t" r="r" b="b"/>
              <a:pathLst>
                <a:path w="436879" h="379729">
                  <a:moveTo>
                    <a:pt x="0" y="0"/>
                  </a:moveTo>
                  <a:lnTo>
                    <a:pt x="0" y="49673"/>
                  </a:lnTo>
                  <a:lnTo>
                    <a:pt x="436290" y="379569"/>
                  </a:lnTo>
                  <a:lnTo>
                    <a:pt x="436290" y="329895"/>
                  </a:lnTo>
                  <a:lnTo>
                    <a:pt x="0" y="0"/>
                  </a:lnTo>
                  <a:close/>
                </a:path>
              </a:pathLst>
            </a:custGeom>
            <a:solidFill>
              <a:srgbClr val="00DB01"/>
            </a:solidFill>
          </p:spPr>
          <p:txBody>
            <a:bodyPr wrap="square" lIns="0" tIns="0" rIns="0" bIns="0" rtlCol="0"/>
            <a:lstStyle/>
            <a:p>
              <a:endParaRPr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Technical Advantages </a:t>
            </a:r>
            <a:endParaRPr lang="en-US" sz="3200" b="1" dirty="0">
              <a:solidFill>
                <a:srgbClr val="404040"/>
              </a:solidFill>
              <a:latin typeface="Verdana" panose="020B0604030504040204" pitchFamily="34" charset="0"/>
              <a:ea typeface="Verdana" panose="020B0604030504040204" pitchFamily="34" charset="0"/>
            </a:endParaRPr>
          </a:p>
        </p:txBody>
      </p:sp>
      <p:sp>
        <p:nvSpPr>
          <p:cNvPr id="137" name="ZoneTexte 54 - 3"/>
          <p:cNvSpPr txBox="1"/>
          <p:nvPr/>
        </p:nvSpPr>
        <p:spPr>
          <a:xfrm>
            <a:off x="929660" y="3236108"/>
            <a:ext cx="12013566" cy="1006245"/>
          </a:xfrm>
          <a:prstGeom prst="rect">
            <a:avLst/>
          </a:prstGeom>
          <a:noFill/>
        </p:spPr>
        <p:txBody>
          <a:bodyPr wrap="square" rtlCol="0" anchor="ctr">
            <a:noAutofit/>
          </a:bodyPr>
          <a:lstStyle/>
          <a:p>
            <a:r>
              <a:rPr lang="en-US" sz="1600" b="1" dirty="0">
                <a:solidFill>
                  <a:srgbClr val="3E5563"/>
                </a:solidFill>
                <a:latin typeface="Verdana" panose="020B0604030504040204" pitchFamily="34" charset="0"/>
                <a:ea typeface="Verdana" panose="020B0604030504040204" pitchFamily="34" charset="0"/>
              </a:rPr>
              <a:t>Leading the Way in Japanese Sheet Metal Processing Technology</a:t>
            </a:r>
            <a:endParaRPr lang="en-US" sz="1600" b="1"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Over 20 years of experience at the forefront of the industry.</a:t>
            </a:r>
            <a:endParaRPr lang="en-US"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Established long-term, stable partnerships within Japan.</a:t>
            </a:r>
            <a:endParaRPr lang="en-US" sz="1400" dirty="0">
              <a:latin typeface="Verdana" panose="020B0604030504040204" pitchFamily="34" charset="0"/>
              <a:ea typeface="Verdana" panose="020B0604030504040204" pitchFamily="34" charset="0"/>
            </a:endParaRPr>
          </a:p>
        </p:txBody>
      </p:sp>
      <p:grpSp>
        <p:nvGrpSpPr>
          <p:cNvPr id="259" name="Pagoda4" descr="{&quot;Key&quot;:&quot;POWER_USER_SHAPE_ICON&quot;,&quot;Value&quot;:&quot;POWER_USER_SHAPE_ICON_STYLE_1&quot;}"/>
          <p:cNvGrpSpPr>
            <a:grpSpLocks noChangeAspect="1"/>
          </p:cNvGrpSpPr>
          <p:nvPr/>
        </p:nvGrpSpPr>
        <p:grpSpPr>
          <a:xfrm>
            <a:off x="233441" y="3448764"/>
            <a:ext cx="510278" cy="580933"/>
            <a:chOff x="4635500" y="2784475"/>
            <a:chExt cx="412750" cy="469901"/>
          </a:xfrm>
          <a:solidFill>
            <a:srgbClr val="3E5563"/>
          </a:solidFill>
        </p:grpSpPr>
        <p:sp>
          <p:nvSpPr>
            <p:cNvPr id="260" name="Freeform 1506"/>
            <p:cNvSpPr>
              <a:spLocks noEditPoints="1"/>
            </p:cNvSpPr>
            <p:nvPr/>
          </p:nvSpPr>
          <p:spPr bwMode="auto">
            <a:xfrm>
              <a:off x="4819650" y="2833688"/>
              <a:ext cx="46038" cy="31750"/>
            </a:xfrm>
            <a:custGeom>
              <a:avLst/>
              <a:gdLst>
                <a:gd name="T0" fmla="*/ 133 w 414"/>
                <a:gd name="T1" fmla="*/ 146 h 279"/>
                <a:gd name="T2" fmla="*/ 281 w 414"/>
                <a:gd name="T3" fmla="*/ 146 h 279"/>
                <a:gd name="T4" fmla="*/ 281 w 414"/>
                <a:gd name="T5" fmla="*/ 133 h 279"/>
                <a:gd name="T6" fmla="*/ 133 w 414"/>
                <a:gd name="T7" fmla="*/ 133 h 279"/>
                <a:gd name="T8" fmla="*/ 133 w 414"/>
                <a:gd name="T9" fmla="*/ 146 h 279"/>
                <a:gd name="T10" fmla="*/ 348 w 414"/>
                <a:gd name="T11" fmla="*/ 279 h 279"/>
                <a:gd name="T12" fmla="*/ 67 w 414"/>
                <a:gd name="T13" fmla="*/ 279 h 279"/>
                <a:gd name="T14" fmla="*/ 0 w 414"/>
                <a:gd name="T15" fmla="*/ 212 h 279"/>
                <a:gd name="T16" fmla="*/ 0 w 414"/>
                <a:gd name="T17" fmla="*/ 67 h 279"/>
                <a:gd name="T18" fmla="*/ 67 w 414"/>
                <a:gd name="T19" fmla="*/ 0 h 279"/>
                <a:gd name="T20" fmla="*/ 348 w 414"/>
                <a:gd name="T21" fmla="*/ 0 h 279"/>
                <a:gd name="T22" fmla="*/ 414 w 414"/>
                <a:gd name="T23" fmla="*/ 67 h 279"/>
                <a:gd name="T24" fmla="*/ 414 w 414"/>
                <a:gd name="T25" fmla="*/ 212 h 279"/>
                <a:gd name="T26" fmla="*/ 348 w 414"/>
                <a:gd name="T27"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79">
                  <a:moveTo>
                    <a:pt x="133" y="146"/>
                  </a:moveTo>
                  <a:lnTo>
                    <a:pt x="281" y="146"/>
                  </a:lnTo>
                  <a:lnTo>
                    <a:pt x="281" y="133"/>
                  </a:lnTo>
                  <a:lnTo>
                    <a:pt x="133" y="133"/>
                  </a:lnTo>
                  <a:lnTo>
                    <a:pt x="133" y="146"/>
                  </a:lnTo>
                  <a:close/>
                  <a:moveTo>
                    <a:pt x="348" y="279"/>
                  </a:moveTo>
                  <a:lnTo>
                    <a:pt x="67" y="279"/>
                  </a:lnTo>
                  <a:cubicBezTo>
                    <a:pt x="30" y="279"/>
                    <a:pt x="0" y="249"/>
                    <a:pt x="0" y="212"/>
                  </a:cubicBezTo>
                  <a:lnTo>
                    <a:pt x="0" y="67"/>
                  </a:lnTo>
                  <a:cubicBezTo>
                    <a:pt x="0" y="30"/>
                    <a:pt x="30" y="0"/>
                    <a:pt x="67" y="0"/>
                  </a:cubicBezTo>
                  <a:lnTo>
                    <a:pt x="348" y="0"/>
                  </a:lnTo>
                  <a:cubicBezTo>
                    <a:pt x="385" y="0"/>
                    <a:pt x="414" y="30"/>
                    <a:pt x="414" y="67"/>
                  </a:cubicBezTo>
                  <a:lnTo>
                    <a:pt x="414" y="212"/>
                  </a:lnTo>
                  <a:cubicBezTo>
                    <a:pt x="414" y="249"/>
                    <a:pt x="385" y="279"/>
                    <a:pt x="348" y="279"/>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1507"/>
            <p:cNvSpPr/>
            <p:nvPr/>
          </p:nvSpPr>
          <p:spPr bwMode="auto">
            <a:xfrm>
              <a:off x="4819650" y="2784475"/>
              <a:ext cx="46038" cy="65088"/>
            </a:xfrm>
            <a:custGeom>
              <a:avLst/>
              <a:gdLst>
                <a:gd name="T0" fmla="*/ 118 w 417"/>
                <a:gd name="T1" fmla="*/ 573 h 573"/>
                <a:gd name="T2" fmla="*/ 51 w 417"/>
                <a:gd name="T3" fmla="*/ 510 h 573"/>
                <a:gd name="T4" fmla="*/ 42 w 417"/>
                <a:gd name="T5" fmla="*/ 347 h 573"/>
                <a:gd name="T6" fmla="*/ 29 w 417"/>
                <a:gd name="T7" fmla="*/ 291 h 573"/>
                <a:gd name="T8" fmla="*/ 25 w 417"/>
                <a:gd name="T9" fmla="*/ 283 h 573"/>
                <a:gd name="T10" fmla="*/ 5 w 417"/>
                <a:gd name="T11" fmla="*/ 203 h 573"/>
                <a:gd name="T12" fmla="*/ 35 w 417"/>
                <a:gd name="T13" fmla="*/ 97 h 573"/>
                <a:gd name="T14" fmla="*/ 205 w 417"/>
                <a:gd name="T15" fmla="*/ 0 h 573"/>
                <a:gd name="T16" fmla="*/ 374 w 417"/>
                <a:gd name="T17" fmla="*/ 88 h 573"/>
                <a:gd name="T18" fmla="*/ 411 w 417"/>
                <a:gd name="T19" fmla="*/ 199 h 573"/>
                <a:gd name="T20" fmla="*/ 394 w 417"/>
                <a:gd name="T21" fmla="*/ 283 h 573"/>
                <a:gd name="T22" fmla="*/ 390 w 417"/>
                <a:gd name="T23" fmla="*/ 291 h 573"/>
                <a:gd name="T24" fmla="*/ 380 w 417"/>
                <a:gd name="T25" fmla="*/ 334 h 573"/>
                <a:gd name="T26" fmla="*/ 377 w 417"/>
                <a:gd name="T27" fmla="*/ 402 h 573"/>
                <a:gd name="T28" fmla="*/ 374 w 417"/>
                <a:gd name="T29" fmla="*/ 496 h 573"/>
                <a:gd name="T30" fmla="*/ 305 w 417"/>
                <a:gd name="T31" fmla="*/ 561 h 573"/>
                <a:gd name="T32" fmla="*/ 241 w 417"/>
                <a:gd name="T33" fmla="*/ 492 h 573"/>
                <a:gd name="T34" fmla="*/ 244 w 417"/>
                <a:gd name="T35" fmla="*/ 396 h 573"/>
                <a:gd name="T36" fmla="*/ 247 w 417"/>
                <a:gd name="T37" fmla="*/ 329 h 573"/>
                <a:gd name="T38" fmla="*/ 268 w 417"/>
                <a:gd name="T39" fmla="*/ 236 h 573"/>
                <a:gd name="T40" fmla="*/ 274 w 417"/>
                <a:gd name="T41" fmla="*/ 224 h 573"/>
                <a:gd name="T42" fmla="*/ 278 w 417"/>
                <a:gd name="T43" fmla="*/ 216 h 573"/>
                <a:gd name="T44" fmla="*/ 261 w 417"/>
                <a:gd name="T45" fmla="*/ 159 h 573"/>
                <a:gd name="T46" fmla="*/ 205 w 417"/>
                <a:gd name="T47" fmla="*/ 133 h 573"/>
                <a:gd name="T48" fmla="*/ 152 w 417"/>
                <a:gd name="T49" fmla="*/ 161 h 573"/>
                <a:gd name="T50" fmla="*/ 138 w 417"/>
                <a:gd name="T51" fmla="*/ 213 h 573"/>
                <a:gd name="T52" fmla="*/ 140 w 417"/>
                <a:gd name="T53" fmla="*/ 216 h 573"/>
                <a:gd name="T54" fmla="*/ 153 w 417"/>
                <a:gd name="T55" fmla="*/ 241 h 573"/>
                <a:gd name="T56" fmla="*/ 175 w 417"/>
                <a:gd name="T57" fmla="*/ 339 h 573"/>
                <a:gd name="T58" fmla="*/ 184 w 417"/>
                <a:gd name="T59" fmla="*/ 502 h 573"/>
                <a:gd name="T60" fmla="*/ 122 w 417"/>
                <a:gd name="T61" fmla="*/ 573 h 573"/>
                <a:gd name="T62" fmla="*/ 118 w 417"/>
                <a:gd name="T63"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573">
                  <a:moveTo>
                    <a:pt x="118" y="573"/>
                  </a:moveTo>
                  <a:cubicBezTo>
                    <a:pt x="83" y="573"/>
                    <a:pt x="53" y="545"/>
                    <a:pt x="51" y="510"/>
                  </a:cubicBezTo>
                  <a:lnTo>
                    <a:pt x="42" y="347"/>
                  </a:lnTo>
                  <a:cubicBezTo>
                    <a:pt x="41" y="328"/>
                    <a:pt x="37" y="309"/>
                    <a:pt x="29" y="291"/>
                  </a:cubicBezTo>
                  <a:cubicBezTo>
                    <a:pt x="29" y="289"/>
                    <a:pt x="26" y="286"/>
                    <a:pt x="25" y="283"/>
                  </a:cubicBezTo>
                  <a:cubicBezTo>
                    <a:pt x="16" y="267"/>
                    <a:pt x="0" y="240"/>
                    <a:pt x="5" y="203"/>
                  </a:cubicBezTo>
                  <a:cubicBezTo>
                    <a:pt x="6" y="196"/>
                    <a:pt x="14" y="135"/>
                    <a:pt x="35" y="97"/>
                  </a:cubicBezTo>
                  <a:cubicBezTo>
                    <a:pt x="68" y="36"/>
                    <a:pt x="132" y="0"/>
                    <a:pt x="205" y="0"/>
                  </a:cubicBezTo>
                  <a:cubicBezTo>
                    <a:pt x="277" y="0"/>
                    <a:pt x="339" y="32"/>
                    <a:pt x="374" y="88"/>
                  </a:cubicBezTo>
                  <a:cubicBezTo>
                    <a:pt x="398" y="125"/>
                    <a:pt x="409" y="187"/>
                    <a:pt x="411" y="199"/>
                  </a:cubicBezTo>
                  <a:cubicBezTo>
                    <a:pt x="417" y="237"/>
                    <a:pt x="402" y="266"/>
                    <a:pt x="394" y="283"/>
                  </a:cubicBezTo>
                  <a:cubicBezTo>
                    <a:pt x="392" y="286"/>
                    <a:pt x="391" y="288"/>
                    <a:pt x="390" y="291"/>
                  </a:cubicBezTo>
                  <a:cubicBezTo>
                    <a:pt x="384" y="305"/>
                    <a:pt x="380" y="319"/>
                    <a:pt x="380" y="334"/>
                  </a:cubicBezTo>
                  <a:cubicBezTo>
                    <a:pt x="379" y="357"/>
                    <a:pt x="378" y="379"/>
                    <a:pt x="377" y="402"/>
                  </a:cubicBezTo>
                  <a:cubicBezTo>
                    <a:pt x="376" y="429"/>
                    <a:pt x="375" y="459"/>
                    <a:pt x="374" y="496"/>
                  </a:cubicBezTo>
                  <a:cubicBezTo>
                    <a:pt x="373" y="533"/>
                    <a:pt x="342" y="562"/>
                    <a:pt x="305" y="561"/>
                  </a:cubicBezTo>
                  <a:cubicBezTo>
                    <a:pt x="268" y="560"/>
                    <a:pt x="239" y="529"/>
                    <a:pt x="241" y="492"/>
                  </a:cubicBezTo>
                  <a:cubicBezTo>
                    <a:pt x="242" y="454"/>
                    <a:pt x="243" y="424"/>
                    <a:pt x="244" y="396"/>
                  </a:cubicBezTo>
                  <a:cubicBezTo>
                    <a:pt x="245" y="374"/>
                    <a:pt x="246" y="353"/>
                    <a:pt x="247" y="329"/>
                  </a:cubicBezTo>
                  <a:cubicBezTo>
                    <a:pt x="248" y="297"/>
                    <a:pt x="255" y="266"/>
                    <a:pt x="268" y="236"/>
                  </a:cubicBezTo>
                  <a:cubicBezTo>
                    <a:pt x="270" y="232"/>
                    <a:pt x="272" y="228"/>
                    <a:pt x="274" y="224"/>
                  </a:cubicBezTo>
                  <a:cubicBezTo>
                    <a:pt x="276" y="221"/>
                    <a:pt x="277" y="218"/>
                    <a:pt x="278" y="216"/>
                  </a:cubicBezTo>
                  <a:cubicBezTo>
                    <a:pt x="274" y="192"/>
                    <a:pt x="266" y="167"/>
                    <a:pt x="261" y="159"/>
                  </a:cubicBezTo>
                  <a:cubicBezTo>
                    <a:pt x="248" y="138"/>
                    <a:pt x="223" y="133"/>
                    <a:pt x="205" y="133"/>
                  </a:cubicBezTo>
                  <a:cubicBezTo>
                    <a:pt x="188" y="133"/>
                    <a:pt x="164" y="138"/>
                    <a:pt x="152" y="161"/>
                  </a:cubicBezTo>
                  <a:cubicBezTo>
                    <a:pt x="148" y="168"/>
                    <a:pt x="142" y="191"/>
                    <a:pt x="138" y="213"/>
                  </a:cubicBezTo>
                  <a:cubicBezTo>
                    <a:pt x="139" y="214"/>
                    <a:pt x="139" y="215"/>
                    <a:pt x="140" y="216"/>
                  </a:cubicBezTo>
                  <a:cubicBezTo>
                    <a:pt x="144" y="223"/>
                    <a:pt x="149" y="231"/>
                    <a:pt x="153" y="241"/>
                  </a:cubicBezTo>
                  <a:cubicBezTo>
                    <a:pt x="166" y="273"/>
                    <a:pt x="173" y="306"/>
                    <a:pt x="175" y="339"/>
                  </a:cubicBezTo>
                  <a:lnTo>
                    <a:pt x="184" y="502"/>
                  </a:lnTo>
                  <a:cubicBezTo>
                    <a:pt x="186" y="539"/>
                    <a:pt x="158" y="570"/>
                    <a:pt x="122" y="573"/>
                  </a:cubicBezTo>
                  <a:lnTo>
                    <a:pt x="118" y="573"/>
                  </a:ln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1508"/>
            <p:cNvSpPr/>
            <p:nvPr/>
          </p:nvSpPr>
          <p:spPr bwMode="auto">
            <a:xfrm>
              <a:off x="4697413" y="2849563"/>
              <a:ext cx="138113" cy="103188"/>
            </a:xfrm>
            <a:custGeom>
              <a:avLst/>
              <a:gdLst>
                <a:gd name="T0" fmla="*/ 75 w 1227"/>
                <a:gd name="T1" fmla="*/ 900 h 900"/>
                <a:gd name="T2" fmla="*/ 11 w 1227"/>
                <a:gd name="T3" fmla="*/ 852 h 900"/>
                <a:gd name="T4" fmla="*/ 56 w 1227"/>
                <a:gd name="T5" fmla="*/ 769 h 900"/>
                <a:gd name="T6" fmla="*/ 1095 w 1227"/>
                <a:gd name="T7" fmla="*/ 40 h 900"/>
                <a:gd name="T8" fmla="*/ 1187 w 1227"/>
                <a:gd name="T9" fmla="*/ 20 h 900"/>
                <a:gd name="T10" fmla="*/ 1207 w 1227"/>
                <a:gd name="T11" fmla="*/ 113 h 900"/>
                <a:gd name="T12" fmla="*/ 93 w 1227"/>
                <a:gd name="T13" fmla="*/ 897 h 900"/>
                <a:gd name="T14" fmla="*/ 75 w 1227"/>
                <a:gd name="T15" fmla="*/ 900 h 9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7" h="900">
                  <a:moveTo>
                    <a:pt x="75" y="900"/>
                  </a:moveTo>
                  <a:cubicBezTo>
                    <a:pt x="46" y="900"/>
                    <a:pt x="19" y="881"/>
                    <a:pt x="11" y="852"/>
                  </a:cubicBezTo>
                  <a:cubicBezTo>
                    <a:pt x="0" y="816"/>
                    <a:pt x="21" y="779"/>
                    <a:pt x="56" y="769"/>
                  </a:cubicBezTo>
                  <a:cubicBezTo>
                    <a:pt x="63" y="767"/>
                    <a:pt x="754" y="563"/>
                    <a:pt x="1095" y="40"/>
                  </a:cubicBezTo>
                  <a:cubicBezTo>
                    <a:pt x="1115" y="9"/>
                    <a:pt x="1156" y="0"/>
                    <a:pt x="1187" y="20"/>
                  </a:cubicBezTo>
                  <a:cubicBezTo>
                    <a:pt x="1218" y="40"/>
                    <a:pt x="1227" y="82"/>
                    <a:pt x="1207" y="113"/>
                  </a:cubicBezTo>
                  <a:cubicBezTo>
                    <a:pt x="838" y="678"/>
                    <a:pt x="123" y="889"/>
                    <a:pt x="93" y="897"/>
                  </a:cubicBezTo>
                  <a:cubicBezTo>
                    <a:pt x="87" y="899"/>
                    <a:pt x="81" y="900"/>
                    <a:pt x="75" y="900"/>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1509"/>
            <p:cNvSpPr/>
            <p:nvPr/>
          </p:nvSpPr>
          <p:spPr bwMode="auto">
            <a:xfrm>
              <a:off x="4848225" y="2849563"/>
              <a:ext cx="139700" cy="103188"/>
            </a:xfrm>
            <a:custGeom>
              <a:avLst/>
              <a:gdLst>
                <a:gd name="T0" fmla="*/ 1152 w 1227"/>
                <a:gd name="T1" fmla="*/ 900 h 900"/>
                <a:gd name="T2" fmla="*/ 1129 w 1227"/>
                <a:gd name="T3" fmla="*/ 896 h 900"/>
                <a:gd name="T4" fmla="*/ 21 w 1227"/>
                <a:gd name="T5" fmla="*/ 115 h 900"/>
                <a:gd name="T6" fmla="*/ 37 w 1227"/>
                <a:gd name="T7" fmla="*/ 22 h 900"/>
                <a:gd name="T8" fmla="*/ 130 w 1227"/>
                <a:gd name="T9" fmla="*/ 37 h 900"/>
                <a:gd name="T10" fmla="*/ 1175 w 1227"/>
                <a:gd name="T11" fmla="*/ 771 h 900"/>
                <a:gd name="T12" fmla="*/ 1214 w 1227"/>
                <a:gd name="T13" fmla="*/ 856 h 900"/>
                <a:gd name="T14" fmla="*/ 1152 w 1227"/>
                <a:gd name="T15" fmla="*/ 900 h 9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7" h="900">
                  <a:moveTo>
                    <a:pt x="1152" y="900"/>
                  </a:moveTo>
                  <a:cubicBezTo>
                    <a:pt x="1144" y="900"/>
                    <a:pt x="1137" y="899"/>
                    <a:pt x="1129" y="896"/>
                  </a:cubicBezTo>
                  <a:cubicBezTo>
                    <a:pt x="1099" y="885"/>
                    <a:pt x="381" y="619"/>
                    <a:pt x="21" y="115"/>
                  </a:cubicBezTo>
                  <a:cubicBezTo>
                    <a:pt x="0" y="85"/>
                    <a:pt x="7" y="43"/>
                    <a:pt x="37" y="22"/>
                  </a:cubicBezTo>
                  <a:cubicBezTo>
                    <a:pt x="67" y="0"/>
                    <a:pt x="108" y="7"/>
                    <a:pt x="130" y="37"/>
                  </a:cubicBezTo>
                  <a:cubicBezTo>
                    <a:pt x="465" y="507"/>
                    <a:pt x="1168" y="768"/>
                    <a:pt x="1175" y="771"/>
                  </a:cubicBezTo>
                  <a:cubicBezTo>
                    <a:pt x="1209" y="783"/>
                    <a:pt x="1227" y="821"/>
                    <a:pt x="1214" y="856"/>
                  </a:cubicBezTo>
                  <a:cubicBezTo>
                    <a:pt x="1205" y="883"/>
                    <a:pt x="1179" y="900"/>
                    <a:pt x="1152" y="900"/>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1510"/>
            <p:cNvSpPr/>
            <p:nvPr/>
          </p:nvSpPr>
          <p:spPr bwMode="auto">
            <a:xfrm>
              <a:off x="4689475" y="2938463"/>
              <a:ext cx="306388" cy="14288"/>
            </a:xfrm>
            <a:custGeom>
              <a:avLst/>
              <a:gdLst>
                <a:gd name="T0" fmla="*/ 2637 w 2704"/>
                <a:gd name="T1" fmla="*/ 133 h 133"/>
                <a:gd name="T2" fmla="*/ 66 w 2704"/>
                <a:gd name="T3" fmla="*/ 133 h 133"/>
                <a:gd name="T4" fmla="*/ 0 w 2704"/>
                <a:gd name="T5" fmla="*/ 66 h 133"/>
                <a:gd name="T6" fmla="*/ 66 w 2704"/>
                <a:gd name="T7" fmla="*/ 0 h 133"/>
                <a:gd name="T8" fmla="*/ 2637 w 2704"/>
                <a:gd name="T9" fmla="*/ 0 h 133"/>
                <a:gd name="T10" fmla="*/ 2704 w 2704"/>
                <a:gd name="T11" fmla="*/ 66 h 133"/>
                <a:gd name="T12" fmla="*/ 2637 w 2704"/>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2704" h="133">
                  <a:moveTo>
                    <a:pt x="2637" y="133"/>
                  </a:moveTo>
                  <a:lnTo>
                    <a:pt x="66" y="133"/>
                  </a:lnTo>
                  <a:cubicBezTo>
                    <a:pt x="30" y="133"/>
                    <a:pt x="0" y="103"/>
                    <a:pt x="0" y="66"/>
                  </a:cubicBezTo>
                  <a:cubicBezTo>
                    <a:pt x="0" y="30"/>
                    <a:pt x="30" y="0"/>
                    <a:pt x="66" y="0"/>
                  </a:cubicBezTo>
                  <a:lnTo>
                    <a:pt x="2637" y="0"/>
                  </a:lnTo>
                  <a:cubicBezTo>
                    <a:pt x="2674" y="0"/>
                    <a:pt x="2704" y="30"/>
                    <a:pt x="2704" y="66"/>
                  </a:cubicBezTo>
                  <a:cubicBezTo>
                    <a:pt x="2704" y="103"/>
                    <a:pt x="2674" y="133"/>
                    <a:pt x="2637" y="13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1511"/>
            <p:cNvSpPr/>
            <p:nvPr/>
          </p:nvSpPr>
          <p:spPr bwMode="auto">
            <a:xfrm>
              <a:off x="4700588" y="2947988"/>
              <a:ext cx="33338" cy="34925"/>
            </a:xfrm>
            <a:custGeom>
              <a:avLst/>
              <a:gdLst>
                <a:gd name="T0" fmla="*/ 223 w 295"/>
                <a:gd name="T1" fmla="*/ 314 h 314"/>
                <a:gd name="T2" fmla="*/ 210 w 295"/>
                <a:gd name="T3" fmla="*/ 313 h 314"/>
                <a:gd name="T4" fmla="*/ 19 w 295"/>
                <a:gd name="T5" fmla="*/ 111 h 314"/>
                <a:gd name="T6" fmla="*/ 42 w 295"/>
                <a:gd name="T7" fmla="*/ 19 h 314"/>
                <a:gd name="T8" fmla="*/ 133 w 295"/>
                <a:gd name="T9" fmla="*/ 42 h 314"/>
                <a:gd name="T10" fmla="*/ 241 w 295"/>
                <a:gd name="T11" fmla="*/ 183 h 314"/>
                <a:gd name="T12" fmla="*/ 288 w 295"/>
                <a:gd name="T13" fmla="*/ 261 h 314"/>
                <a:gd name="T14" fmla="*/ 223 w 295"/>
                <a:gd name="T15" fmla="*/ 314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314">
                  <a:moveTo>
                    <a:pt x="223" y="314"/>
                  </a:moveTo>
                  <a:cubicBezTo>
                    <a:pt x="219" y="314"/>
                    <a:pt x="214" y="314"/>
                    <a:pt x="210" y="313"/>
                  </a:cubicBezTo>
                  <a:cubicBezTo>
                    <a:pt x="170" y="305"/>
                    <a:pt x="119" y="275"/>
                    <a:pt x="19" y="111"/>
                  </a:cubicBezTo>
                  <a:cubicBezTo>
                    <a:pt x="0" y="79"/>
                    <a:pt x="10" y="38"/>
                    <a:pt x="42" y="19"/>
                  </a:cubicBezTo>
                  <a:cubicBezTo>
                    <a:pt x="73" y="0"/>
                    <a:pt x="114" y="10"/>
                    <a:pt x="133" y="42"/>
                  </a:cubicBezTo>
                  <a:cubicBezTo>
                    <a:pt x="202" y="154"/>
                    <a:pt x="234" y="179"/>
                    <a:pt x="241" y="183"/>
                  </a:cubicBezTo>
                  <a:cubicBezTo>
                    <a:pt x="274" y="193"/>
                    <a:pt x="295" y="226"/>
                    <a:pt x="288" y="261"/>
                  </a:cubicBezTo>
                  <a:cubicBezTo>
                    <a:pt x="282" y="292"/>
                    <a:pt x="254" y="314"/>
                    <a:pt x="223" y="314"/>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1512"/>
            <p:cNvSpPr/>
            <p:nvPr/>
          </p:nvSpPr>
          <p:spPr bwMode="auto">
            <a:xfrm>
              <a:off x="4946650" y="2947988"/>
              <a:ext cx="39688" cy="34925"/>
            </a:xfrm>
            <a:custGeom>
              <a:avLst/>
              <a:gdLst>
                <a:gd name="T0" fmla="*/ 75 w 351"/>
                <a:gd name="T1" fmla="*/ 320 h 320"/>
                <a:gd name="T2" fmla="*/ 12 w 351"/>
                <a:gd name="T3" fmla="*/ 275 h 320"/>
                <a:gd name="T4" fmla="*/ 53 w 351"/>
                <a:gd name="T5" fmla="*/ 190 h 320"/>
                <a:gd name="T6" fmla="*/ 214 w 351"/>
                <a:gd name="T7" fmla="*/ 51 h 320"/>
                <a:gd name="T8" fmla="*/ 300 w 351"/>
                <a:gd name="T9" fmla="*/ 13 h 320"/>
                <a:gd name="T10" fmla="*/ 338 w 351"/>
                <a:gd name="T11" fmla="*/ 98 h 320"/>
                <a:gd name="T12" fmla="*/ 97 w 351"/>
                <a:gd name="T13" fmla="*/ 316 h 320"/>
                <a:gd name="T14" fmla="*/ 75 w 351"/>
                <a:gd name="T15" fmla="*/ 32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320">
                  <a:moveTo>
                    <a:pt x="75" y="320"/>
                  </a:moveTo>
                  <a:cubicBezTo>
                    <a:pt x="48" y="320"/>
                    <a:pt x="22" y="302"/>
                    <a:pt x="12" y="275"/>
                  </a:cubicBezTo>
                  <a:cubicBezTo>
                    <a:pt x="0" y="240"/>
                    <a:pt x="19" y="202"/>
                    <a:pt x="53" y="190"/>
                  </a:cubicBezTo>
                  <a:cubicBezTo>
                    <a:pt x="178" y="146"/>
                    <a:pt x="200" y="87"/>
                    <a:pt x="214" y="51"/>
                  </a:cubicBezTo>
                  <a:cubicBezTo>
                    <a:pt x="227" y="17"/>
                    <a:pt x="265" y="0"/>
                    <a:pt x="300" y="13"/>
                  </a:cubicBezTo>
                  <a:cubicBezTo>
                    <a:pt x="334" y="26"/>
                    <a:pt x="351" y="64"/>
                    <a:pt x="338" y="98"/>
                  </a:cubicBezTo>
                  <a:cubicBezTo>
                    <a:pt x="312" y="170"/>
                    <a:pt x="260" y="259"/>
                    <a:pt x="97" y="316"/>
                  </a:cubicBezTo>
                  <a:cubicBezTo>
                    <a:pt x="90" y="318"/>
                    <a:pt x="83" y="320"/>
                    <a:pt x="75" y="320"/>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1513"/>
            <p:cNvSpPr/>
            <p:nvPr/>
          </p:nvSpPr>
          <p:spPr bwMode="auto">
            <a:xfrm>
              <a:off x="4851400" y="2970213"/>
              <a:ext cx="106363" cy="15875"/>
            </a:xfrm>
            <a:custGeom>
              <a:avLst/>
              <a:gdLst>
                <a:gd name="T0" fmla="*/ 874 w 941"/>
                <a:gd name="T1" fmla="*/ 134 h 134"/>
                <a:gd name="T2" fmla="*/ 67 w 941"/>
                <a:gd name="T3" fmla="*/ 134 h 134"/>
                <a:gd name="T4" fmla="*/ 0 w 941"/>
                <a:gd name="T5" fmla="*/ 67 h 134"/>
                <a:gd name="T6" fmla="*/ 67 w 941"/>
                <a:gd name="T7" fmla="*/ 0 h 134"/>
                <a:gd name="T8" fmla="*/ 874 w 941"/>
                <a:gd name="T9" fmla="*/ 0 h 134"/>
                <a:gd name="T10" fmla="*/ 941 w 941"/>
                <a:gd name="T11" fmla="*/ 67 h 134"/>
                <a:gd name="T12" fmla="*/ 874 w 941"/>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941" h="134">
                  <a:moveTo>
                    <a:pt x="874" y="134"/>
                  </a:moveTo>
                  <a:lnTo>
                    <a:pt x="67" y="134"/>
                  </a:lnTo>
                  <a:cubicBezTo>
                    <a:pt x="30" y="134"/>
                    <a:pt x="0" y="104"/>
                    <a:pt x="0" y="67"/>
                  </a:cubicBezTo>
                  <a:cubicBezTo>
                    <a:pt x="0" y="30"/>
                    <a:pt x="30" y="0"/>
                    <a:pt x="67" y="0"/>
                  </a:cubicBezTo>
                  <a:lnTo>
                    <a:pt x="874" y="0"/>
                  </a:lnTo>
                  <a:cubicBezTo>
                    <a:pt x="911" y="0"/>
                    <a:pt x="941" y="30"/>
                    <a:pt x="941" y="67"/>
                  </a:cubicBezTo>
                  <a:cubicBezTo>
                    <a:pt x="941" y="104"/>
                    <a:pt x="911" y="134"/>
                    <a:pt x="874" y="13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1514"/>
            <p:cNvSpPr/>
            <p:nvPr/>
          </p:nvSpPr>
          <p:spPr bwMode="auto">
            <a:xfrm>
              <a:off x="4719638" y="2970213"/>
              <a:ext cx="101600" cy="15875"/>
            </a:xfrm>
            <a:custGeom>
              <a:avLst/>
              <a:gdLst>
                <a:gd name="T0" fmla="*/ 822 w 889"/>
                <a:gd name="T1" fmla="*/ 134 h 134"/>
                <a:gd name="T2" fmla="*/ 66 w 889"/>
                <a:gd name="T3" fmla="*/ 134 h 134"/>
                <a:gd name="T4" fmla="*/ 0 w 889"/>
                <a:gd name="T5" fmla="*/ 67 h 134"/>
                <a:gd name="T6" fmla="*/ 66 w 889"/>
                <a:gd name="T7" fmla="*/ 0 h 134"/>
                <a:gd name="T8" fmla="*/ 822 w 889"/>
                <a:gd name="T9" fmla="*/ 0 h 134"/>
                <a:gd name="T10" fmla="*/ 889 w 889"/>
                <a:gd name="T11" fmla="*/ 67 h 134"/>
                <a:gd name="T12" fmla="*/ 822 w 889"/>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889" h="134">
                  <a:moveTo>
                    <a:pt x="822" y="134"/>
                  </a:moveTo>
                  <a:lnTo>
                    <a:pt x="66" y="134"/>
                  </a:lnTo>
                  <a:cubicBezTo>
                    <a:pt x="29" y="134"/>
                    <a:pt x="0" y="104"/>
                    <a:pt x="0" y="67"/>
                  </a:cubicBezTo>
                  <a:cubicBezTo>
                    <a:pt x="0" y="30"/>
                    <a:pt x="29" y="0"/>
                    <a:pt x="66" y="0"/>
                  </a:cubicBezTo>
                  <a:lnTo>
                    <a:pt x="822" y="0"/>
                  </a:lnTo>
                  <a:cubicBezTo>
                    <a:pt x="859" y="0"/>
                    <a:pt x="889" y="30"/>
                    <a:pt x="889" y="67"/>
                  </a:cubicBezTo>
                  <a:cubicBezTo>
                    <a:pt x="889" y="104"/>
                    <a:pt x="859" y="134"/>
                    <a:pt x="822" y="13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1515"/>
            <p:cNvSpPr/>
            <p:nvPr/>
          </p:nvSpPr>
          <p:spPr bwMode="auto">
            <a:xfrm>
              <a:off x="4721225" y="2973388"/>
              <a:ext cx="14288" cy="46038"/>
            </a:xfrm>
            <a:custGeom>
              <a:avLst/>
              <a:gdLst>
                <a:gd name="T0" fmla="*/ 66 w 133"/>
                <a:gd name="T1" fmla="*/ 410 h 410"/>
                <a:gd name="T2" fmla="*/ 0 w 133"/>
                <a:gd name="T3" fmla="*/ 344 h 410"/>
                <a:gd name="T4" fmla="*/ 0 w 133"/>
                <a:gd name="T5" fmla="*/ 67 h 410"/>
                <a:gd name="T6" fmla="*/ 66 w 133"/>
                <a:gd name="T7" fmla="*/ 0 h 410"/>
                <a:gd name="T8" fmla="*/ 133 w 133"/>
                <a:gd name="T9" fmla="*/ 67 h 410"/>
                <a:gd name="T10" fmla="*/ 133 w 133"/>
                <a:gd name="T11" fmla="*/ 344 h 410"/>
                <a:gd name="T12" fmla="*/ 66 w 133"/>
                <a:gd name="T13" fmla="*/ 410 h 410"/>
              </a:gdLst>
              <a:ahLst/>
              <a:cxnLst>
                <a:cxn ang="0">
                  <a:pos x="T0" y="T1"/>
                </a:cxn>
                <a:cxn ang="0">
                  <a:pos x="T2" y="T3"/>
                </a:cxn>
                <a:cxn ang="0">
                  <a:pos x="T4" y="T5"/>
                </a:cxn>
                <a:cxn ang="0">
                  <a:pos x="T6" y="T7"/>
                </a:cxn>
                <a:cxn ang="0">
                  <a:pos x="T8" y="T9"/>
                </a:cxn>
                <a:cxn ang="0">
                  <a:pos x="T10" y="T11"/>
                </a:cxn>
                <a:cxn ang="0">
                  <a:pos x="T12" y="T13"/>
                </a:cxn>
              </a:cxnLst>
              <a:rect l="0" t="0" r="r" b="b"/>
              <a:pathLst>
                <a:path w="133" h="410">
                  <a:moveTo>
                    <a:pt x="66" y="410"/>
                  </a:moveTo>
                  <a:cubicBezTo>
                    <a:pt x="29" y="410"/>
                    <a:pt x="0" y="380"/>
                    <a:pt x="0" y="344"/>
                  </a:cubicBezTo>
                  <a:lnTo>
                    <a:pt x="0" y="67"/>
                  </a:lnTo>
                  <a:cubicBezTo>
                    <a:pt x="0" y="30"/>
                    <a:pt x="29" y="0"/>
                    <a:pt x="66" y="0"/>
                  </a:cubicBezTo>
                  <a:cubicBezTo>
                    <a:pt x="103" y="0"/>
                    <a:pt x="133" y="30"/>
                    <a:pt x="133" y="67"/>
                  </a:cubicBezTo>
                  <a:lnTo>
                    <a:pt x="133" y="344"/>
                  </a:lnTo>
                  <a:cubicBezTo>
                    <a:pt x="133" y="380"/>
                    <a:pt x="103" y="410"/>
                    <a:pt x="66" y="41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1516"/>
            <p:cNvSpPr/>
            <p:nvPr/>
          </p:nvSpPr>
          <p:spPr bwMode="auto">
            <a:xfrm>
              <a:off x="4941888" y="2973388"/>
              <a:ext cx="15875" cy="42863"/>
            </a:xfrm>
            <a:custGeom>
              <a:avLst/>
              <a:gdLst>
                <a:gd name="T0" fmla="*/ 67 w 134"/>
                <a:gd name="T1" fmla="*/ 371 h 371"/>
                <a:gd name="T2" fmla="*/ 0 w 134"/>
                <a:gd name="T3" fmla="*/ 305 h 371"/>
                <a:gd name="T4" fmla="*/ 0 w 134"/>
                <a:gd name="T5" fmla="*/ 67 h 371"/>
                <a:gd name="T6" fmla="*/ 67 w 134"/>
                <a:gd name="T7" fmla="*/ 0 h 371"/>
                <a:gd name="T8" fmla="*/ 134 w 134"/>
                <a:gd name="T9" fmla="*/ 67 h 371"/>
                <a:gd name="T10" fmla="*/ 134 w 134"/>
                <a:gd name="T11" fmla="*/ 305 h 371"/>
                <a:gd name="T12" fmla="*/ 67 w 134"/>
                <a:gd name="T13" fmla="*/ 371 h 371"/>
              </a:gdLst>
              <a:ahLst/>
              <a:cxnLst>
                <a:cxn ang="0">
                  <a:pos x="T0" y="T1"/>
                </a:cxn>
                <a:cxn ang="0">
                  <a:pos x="T2" y="T3"/>
                </a:cxn>
                <a:cxn ang="0">
                  <a:pos x="T4" y="T5"/>
                </a:cxn>
                <a:cxn ang="0">
                  <a:pos x="T6" y="T7"/>
                </a:cxn>
                <a:cxn ang="0">
                  <a:pos x="T8" y="T9"/>
                </a:cxn>
                <a:cxn ang="0">
                  <a:pos x="T10" y="T11"/>
                </a:cxn>
                <a:cxn ang="0">
                  <a:pos x="T12" y="T13"/>
                </a:cxn>
              </a:cxnLst>
              <a:rect l="0" t="0" r="r" b="b"/>
              <a:pathLst>
                <a:path w="134" h="371">
                  <a:moveTo>
                    <a:pt x="67" y="371"/>
                  </a:moveTo>
                  <a:cubicBezTo>
                    <a:pt x="30" y="371"/>
                    <a:pt x="0" y="342"/>
                    <a:pt x="0" y="305"/>
                  </a:cubicBezTo>
                  <a:lnTo>
                    <a:pt x="0" y="67"/>
                  </a:lnTo>
                  <a:cubicBezTo>
                    <a:pt x="0" y="30"/>
                    <a:pt x="30" y="0"/>
                    <a:pt x="67" y="0"/>
                  </a:cubicBezTo>
                  <a:cubicBezTo>
                    <a:pt x="104" y="0"/>
                    <a:pt x="134" y="30"/>
                    <a:pt x="134" y="67"/>
                  </a:cubicBezTo>
                  <a:lnTo>
                    <a:pt x="134" y="305"/>
                  </a:lnTo>
                  <a:cubicBezTo>
                    <a:pt x="134" y="342"/>
                    <a:pt x="104" y="371"/>
                    <a:pt x="67" y="37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1517"/>
            <p:cNvSpPr/>
            <p:nvPr/>
          </p:nvSpPr>
          <p:spPr bwMode="auto">
            <a:xfrm>
              <a:off x="4721225" y="2997200"/>
              <a:ext cx="236538" cy="33338"/>
            </a:xfrm>
            <a:custGeom>
              <a:avLst/>
              <a:gdLst>
                <a:gd name="T0" fmla="*/ 2021 w 2088"/>
                <a:gd name="T1" fmla="*/ 292 h 292"/>
                <a:gd name="T2" fmla="*/ 66 w 2088"/>
                <a:gd name="T3" fmla="*/ 292 h 292"/>
                <a:gd name="T4" fmla="*/ 0 w 2088"/>
                <a:gd name="T5" fmla="*/ 226 h 292"/>
                <a:gd name="T6" fmla="*/ 0 w 2088"/>
                <a:gd name="T7" fmla="*/ 67 h 292"/>
                <a:gd name="T8" fmla="*/ 66 w 2088"/>
                <a:gd name="T9" fmla="*/ 0 h 292"/>
                <a:gd name="T10" fmla="*/ 844 w 2088"/>
                <a:gd name="T11" fmla="*/ 0 h 292"/>
                <a:gd name="T12" fmla="*/ 911 w 2088"/>
                <a:gd name="T13" fmla="*/ 67 h 292"/>
                <a:gd name="T14" fmla="*/ 844 w 2088"/>
                <a:gd name="T15" fmla="*/ 133 h 292"/>
                <a:gd name="T16" fmla="*/ 133 w 2088"/>
                <a:gd name="T17" fmla="*/ 133 h 292"/>
                <a:gd name="T18" fmla="*/ 133 w 2088"/>
                <a:gd name="T19" fmla="*/ 159 h 292"/>
                <a:gd name="T20" fmla="*/ 1955 w 2088"/>
                <a:gd name="T21" fmla="*/ 159 h 292"/>
                <a:gd name="T22" fmla="*/ 1955 w 2088"/>
                <a:gd name="T23" fmla="*/ 133 h 292"/>
                <a:gd name="T24" fmla="*/ 1217 w 2088"/>
                <a:gd name="T25" fmla="*/ 133 h 292"/>
                <a:gd name="T26" fmla="*/ 1151 w 2088"/>
                <a:gd name="T27" fmla="*/ 67 h 292"/>
                <a:gd name="T28" fmla="*/ 1217 w 2088"/>
                <a:gd name="T29" fmla="*/ 0 h 292"/>
                <a:gd name="T30" fmla="*/ 2021 w 2088"/>
                <a:gd name="T31" fmla="*/ 0 h 292"/>
                <a:gd name="T32" fmla="*/ 2088 w 2088"/>
                <a:gd name="T33" fmla="*/ 67 h 292"/>
                <a:gd name="T34" fmla="*/ 2088 w 2088"/>
                <a:gd name="T35" fmla="*/ 226 h 292"/>
                <a:gd name="T36" fmla="*/ 2021 w 2088"/>
                <a:gd name="T3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8" h="292">
                  <a:moveTo>
                    <a:pt x="2021" y="292"/>
                  </a:moveTo>
                  <a:lnTo>
                    <a:pt x="66" y="292"/>
                  </a:lnTo>
                  <a:cubicBezTo>
                    <a:pt x="30" y="292"/>
                    <a:pt x="0" y="262"/>
                    <a:pt x="0" y="226"/>
                  </a:cubicBezTo>
                  <a:lnTo>
                    <a:pt x="0" y="67"/>
                  </a:lnTo>
                  <a:cubicBezTo>
                    <a:pt x="0" y="30"/>
                    <a:pt x="30" y="0"/>
                    <a:pt x="66" y="0"/>
                  </a:cubicBezTo>
                  <a:lnTo>
                    <a:pt x="844" y="0"/>
                  </a:lnTo>
                  <a:cubicBezTo>
                    <a:pt x="881" y="0"/>
                    <a:pt x="911" y="30"/>
                    <a:pt x="911" y="67"/>
                  </a:cubicBezTo>
                  <a:cubicBezTo>
                    <a:pt x="911" y="104"/>
                    <a:pt x="881" y="133"/>
                    <a:pt x="844" y="133"/>
                  </a:cubicBezTo>
                  <a:lnTo>
                    <a:pt x="133" y="133"/>
                  </a:lnTo>
                  <a:lnTo>
                    <a:pt x="133" y="159"/>
                  </a:lnTo>
                  <a:lnTo>
                    <a:pt x="1955" y="159"/>
                  </a:lnTo>
                  <a:lnTo>
                    <a:pt x="1955" y="133"/>
                  </a:lnTo>
                  <a:lnTo>
                    <a:pt x="1217" y="133"/>
                  </a:lnTo>
                  <a:cubicBezTo>
                    <a:pt x="1180" y="133"/>
                    <a:pt x="1151" y="104"/>
                    <a:pt x="1151" y="67"/>
                  </a:cubicBezTo>
                  <a:cubicBezTo>
                    <a:pt x="1151" y="30"/>
                    <a:pt x="1180" y="0"/>
                    <a:pt x="1217" y="0"/>
                  </a:cubicBezTo>
                  <a:lnTo>
                    <a:pt x="2021" y="0"/>
                  </a:lnTo>
                  <a:cubicBezTo>
                    <a:pt x="2058" y="0"/>
                    <a:pt x="2088" y="30"/>
                    <a:pt x="2088" y="67"/>
                  </a:cubicBezTo>
                  <a:lnTo>
                    <a:pt x="2088" y="226"/>
                  </a:lnTo>
                  <a:cubicBezTo>
                    <a:pt x="2088" y="262"/>
                    <a:pt x="2058" y="292"/>
                    <a:pt x="2021" y="29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1518"/>
            <p:cNvSpPr/>
            <p:nvPr/>
          </p:nvSpPr>
          <p:spPr bwMode="auto">
            <a:xfrm>
              <a:off x="4672013" y="3014663"/>
              <a:ext cx="65088" cy="42863"/>
            </a:xfrm>
            <a:custGeom>
              <a:avLst/>
              <a:gdLst>
                <a:gd name="T0" fmla="*/ 75 w 572"/>
                <a:gd name="T1" fmla="*/ 370 h 370"/>
                <a:gd name="T2" fmla="*/ 21 w 572"/>
                <a:gd name="T3" fmla="*/ 343 h 370"/>
                <a:gd name="T4" fmla="*/ 36 w 572"/>
                <a:gd name="T5" fmla="*/ 249 h 370"/>
                <a:gd name="T6" fmla="*/ 473 w 572"/>
                <a:gd name="T7" fmla="*/ 13 h 370"/>
                <a:gd name="T8" fmla="*/ 559 w 572"/>
                <a:gd name="T9" fmla="*/ 53 h 370"/>
                <a:gd name="T10" fmla="*/ 520 w 572"/>
                <a:gd name="T11" fmla="*/ 138 h 370"/>
                <a:gd name="T12" fmla="*/ 114 w 572"/>
                <a:gd name="T13" fmla="*/ 358 h 370"/>
                <a:gd name="T14" fmla="*/ 75 w 572"/>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2" h="370">
                  <a:moveTo>
                    <a:pt x="75" y="370"/>
                  </a:moveTo>
                  <a:cubicBezTo>
                    <a:pt x="55" y="370"/>
                    <a:pt x="34" y="360"/>
                    <a:pt x="21" y="343"/>
                  </a:cubicBezTo>
                  <a:cubicBezTo>
                    <a:pt x="0" y="313"/>
                    <a:pt x="6" y="271"/>
                    <a:pt x="36" y="249"/>
                  </a:cubicBezTo>
                  <a:cubicBezTo>
                    <a:pt x="99" y="204"/>
                    <a:pt x="267" y="90"/>
                    <a:pt x="473" y="13"/>
                  </a:cubicBezTo>
                  <a:cubicBezTo>
                    <a:pt x="508" y="0"/>
                    <a:pt x="546" y="18"/>
                    <a:pt x="559" y="53"/>
                  </a:cubicBezTo>
                  <a:cubicBezTo>
                    <a:pt x="572" y="87"/>
                    <a:pt x="554" y="125"/>
                    <a:pt x="520" y="138"/>
                  </a:cubicBezTo>
                  <a:cubicBezTo>
                    <a:pt x="329" y="210"/>
                    <a:pt x="173" y="315"/>
                    <a:pt x="114" y="358"/>
                  </a:cubicBezTo>
                  <a:cubicBezTo>
                    <a:pt x="102" y="366"/>
                    <a:pt x="89" y="370"/>
                    <a:pt x="75" y="37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1519"/>
            <p:cNvSpPr/>
            <p:nvPr/>
          </p:nvSpPr>
          <p:spPr bwMode="auto">
            <a:xfrm>
              <a:off x="4940300" y="3014663"/>
              <a:ext cx="61913" cy="41275"/>
            </a:xfrm>
            <a:custGeom>
              <a:avLst/>
              <a:gdLst>
                <a:gd name="T0" fmla="*/ 467 w 540"/>
                <a:gd name="T1" fmla="*/ 357 h 357"/>
                <a:gd name="T2" fmla="*/ 419 w 540"/>
                <a:gd name="T3" fmla="*/ 337 h 357"/>
                <a:gd name="T4" fmla="*/ 52 w 540"/>
                <a:gd name="T5" fmla="*/ 138 h 357"/>
                <a:gd name="T6" fmla="*/ 13 w 540"/>
                <a:gd name="T7" fmla="*/ 53 h 357"/>
                <a:gd name="T8" fmla="*/ 98 w 540"/>
                <a:gd name="T9" fmla="*/ 13 h 357"/>
                <a:gd name="T10" fmla="*/ 514 w 540"/>
                <a:gd name="T11" fmla="*/ 244 h 357"/>
                <a:gd name="T12" fmla="*/ 513 w 540"/>
                <a:gd name="T13" fmla="*/ 338 h 357"/>
                <a:gd name="T14" fmla="*/ 467 w 540"/>
                <a:gd name="T15" fmla="*/ 357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357">
                  <a:moveTo>
                    <a:pt x="467" y="357"/>
                  </a:moveTo>
                  <a:cubicBezTo>
                    <a:pt x="449" y="357"/>
                    <a:pt x="432" y="351"/>
                    <a:pt x="419" y="337"/>
                  </a:cubicBezTo>
                  <a:cubicBezTo>
                    <a:pt x="371" y="289"/>
                    <a:pt x="220" y="201"/>
                    <a:pt x="52" y="138"/>
                  </a:cubicBezTo>
                  <a:cubicBezTo>
                    <a:pt x="17" y="125"/>
                    <a:pt x="0" y="87"/>
                    <a:pt x="13" y="53"/>
                  </a:cubicBezTo>
                  <a:cubicBezTo>
                    <a:pt x="26" y="18"/>
                    <a:pt x="64" y="0"/>
                    <a:pt x="98" y="13"/>
                  </a:cubicBezTo>
                  <a:cubicBezTo>
                    <a:pt x="273" y="79"/>
                    <a:pt x="444" y="173"/>
                    <a:pt x="514" y="244"/>
                  </a:cubicBezTo>
                  <a:cubicBezTo>
                    <a:pt x="540" y="270"/>
                    <a:pt x="539" y="312"/>
                    <a:pt x="513" y="338"/>
                  </a:cubicBezTo>
                  <a:cubicBezTo>
                    <a:pt x="500" y="351"/>
                    <a:pt x="483" y="357"/>
                    <a:pt x="467" y="35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1520"/>
            <p:cNvSpPr/>
            <p:nvPr/>
          </p:nvSpPr>
          <p:spPr bwMode="auto">
            <a:xfrm>
              <a:off x="4667250" y="3043238"/>
              <a:ext cx="338138" cy="14288"/>
            </a:xfrm>
            <a:custGeom>
              <a:avLst/>
              <a:gdLst>
                <a:gd name="T0" fmla="*/ 2918 w 2985"/>
                <a:gd name="T1" fmla="*/ 134 h 134"/>
                <a:gd name="T2" fmla="*/ 66 w 2985"/>
                <a:gd name="T3" fmla="*/ 134 h 134"/>
                <a:gd name="T4" fmla="*/ 0 w 2985"/>
                <a:gd name="T5" fmla="*/ 67 h 134"/>
                <a:gd name="T6" fmla="*/ 66 w 2985"/>
                <a:gd name="T7" fmla="*/ 0 h 134"/>
                <a:gd name="T8" fmla="*/ 2918 w 2985"/>
                <a:gd name="T9" fmla="*/ 0 h 134"/>
                <a:gd name="T10" fmla="*/ 2985 w 2985"/>
                <a:gd name="T11" fmla="*/ 67 h 134"/>
                <a:gd name="T12" fmla="*/ 2918 w 2985"/>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2985" h="134">
                  <a:moveTo>
                    <a:pt x="2918" y="134"/>
                  </a:moveTo>
                  <a:lnTo>
                    <a:pt x="66" y="134"/>
                  </a:lnTo>
                  <a:cubicBezTo>
                    <a:pt x="30" y="134"/>
                    <a:pt x="0" y="104"/>
                    <a:pt x="0" y="67"/>
                  </a:cubicBezTo>
                  <a:cubicBezTo>
                    <a:pt x="0" y="30"/>
                    <a:pt x="30" y="0"/>
                    <a:pt x="66" y="0"/>
                  </a:cubicBezTo>
                  <a:lnTo>
                    <a:pt x="2918" y="0"/>
                  </a:lnTo>
                  <a:cubicBezTo>
                    <a:pt x="2955" y="0"/>
                    <a:pt x="2985" y="30"/>
                    <a:pt x="2985" y="67"/>
                  </a:cubicBezTo>
                  <a:cubicBezTo>
                    <a:pt x="2985" y="104"/>
                    <a:pt x="2955" y="134"/>
                    <a:pt x="2918" y="13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1521"/>
            <p:cNvSpPr/>
            <p:nvPr/>
          </p:nvSpPr>
          <p:spPr bwMode="auto">
            <a:xfrm>
              <a:off x="4678363" y="3049588"/>
              <a:ext cx="42863" cy="36513"/>
            </a:xfrm>
            <a:custGeom>
              <a:avLst/>
              <a:gdLst>
                <a:gd name="T0" fmla="*/ 313 w 384"/>
                <a:gd name="T1" fmla="*/ 319 h 319"/>
                <a:gd name="T2" fmla="*/ 305 w 384"/>
                <a:gd name="T3" fmla="*/ 318 h 319"/>
                <a:gd name="T4" fmla="*/ 19 w 384"/>
                <a:gd name="T5" fmla="*/ 111 h 319"/>
                <a:gd name="T6" fmla="*/ 41 w 384"/>
                <a:gd name="T7" fmla="*/ 19 h 319"/>
                <a:gd name="T8" fmla="*/ 133 w 384"/>
                <a:gd name="T9" fmla="*/ 41 h 319"/>
                <a:gd name="T10" fmla="*/ 322 w 384"/>
                <a:gd name="T11" fmla="*/ 186 h 319"/>
                <a:gd name="T12" fmla="*/ 379 w 384"/>
                <a:gd name="T13" fmla="*/ 260 h 319"/>
                <a:gd name="T14" fmla="*/ 313 w 384"/>
                <a:gd name="T15" fmla="*/ 319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319">
                  <a:moveTo>
                    <a:pt x="313" y="319"/>
                  </a:moveTo>
                  <a:cubicBezTo>
                    <a:pt x="311" y="319"/>
                    <a:pt x="308" y="318"/>
                    <a:pt x="305" y="318"/>
                  </a:cubicBezTo>
                  <a:cubicBezTo>
                    <a:pt x="134" y="297"/>
                    <a:pt x="23" y="119"/>
                    <a:pt x="19" y="111"/>
                  </a:cubicBezTo>
                  <a:cubicBezTo>
                    <a:pt x="0" y="80"/>
                    <a:pt x="10" y="38"/>
                    <a:pt x="41" y="19"/>
                  </a:cubicBezTo>
                  <a:cubicBezTo>
                    <a:pt x="72" y="0"/>
                    <a:pt x="113" y="10"/>
                    <a:pt x="133" y="41"/>
                  </a:cubicBezTo>
                  <a:cubicBezTo>
                    <a:pt x="155" y="78"/>
                    <a:pt x="233" y="175"/>
                    <a:pt x="322" y="186"/>
                  </a:cubicBezTo>
                  <a:cubicBezTo>
                    <a:pt x="358" y="190"/>
                    <a:pt x="384" y="224"/>
                    <a:pt x="379" y="260"/>
                  </a:cubicBezTo>
                  <a:cubicBezTo>
                    <a:pt x="375" y="294"/>
                    <a:pt x="347" y="319"/>
                    <a:pt x="313" y="319"/>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1522"/>
            <p:cNvSpPr/>
            <p:nvPr/>
          </p:nvSpPr>
          <p:spPr bwMode="auto">
            <a:xfrm>
              <a:off x="4956175" y="3049588"/>
              <a:ext cx="42863" cy="36513"/>
            </a:xfrm>
            <a:custGeom>
              <a:avLst/>
              <a:gdLst>
                <a:gd name="T0" fmla="*/ 70 w 384"/>
                <a:gd name="T1" fmla="*/ 318 h 318"/>
                <a:gd name="T2" fmla="*/ 4 w 384"/>
                <a:gd name="T3" fmla="*/ 260 h 318"/>
                <a:gd name="T4" fmla="*/ 62 w 384"/>
                <a:gd name="T5" fmla="*/ 186 h 318"/>
                <a:gd name="T6" fmla="*/ 251 w 384"/>
                <a:gd name="T7" fmla="*/ 41 h 318"/>
                <a:gd name="T8" fmla="*/ 343 w 384"/>
                <a:gd name="T9" fmla="*/ 19 h 318"/>
                <a:gd name="T10" fmla="*/ 365 w 384"/>
                <a:gd name="T11" fmla="*/ 111 h 318"/>
                <a:gd name="T12" fmla="*/ 79 w 384"/>
                <a:gd name="T13" fmla="*/ 318 h 318"/>
                <a:gd name="T14" fmla="*/ 70 w 384"/>
                <a:gd name="T15" fmla="*/ 318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318">
                  <a:moveTo>
                    <a:pt x="70" y="318"/>
                  </a:moveTo>
                  <a:cubicBezTo>
                    <a:pt x="37" y="318"/>
                    <a:pt x="8" y="294"/>
                    <a:pt x="4" y="260"/>
                  </a:cubicBezTo>
                  <a:cubicBezTo>
                    <a:pt x="0" y="223"/>
                    <a:pt x="26" y="190"/>
                    <a:pt x="62" y="186"/>
                  </a:cubicBezTo>
                  <a:cubicBezTo>
                    <a:pt x="151" y="175"/>
                    <a:pt x="229" y="77"/>
                    <a:pt x="251" y="41"/>
                  </a:cubicBezTo>
                  <a:cubicBezTo>
                    <a:pt x="270" y="10"/>
                    <a:pt x="312" y="0"/>
                    <a:pt x="343" y="19"/>
                  </a:cubicBezTo>
                  <a:cubicBezTo>
                    <a:pt x="374" y="38"/>
                    <a:pt x="384" y="79"/>
                    <a:pt x="365" y="111"/>
                  </a:cubicBezTo>
                  <a:cubicBezTo>
                    <a:pt x="360" y="118"/>
                    <a:pt x="250" y="296"/>
                    <a:pt x="79" y="318"/>
                  </a:cubicBezTo>
                  <a:cubicBezTo>
                    <a:pt x="76" y="318"/>
                    <a:pt x="73" y="318"/>
                    <a:pt x="70" y="318"/>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1523"/>
            <p:cNvSpPr/>
            <p:nvPr/>
          </p:nvSpPr>
          <p:spPr bwMode="auto">
            <a:xfrm>
              <a:off x="4645025" y="3141663"/>
              <a:ext cx="42863" cy="30163"/>
            </a:xfrm>
            <a:custGeom>
              <a:avLst/>
              <a:gdLst>
                <a:gd name="T0" fmla="*/ 302 w 378"/>
                <a:gd name="T1" fmla="*/ 263 h 263"/>
                <a:gd name="T2" fmla="*/ 277 w 378"/>
                <a:gd name="T3" fmla="*/ 258 h 263"/>
                <a:gd name="T4" fmla="*/ 40 w 378"/>
                <a:gd name="T5" fmla="*/ 132 h 263"/>
                <a:gd name="T6" fmla="*/ 20 w 378"/>
                <a:gd name="T7" fmla="*/ 40 h 263"/>
                <a:gd name="T8" fmla="*/ 112 w 378"/>
                <a:gd name="T9" fmla="*/ 20 h 263"/>
                <a:gd name="T10" fmla="*/ 328 w 378"/>
                <a:gd name="T11" fmla="*/ 135 h 263"/>
                <a:gd name="T12" fmla="*/ 364 w 378"/>
                <a:gd name="T13" fmla="*/ 222 h 263"/>
                <a:gd name="T14" fmla="*/ 302 w 378"/>
                <a:gd name="T15" fmla="*/ 263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 h="263">
                  <a:moveTo>
                    <a:pt x="302" y="263"/>
                  </a:moveTo>
                  <a:cubicBezTo>
                    <a:pt x="294" y="263"/>
                    <a:pt x="285" y="262"/>
                    <a:pt x="277" y="258"/>
                  </a:cubicBezTo>
                  <a:cubicBezTo>
                    <a:pt x="166" y="213"/>
                    <a:pt x="45" y="135"/>
                    <a:pt x="40" y="132"/>
                  </a:cubicBezTo>
                  <a:cubicBezTo>
                    <a:pt x="9" y="112"/>
                    <a:pt x="0" y="71"/>
                    <a:pt x="20" y="40"/>
                  </a:cubicBezTo>
                  <a:cubicBezTo>
                    <a:pt x="39" y="9"/>
                    <a:pt x="81" y="0"/>
                    <a:pt x="112" y="20"/>
                  </a:cubicBezTo>
                  <a:cubicBezTo>
                    <a:pt x="113" y="21"/>
                    <a:pt x="228" y="94"/>
                    <a:pt x="328" y="135"/>
                  </a:cubicBezTo>
                  <a:cubicBezTo>
                    <a:pt x="362" y="149"/>
                    <a:pt x="378" y="188"/>
                    <a:pt x="364" y="222"/>
                  </a:cubicBezTo>
                  <a:cubicBezTo>
                    <a:pt x="353" y="248"/>
                    <a:pt x="328" y="263"/>
                    <a:pt x="302" y="26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1524"/>
            <p:cNvSpPr/>
            <p:nvPr/>
          </p:nvSpPr>
          <p:spPr bwMode="auto">
            <a:xfrm>
              <a:off x="4995863" y="3141663"/>
              <a:ext cx="44450" cy="28575"/>
            </a:xfrm>
            <a:custGeom>
              <a:avLst/>
              <a:gdLst>
                <a:gd name="T0" fmla="*/ 76 w 390"/>
                <a:gd name="T1" fmla="*/ 257 h 257"/>
                <a:gd name="T2" fmla="*/ 16 w 390"/>
                <a:gd name="T3" fmla="*/ 218 h 257"/>
                <a:gd name="T4" fmla="*/ 49 w 390"/>
                <a:gd name="T5" fmla="*/ 129 h 257"/>
                <a:gd name="T6" fmla="*/ 284 w 390"/>
                <a:gd name="T7" fmla="*/ 16 h 257"/>
                <a:gd name="T8" fmla="*/ 373 w 390"/>
                <a:gd name="T9" fmla="*/ 46 h 257"/>
                <a:gd name="T10" fmla="*/ 343 w 390"/>
                <a:gd name="T11" fmla="*/ 136 h 257"/>
                <a:gd name="T12" fmla="*/ 104 w 390"/>
                <a:gd name="T13" fmla="*/ 250 h 257"/>
                <a:gd name="T14" fmla="*/ 76 w 39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257">
                  <a:moveTo>
                    <a:pt x="76" y="257"/>
                  </a:moveTo>
                  <a:cubicBezTo>
                    <a:pt x="51" y="257"/>
                    <a:pt x="27" y="242"/>
                    <a:pt x="16" y="218"/>
                  </a:cubicBezTo>
                  <a:cubicBezTo>
                    <a:pt x="0" y="184"/>
                    <a:pt x="15" y="145"/>
                    <a:pt x="49" y="129"/>
                  </a:cubicBezTo>
                  <a:cubicBezTo>
                    <a:pt x="144" y="85"/>
                    <a:pt x="282" y="17"/>
                    <a:pt x="284" y="16"/>
                  </a:cubicBezTo>
                  <a:cubicBezTo>
                    <a:pt x="317" y="0"/>
                    <a:pt x="357" y="13"/>
                    <a:pt x="373" y="46"/>
                  </a:cubicBezTo>
                  <a:cubicBezTo>
                    <a:pt x="390" y="79"/>
                    <a:pt x="376" y="119"/>
                    <a:pt x="343" y="136"/>
                  </a:cubicBezTo>
                  <a:cubicBezTo>
                    <a:pt x="342" y="136"/>
                    <a:pt x="202" y="206"/>
                    <a:pt x="104" y="250"/>
                  </a:cubicBezTo>
                  <a:cubicBezTo>
                    <a:pt x="95" y="255"/>
                    <a:pt x="86" y="257"/>
                    <a:pt x="76" y="257"/>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1525"/>
            <p:cNvSpPr>
              <a:spLocks noEditPoints="1"/>
            </p:cNvSpPr>
            <p:nvPr/>
          </p:nvSpPr>
          <p:spPr bwMode="auto">
            <a:xfrm>
              <a:off x="4706938" y="3071813"/>
              <a:ext cx="266700" cy="39688"/>
            </a:xfrm>
            <a:custGeom>
              <a:avLst/>
              <a:gdLst>
                <a:gd name="T0" fmla="*/ 133 w 2364"/>
                <a:gd name="T1" fmla="*/ 223 h 356"/>
                <a:gd name="T2" fmla="*/ 2231 w 2364"/>
                <a:gd name="T3" fmla="*/ 223 h 356"/>
                <a:gd name="T4" fmla="*/ 2231 w 2364"/>
                <a:gd name="T5" fmla="*/ 133 h 356"/>
                <a:gd name="T6" fmla="*/ 133 w 2364"/>
                <a:gd name="T7" fmla="*/ 133 h 356"/>
                <a:gd name="T8" fmla="*/ 133 w 2364"/>
                <a:gd name="T9" fmla="*/ 223 h 356"/>
                <a:gd name="T10" fmla="*/ 2297 w 2364"/>
                <a:gd name="T11" fmla="*/ 356 h 356"/>
                <a:gd name="T12" fmla="*/ 66 w 2364"/>
                <a:gd name="T13" fmla="*/ 356 h 356"/>
                <a:gd name="T14" fmla="*/ 0 w 2364"/>
                <a:gd name="T15" fmla="*/ 289 h 356"/>
                <a:gd name="T16" fmla="*/ 0 w 2364"/>
                <a:gd name="T17" fmla="*/ 67 h 356"/>
                <a:gd name="T18" fmla="*/ 66 w 2364"/>
                <a:gd name="T19" fmla="*/ 0 h 356"/>
                <a:gd name="T20" fmla="*/ 2297 w 2364"/>
                <a:gd name="T21" fmla="*/ 0 h 356"/>
                <a:gd name="T22" fmla="*/ 2364 w 2364"/>
                <a:gd name="T23" fmla="*/ 67 h 356"/>
                <a:gd name="T24" fmla="*/ 2364 w 2364"/>
                <a:gd name="T25" fmla="*/ 289 h 356"/>
                <a:gd name="T26" fmla="*/ 2297 w 2364"/>
                <a:gd name="T27"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4" h="356">
                  <a:moveTo>
                    <a:pt x="133" y="223"/>
                  </a:moveTo>
                  <a:lnTo>
                    <a:pt x="2231" y="223"/>
                  </a:lnTo>
                  <a:lnTo>
                    <a:pt x="2231" y="133"/>
                  </a:lnTo>
                  <a:lnTo>
                    <a:pt x="133" y="133"/>
                  </a:lnTo>
                  <a:lnTo>
                    <a:pt x="133" y="223"/>
                  </a:lnTo>
                  <a:close/>
                  <a:moveTo>
                    <a:pt x="2297" y="356"/>
                  </a:moveTo>
                  <a:lnTo>
                    <a:pt x="66" y="356"/>
                  </a:lnTo>
                  <a:cubicBezTo>
                    <a:pt x="30" y="356"/>
                    <a:pt x="0" y="326"/>
                    <a:pt x="0" y="289"/>
                  </a:cubicBezTo>
                  <a:lnTo>
                    <a:pt x="0" y="67"/>
                  </a:lnTo>
                  <a:cubicBezTo>
                    <a:pt x="0" y="30"/>
                    <a:pt x="30" y="0"/>
                    <a:pt x="66" y="0"/>
                  </a:cubicBezTo>
                  <a:lnTo>
                    <a:pt x="2297" y="0"/>
                  </a:lnTo>
                  <a:cubicBezTo>
                    <a:pt x="2334" y="0"/>
                    <a:pt x="2364" y="30"/>
                    <a:pt x="2364" y="67"/>
                  </a:cubicBezTo>
                  <a:lnTo>
                    <a:pt x="2364" y="289"/>
                  </a:lnTo>
                  <a:cubicBezTo>
                    <a:pt x="2364" y="326"/>
                    <a:pt x="2334" y="356"/>
                    <a:pt x="2297"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1526"/>
            <p:cNvSpPr/>
            <p:nvPr/>
          </p:nvSpPr>
          <p:spPr bwMode="auto">
            <a:xfrm>
              <a:off x="4643438" y="3103563"/>
              <a:ext cx="77788" cy="42863"/>
            </a:xfrm>
            <a:custGeom>
              <a:avLst/>
              <a:gdLst>
                <a:gd name="T0" fmla="*/ 75 w 696"/>
                <a:gd name="T1" fmla="*/ 373 h 373"/>
                <a:gd name="T2" fmla="*/ 25 w 696"/>
                <a:gd name="T3" fmla="*/ 350 h 373"/>
                <a:gd name="T4" fmla="*/ 31 w 696"/>
                <a:gd name="T5" fmla="*/ 256 h 373"/>
                <a:gd name="T6" fmla="*/ 610 w 696"/>
                <a:gd name="T7" fmla="*/ 7 h 373"/>
                <a:gd name="T8" fmla="*/ 688 w 696"/>
                <a:gd name="T9" fmla="*/ 59 h 373"/>
                <a:gd name="T10" fmla="*/ 636 w 696"/>
                <a:gd name="T11" fmla="*/ 138 h 373"/>
                <a:gd name="T12" fmla="*/ 119 w 696"/>
                <a:gd name="T13" fmla="*/ 356 h 373"/>
                <a:gd name="T14" fmla="*/ 75 w 696"/>
                <a:gd name="T15" fmla="*/ 373 h 3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6" h="373">
                  <a:moveTo>
                    <a:pt x="75" y="373"/>
                  </a:moveTo>
                  <a:cubicBezTo>
                    <a:pt x="56" y="373"/>
                    <a:pt x="38" y="365"/>
                    <a:pt x="25" y="350"/>
                  </a:cubicBezTo>
                  <a:cubicBezTo>
                    <a:pt x="0" y="322"/>
                    <a:pt x="3" y="280"/>
                    <a:pt x="31" y="256"/>
                  </a:cubicBezTo>
                  <a:cubicBezTo>
                    <a:pt x="222" y="87"/>
                    <a:pt x="594" y="10"/>
                    <a:pt x="610" y="7"/>
                  </a:cubicBezTo>
                  <a:cubicBezTo>
                    <a:pt x="646" y="0"/>
                    <a:pt x="681" y="23"/>
                    <a:pt x="688" y="59"/>
                  </a:cubicBezTo>
                  <a:cubicBezTo>
                    <a:pt x="696" y="95"/>
                    <a:pt x="672" y="130"/>
                    <a:pt x="636" y="138"/>
                  </a:cubicBezTo>
                  <a:cubicBezTo>
                    <a:pt x="633" y="138"/>
                    <a:pt x="284" y="211"/>
                    <a:pt x="119" y="356"/>
                  </a:cubicBezTo>
                  <a:cubicBezTo>
                    <a:pt x="106" y="367"/>
                    <a:pt x="90" y="373"/>
                    <a:pt x="75" y="37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1527"/>
            <p:cNvSpPr/>
            <p:nvPr/>
          </p:nvSpPr>
          <p:spPr bwMode="auto">
            <a:xfrm>
              <a:off x="4959350" y="3103563"/>
              <a:ext cx="79375" cy="41275"/>
            </a:xfrm>
            <a:custGeom>
              <a:avLst/>
              <a:gdLst>
                <a:gd name="T0" fmla="*/ 634 w 709"/>
                <a:gd name="T1" fmla="*/ 362 h 362"/>
                <a:gd name="T2" fmla="*/ 592 w 709"/>
                <a:gd name="T3" fmla="*/ 347 h 362"/>
                <a:gd name="T4" fmla="*/ 60 w 709"/>
                <a:gd name="T5" fmla="*/ 138 h 362"/>
                <a:gd name="T6" fmla="*/ 7 w 709"/>
                <a:gd name="T7" fmla="*/ 60 h 362"/>
                <a:gd name="T8" fmla="*/ 85 w 709"/>
                <a:gd name="T9" fmla="*/ 7 h 362"/>
                <a:gd name="T10" fmla="*/ 677 w 709"/>
                <a:gd name="T11" fmla="*/ 244 h 362"/>
                <a:gd name="T12" fmla="*/ 686 w 709"/>
                <a:gd name="T13" fmla="*/ 338 h 362"/>
                <a:gd name="T14" fmla="*/ 634 w 709"/>
                <a:gd name="T15" fmla="*/ 362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62">
                  <a:moveTo>
                    <a:pt x="634" y="362"/>
                  </a:moveTo>
                  <a:cubicBezTo>
                    <a:pt x="620" y="362"/>
                    <a:pt x="604" y="357"/>
                    <a:pt x="592" y="347"/>
                  </a:cubicBezTo>
                  <a:cubicBezTo>
                    <a:pt x="424" y="209"/>
                    <a:pt x="63" y="139"/>
                    <a:pt x="60" y="138"/>
                  </a:cubicBezTo>
                  <a:cubicBezTo>
                    <a:pt x="24" y="131"/>
                    <a:pt x="0" y="96"/>
                    <a:pt x="7" y="60"/>
                  </a:cubicBezTo>
                  <a:cubicBezTo>
                    <a:pt x="14" y="24"/>
                    <a:pt x="49" y="0"/>
                    <a:pt x="85" y="7"/>
                  </a:cubicBezTo>
                  <a:cubicBezTo>
                    <a:pt x="101" y="10"/>
                    <a:pt x="482" y="84"/>
                    <a:pt x="677" y="244"/>
                  </a:cubicBezTo>
                  <a:cubicBezTo>
                    <a:pt x="705" y="267"/>
                    <a:pt x="709" y="309"/>
                    <a:pt x="686" y="338"/>
                  </a:cubicBezTo>
                  <a:cubicBezTo>
                    <a:pt x="673" y="354"/>
                    <a:pt x="654" y="362"/>
                    <a:pt x="634" y="36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1528"/>
            <p:cNvSpPr/>
            <p:nvPr/>
          </p:nvSpPr>
          <p:spPr bwMode="auto">
            <a:xfrm>
              <a:off x="4643438" y="3132138"/>
              <a:ext cx="398463" cy="15875"/>
            </a:xfrm>
            <a:custGeom>
              <a:avLst/>
              <a:gdLst>
                <a:gd name="T0" fmla="*/ 3447 w 3513"/>
                <a:gd name="T1" fmla="*/ 133 h 133"/>
                <a:gd name="T2" fmla="*/ 67 w 3513"/>
                <a:gd name="T3" fmla="*/ 133 h 133"/>
                <a:gd name="T4" fmla="*/ 0 w 3513"/>
                <a:gd name="T5" fmla="*/ 66 h 133"/>
                <a:gd name="T6" fmla="*/ 67 w 3513"/>
                <a:gd name="T7" fmla="*/ 0 h 133"/>
                <a:gd name="T8" fmla="*/ 3447 w 3513"/>
                <a:gd name="T9" fmla="*/ 0 h 133"/>
                <a:gd name="T10" fmla="*/ 3513 w 3513"/>
                <a:gd name="T11" fmla="*/ 66 h 133"/>
                <a:gd name="T12" fmla="*/ 3447 w 3513"/>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3513" h="133">
                  <a:moveTo>
                    <a:pt x="3447" y="133"/>
                  </a:moveTo>
                  <a:lnTo>
                    <a:pt x="67" y="133"/>
                  </a:lnTo>
                  <a:cubicBezTo>
                    <a:pt x="30" y="133"/>
                    <a:pt x="0" y="103"/>
                    <a:pt x="0" y="66"/>
                  </a:cubicBezTo>
                  <a:cubicBezTo>
                    <a:pt x="0" y="29"/>
                    <a:pt x="30" y="0"/>
                    <a:pt x="67" y="0"/>
                  </a:cubicBezTo>
                  <a:lnTo>
                    <a:pt x="3447" y="0"/>
                  </a:lnTo>
                  <a:cubicBezTo>
                    <a:pt x="3484" y="0"/>
                    <a:pt x="3513" y="29"/>
                    <a:pt x="3513" y="66"/>
                  </a:cubicBezTo>
                  <a:cubicBezTo>
                    <a:pt x="3513" y="103"/>
                    <a:pt x="3484" y="133"/>
                    <a:pt x="3447" y="13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1529"/>
            <p:cNvSpPr/>
            <p:nvPr/>
          </p:nvSpPr>
          <p:spPr bwMode="auto">
            <a:xfrm>
              <a:off x="4672013" y="3155950"/>
              <a:ext cx="15875" cy="93663"/>
            </a:xfrm>
            <a:custGeom>
              <a:avLst/>
              <a:gdLst>
                <a:gd name="T0" fmla="*/ 67 w 134"/>
                <a:gd name="T1" fmla="*/ 823 h 823"/>
                <a:gd name="T2" fmla="*/ 0 w 134"/>
                <a:gd name="T3" fmla="*/ 756 h 823"/>
                <a:gd name="T4" fmla="*/ 0 w 134"/>
                <a:gd name="T5" fmla="*/ 67 h 823"/>
                <a:gd name="T6" fmla="*/ 67 w 134"/>
                <a:gd name="T7" fmla="*/ 0 h 823"/>
                <a:gd name="T8" fmla="*/ 134 w 134"/>
                <a:gd name="T9" fmla="*/ 67 h 823"/>
                <a:gd name="T10" fmla="*/ 134 w 134"/>
                <a:gd name="T11" fmla="*/ 756 h 823"/>
                <a:gd name="T12" fmla="*/ 67 w 134"/>
                <a:gd name="T13" fmla="*/ 823 h 823"/>
              </a:gdLst>
              <a:ahLst/>
              <a:cxnLst>
                <a:cxn ang="0">
                  <a:pos x="T0" y="T1"/>
                </a:cxn>
                <a:cxn ang="0">
                  <a:pos x="T2" y="T3"/>
                </a:cxn>
                <a:cxn ang="0">
                  <a:pos x="T4" y="T5"/>
                </a:cxn>
                <a:cxn ang="0">
                  <a:pos x="T6" y="T7"/>
                </a:cxn>
                <a:cxn ang="0">
                  <a:pos x="T8" y="T9"/>
                </a:cxn>
                <a:cxn ang="0">
                  <a:pos x="T10" y="T11"/>
                </a:cxn>
                <a:cxn ang="0">
                  <a:pos x="T12" y="T13"/>
                </a:cxn>
              </a:cxnLst>
              <a:rect l="0" t="0" r="r" b="b"/>
              <a:pathLst>
                <a:path w="134" h="823">
                  <a:moveTo>
                    <a:pt x="67" y="823"/>
                  </a:moveTo>
                  <a:cubicBezTo>
                    <a:pt x="30" y="823"/>
                    <a:pt x="0" y="793"/>
                    <a:pt x="0" y="756"/>
                  </a:cubicBezTo>
                  <a:lnTo>
                    <a:pt x="0" y="67"/>
                  </a:lnTo>
                  <a:cubicBezTo>
                    <a:pt x="0" y="30"/>
                    <a:pt x="30" y="0"/>
                    <a:pt x="67" y="0"/>
                  </a:cubicBezTo>
                  <a:cubicBezTo>
                    <a:pt x="104" y="0"/>
                    <a:pt x="134" y="30"/>
                    <a:pt x="134" y="67"/>
                  </a:cubicBezTo>
                  <a:lnTo>
                    <a:pt x="134" y="756"/>
                  </a:lnTo>
                  <a:cubicBezTo>
                    <a:pt x="134" y="793"/>
                    <a:pt x="104" y="823"/>
                    <a:pt x="67" y="82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1530"/>
            <p:cNvSpPr/>
            <p:nvPr/>
          </p:nvSpPr>
          <p:spPr bwMode="auto">
            <a:xfrm>
              <a:off x="4994275" y="3159125"/>
              <a:ext cx="15875" cy="90488"/>
            </a:xfrm>
            <a:custGeom>
              <a:avLst/>
              <a:gdLst>
                <a:gd name="T0" fmla="*/ 66 w 133"/>
                <a:gd name="T1" fmla="*/ 797 h 797"/>
                <a:gd name="T2" fmla="*/ 0 w 133"/>
                <a:gd name="T3" fmla="*/ 730 h 797"/>
                <a:gd name="T4" fmla="*/ 0 w 133"/>
                <a:gd name="T5" fmla="*/ 67 h 797"/>
                <a:gd name="T6" fmla="*/ 66 w 133"/>
                <a:gd name="T7" fmla="*/ 0 h 797"/>
                <a:gd name="T8" fmla="*/ 133 w 133"/>
                <a:gd name="T9" fmla="*/ 67 h 797"/>
                <a:gd name="T10" fmla="*/ 133 w 133"/>
                <a:gd name="T11" fmla="*/ 730 h 797"/>
                <a:gd name="T12" fmla="*/ 66 w 133"/>
                <a:gd name="T13" fmla="*/ 797 h 797"/>
              </a:gdLst>
              <a:ahLst/>
              <a:cxnLst>
                <a:cxn ang="0">
                  <a:pos x="T0" y="T1"/>
                </a:cxn>
                <a:cxn ang="0">
                  <a:pos x="T2" y="T3"/>
                </a:cxn>
                <a:cxn ang="0">
                  <a:pos x="T4" y="T5"/>
                </a:cxn>
                <a:cxn ang="0">
                  <a:pos x="T6" y="T7"/>
                </a:cxn>
                <a:cxn ang="0">
                  <a:pos x="T8" y="T9"/>
                </a:cxn>
                <a:cxn ang="0">
                  <a:pos x="T10" y="T11"/>
                </a:cxn>
                <a:cxn ang="0">
                  <a:pos x="T12" y="T13"/>
                </a:cxn>
              </a:cxnLst>
              <a:rect l="0" t="0" r="r" b="b"/>
              <a:pathLst>
                <a:path w="133" h="797">
                  <a:moveTo>
                    <a:pt x="66" y="797"/>
                  </a:moveTo>
                  <a:cubicBezTo>
                    <a:pt x="30" y="797"/>
                    <a:pt x="0" y="767"/>
                    <a:pt x="0" y="730"/>
                  </a:cubicBezTo>
                  <a:lnTo>
                    <a:pt x="0" y="67"/>
                  </a:lnTo>
                  <a:cubicBezTo>
                    <a:pt x="0" y="30"/>
                    <a:pt x="30" y="0"/>
                    <a:pt x="66" y="0"/>
                  </a:cubicBezTo>
                  <a:cubicBezTo>
                    <a:pt x="103" y="0"/>
                    <a:pt x="133" y="30"/>
                    <a:pt x="133" y="67"/>
                  </a:cubicBezTo>
                  <a:lnTo>
                    <a:pt x="133" y="730"/>
                  </a:lnTo>
                  <a:cubicBezTo>
                    <a:pt x="133" y="767"/>
                    <a:pt x="103" y="797"/>
                    <a:pt x="66" y="79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1531"/>
            <p:cNvSpPr/>
            <p:nvPr/>
          </p:nvSpPr>
          <p:spPr bwMode="auto">
            <a:xfrm>
              <a:off x="4673600" y="3181350"/>
              <a:ext cx="333375" cy="14288"/>
            </a:xfrm>
            <a:custGeom>
              <a:avLst/>
              <a:gdLst>
                <a:gd name="T0" fmla="*/ 2872 w 2938"/>
                <a:gd name="T1" fmla="*/ 133 h 133"/>
                <a:gd name="T2" fmla="*/ 67 w 2938"/>
                <a:gd name="T3" fmla="*/ 133 h 133"/>
                <a:gd name="T4" fmla="*/ 0 w 2938"/>
                <a:gd name="T5" fmla="*/ 67 h 133"/>
                <a:gd name="T6" fmla="*/ 67 w 2938"/>
                <a:gd name="T7" fmla="*/ 0 h 133"/>
                <a:gd name="T8" fmla="*/ 2872 w 2938"/>
                <a:gd name="T9" fmla="*/ 0 h 133"/>
                <a:gd name="T10" fmla="*/ 2938 w 2938"/>
                <a:gd name="T11" fmla="*/ 67 h 133"/>
                <a:gd name="T12" fmla="*/ 2872 w 2938"/>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2938" h="133">
                  <a:moveTo>
                    <a:pt x="2872" y="133"/>
                  </a:moveTo>
                  <a:lnTo>
                    <a:pt x="67" y="133"/>
                  </a:lnTo>
                  <a:cubicBezTo>
                    <a:pt x="30" y="133"/>
                    <a:pt x="0" y="104"/>
                    <a:pt x="0" y="67"/>
                  </a:cubicBezTo>
                  <a:cubicBezTo>
                    <a:pt x="0" y="30"/>
                    <a:pt x="30" y="0"/>
                    <a:pt x="67" y="0"/>
                  </a:cubicBezTo>
                  <a:lnTo>
                    <a:pt x="2872" y="0"/>
                  </a:lnTo>
                  <a:cubicBezTo>
                    <a:pt x="2908" y="0"/>
                    <a:pt x="2938" y="30"/>
                    <a:pt x="2938" y="67"/>
                  </a:cubicBezTo>
                  <a:cubicBezTo>
                    <a:pt x="2938" y="104"/>
                    <a:pt x="2908" y="133"/>
                    <a:pt x="2872" y="13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1532"/>
            <p:cNvSpPr/>
            <p:nvPr/>
          </p:nvSpPr>
          <p:spPr bwMode="auto">
            <a:xfrm>
              <a:off x="4818063" y="3184525"/>
              <a:ext cx="46038" cy="65088"/>
            </a:xfrm>
            <a:custGeom>
              <a:avLst/>
              <a:gdLst>
                <a:gd name="T0" fmla="*/ 341 w 408"/>
                <a:gd name="T1" fmla="*/ 577 h 577"/>
                <a:gd name="T2" fmla="*/ 275 w 408"/>
                <a:gd name="T3" fmla="*/ 510 h 577"/>
                <a:gd name="T4" fmla="*/ 275 w 408"/>
                <a:gd name="T5" fmla="*/ 133 h 577"/>
                <a:gd name="T6" fmla="*/ 134 w 408"/>
                <a:gd name="T7" fmla="*/ 133 h 577"/>
                <a:gd name="T8" fmla="*/ 134 w 408"/>
                <a:gd name="T9" fmla="*/ 504 h 577"/>
                <a:gd name="T10" fmla="*/ 67 w 408"/>
                <a:gd name="T11" fmla="*/ 570 h 577"/>
                <a:gd name="T12" fmla="*/ 0 w 408"/>
                <a:gd name="T13" fmla="*/ 504 h 577"/>
                <a:gd name="T14" fmla="*/ 0 w 408"/>
                <a:gd name="T15" fmla="*/ 67 h 577"/>
                <a:gd name="T16" fmla="*/ 67 w 408"/>
                <a:gd name="T17" fmla="*/ 0 h 577"/>
                <a:gd name="T18" fmla="*/ 341 w 408"/>
                <a:gd name="T19" fmla="*/ 0 h 577"/>
                <a:gd name="T20" fmla="*/ 408 w 408"/>
                <a:gd name="T21" fmla="*/ 67 h 577"/>
                <a:gd name="T22" fmla="*/ 408 w 408"/>
                <a:gd name="T23" fmla="*/ 510 h 577"/>
                <a:gd name="T24" fmla="*/ 341 w 408"/>
                <a:gd name="T25"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577">
                  <a:moveTo>
                    <a:pt x="341" y="577"/>
                  </a:moveTo>
                  <a:cubicBezTo>
                    <a:pt x="305" y="577"/>
                    <a:pt x="275" y="547"/>
                    <a:pt x="275" y="510"/>
                  </a:cubicBezTo>
                  <a:lnTo>
                    <a:pt x="275" y="133"/>
                  </a:lnTo>
                  <a:lnTo>
                    <a:pt x="134" y="133"/>
                  </a:lnTo>
                  <a:lnTo>
                    <a:pt x="134" y="504"/>
                  </a:lnTo>
                  <a:cubicBezTo>
                    <a:pt x="134" y="541"/>
                    <a:pt x="104" y="570"/>
                    <a:pt x="67" y="570"/>
                  </a:cubicBezTo>
                  <a:cubicBezTo>
                    <a:pt x="30" y="570"/>
                    <a:pt x="0" y="541"/>
                    <a:pt x="0" y="504"/>
                  </a:cubicBezTo>
                  <a:lnTo>
                    <a:pt x="0" y="67"/>
                  </a:lnTo>
                  <a:cubicBezTo>
                    <a:pt x="0" y="30"/>
                    <a:pt x="30" y="0"/>
                    <a:pt x="67" y="0"/>
                  </a:cubicBezTo>
                  <a:lnTo>
                    <a:pt x="341" y="0"/>
                  </a:lnTo>
                  <a:cubicBezTo>
                    <a:pt x="378" y="0"/>
                    <a:pt x="408" y="30"/>
                    <a:pt x="408" y="67"/>
                  </a:cubicBezTo>
                  <a:lnTo>
                    <a:pt x="408" y="510"/>
                  </a:lnTo>
                  <a:cubicBezTo>
                    <a:pt x="408" y="547"/>
                    <a:pt x="378" y="577"/>
                    <a:pt x="341" y="57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1533"/>
            <p:cNvSpPr/>
            <p:nvPr/>
          </p:nvSpPr>
          <p:spPr bwMode="auto">
            <a:xfrm>
              <a:off x="4814888" y="2851150"/>
              <a:ext cx="55563" cy="14288"/>
            </a:xfrm>
            <a:custGeom>
              <a:avLst/>
              <a:gdLst>
                <a:gd name="T0" fmla="*/ 426 w 493"/>
                <a:gd name="T1" fmla="*/ 134 h 134"/>
                <a:gd name="T2" fmla="*/ 66 w 493"/>
                <a:gd name="T3" fmla="*/ 134 h 134"/>
                <a:gd name="T4" fmla="*/ 0 w 493"/>
                <a:gd name="T5" fmla="*/ 67 h 134"/>
                <a:gd name="T6" fmla="*/ 66 w 493"/>
                <a:gd name="T7" fmla="*/ 0 h 134"/>
                <a:gd name="T8" fmla="*/ 426 w 493"/>
                <a:gd name="T9" fmla="*/ 0 h 134"/>
                <a:gd name="T10" fmla="*/ 493 w 493"/>
                <a:gd name="T11" fmla="*/ 67 h 134"/>
                <a:gd name="T12" fmla="*/ 426 w 49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493" h="134">
                  <a:moveTo>
                    <a:pt x="426" y="134"/>
                  </a:moveTo>
                  <a:lnTo>
                    <a:pt x="66" y="134"/>
                  </a:lnTo>
                  <a:cubicBezTo>
                    <a:pt x="30" y="134"/>
                    <a:pt x="0" y="104"/>
                    <a:pt x="0" y="67"/>
                  </a:cubicBezTo>
                  <a:cubicBezTo>
                    <a:pt x="0" y="30"/>
                    <a:pt x="30" y="0"/>
                    <a:pt x="66" y="0"/>
                  </a:cubicBezTo>
                  <a:lnTo>
                    <a:pt x="426" y="0"/>
                  </a:lnTo>
                  <a:cubicBezTo>
                    <a:pt x="463" y="0"/>
                    <a:pt x="493" y="30"/>
                    <a:pt x="493" y="67"/>
                  </a:cubicBezTo>
                  <a:cubicBezTo>
                    <a:pt x="493" y="104"/>
                    <a:pt x="463" y="134"/>
                    <a:pt x="426" y="13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1534"/>
            <p:cNvSpPr/>
            <p:nvPr/>
          </p:nvSpPr>
          <p:spPr bwMode="auto">
            <a:xfrm>
              <a:off x="4818063" y="2816225"/>
              <a:ext cx="49213" cy="15875"/>
            </a:xfrm>
            <a:custGeom>
              <a:avLst/>
              <a:gdLst>
                <a:gd name="T0" fmla="*/ 370 w 436"/>
                <a:gd name="T1" fmla="*/ 133 h 133"/>
                <a:gd name="T2" fmla="*/ 67 w 436"/>
                <a:gd name="T3" fmla="*/ 133 h 133"/>
                <a:gd name="T4" fmla="*/ 0 w 436"/>
                <a:gd name="T5" fmla="*/ 66 h 133"/>
                <a:gd name="T6" fmla="*/ 67 w 436"/>
                <a:gd name="T7" fmla="*/ 0 h 133"/>
                <a:gd name="T8" fmla="*/ 370 w 436"/>
                <a:gd name="T9" fmla="*/ 0 h 133"/>
                <a:gd name="T10" fmla="*/ 436 w 436"/>
                <a:gd name="T11" fmla="*/ 66 h 133"/>
                <a:gd name="T12" fmla="*/ 370 w 436"/>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436" h="133">
                  <a:moveTo>
                    <a:pt x="370" y="133"/>
                  </a:moveTo>
                  <a:lnTo>
                    <a:pt x="67" y="133"/>
                  </a:lnTo>
                  <a:cubicBezTo>
                    <a:pt x="30" y="133"/>
                    <a:pt x="0" y="103"/>
                    <a:pt x="0" y="66"/>
                  </a:cubicBezTo>
                  <a:cubicBezTo>
                    <a:pt x="0" y="29"/>
                    <a:pt x="30" y="0"/>
                    <a:pt x="67" y="0"/>
                  </a:cubicBezTo>
                  <a:lnTo>
                    <a:pt x="370" y="0"/>
                  </a:lnTo>
                  <a:cubicBezTo>
                    <a:pt x="406" y="0"/>
                    <a:pt x="436" y="29"/>
                    <a:pt x="436" y="66"/>
                  </a:cubicBezTo>
                  <a:cubicBezTo>
                    <a:pt x="436" y="103"/>
                    <a:pt x="406" y="133"/>
                    <a:pt x="370" y="13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1535"/>
            <p:cNvSpPr/>
            <p:nvPr/>
          </p:nvSpPr>
          <p:spPr bwMode="auto">
            <a:xfrm>
              <a:off x="4748213" y="2971800"/>
              <a:ext cx="14288" cy="39688"/>
            </a:xfrm>
            <a:custGeom>
              <a:avLst/>
              <a:gdLst>
                <a:gd name="T0" fmla="*/ 67 w 134"/>
                <a:gd name="T1" fmla="*/ 356 h 356"/>
                <a:gd name="T2" fmla="*/ 0 w 134"/>
                <a:gd name="T3" fmla="*/ 290 h 356"/>
                <a:gd name="T4" fmla="*/ 0 w 134"/>
                <a:gd name="T5" fmla="*/ 67 h 356"/>
                <a:gd name="T6" fmla="*/ 67 w 134"/>
                <a:gd name="T7" fmla="*/ 0 h 356"/>
                <a:gd name="T8" fmla="*/ 134 w 134"/>
                <a:gd name="T9" fmla="*/ 67 h 356"/>
                <a:gd name="T10" fmla="*/ 134 w 134"/>
                <a:gd name="T11" fmla="*/ 290 h 356"/>
                <a:gd name="T12" fmla="*/ 67 w 134"/>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134" h="356">
                  <a:moveTo>
                    <a:pt x="67" y="356"/>
                  </a:moveTo>
                  <a:cubicBezTo>
                    <a:pt x="30" y="356"/>
                    <a:pt x="0" y="326"/>
                    <a:pt x="0" y="290"/>
                  </a:cubicBezTo>
                  <a:lnTo>
                    <a:pt x="0" y="67"/>
                  </a:lnTo>
                  <a:cubicBezTo>
                    <a:pt x="0" y="30"/>
                    <a:pt x="30" y="0"/>
                    <a:pt x="67" y="0"/>
                  </a:cubicBezTo>
                  <a:cubicBezTo>
                    <a:pt x="104" y="0"/>
                    <a:pt x="134" y="30"/>
                    <a:pt x="134" y="67"/>
                  </a:cubicBezTo>
                  <a:lnTo>
                    <a:pt x="134" y="290"/>
                  </a:lnTo>
                  <a:cubicBezTo>
                    <a:pt x="134" y="326"/>
                    <a:pt x="104" y="356"/>
                    <a:pt x="67"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1536"/>
            <p:cNvSpPr/>
            <p:nvPr/>
          </p:nvSpPr>
          <p:spPr bwMode="auto">
            <a:xfrm>
              <a:off x="4775200" y="2971800"/>
              <a:ext cx="15875" cy="39688"/>
            </a:xfrm>
            <a:custGeom>
              <a:avLst/>
              <a:gdLst>
                <a:gd name="T0" fmla="*/ 66 w 133"/>
                <a:gd name="T1" fmla="*/ 356 h 356"/>
                <a:gd name="T2" fmla="*/ 0 w 133"/>
                <a:gd name="T3" fmla="*/ 290 h 356"/>
                <a:gd name="T4" fmla="*/ 0 w 133"/>
                <a:gd name="T5" fmla="*/ 67 h 356"/>
                <a:gd name="T6" fmla="*/ 66 w 133"/>
                <a:gd name="T7" fmla="*/ 0 h 356"/>
                <a:gd name="T8" fmla="*/ 133 w 133"/>
                <a:gd name="T9" fmla="*/ 67 h 356"/>
                <a:gd name="T10" fmla="*/ 133 w 133"/>
                <a:gd name="T11" fmla="*/ 290 h 356"/>
                <a:gd name="T12" fmla="*/ 66 w 133"/>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133" h="356">
                  <a:moveTo>
                    <a:pt x="66" y="356"/>
                  </a:moveTo>
                  <a:cubicBezTo>
                    <a:pt x="29" y="356"/>
                    <a:pt x="0" y="326"/>
                    <a:pt x="0" y="290"/>
                  </a:cubicBezTo>
                  <a:lnTo>
                    <a:pt x="0" y="67"/>
                  </a:lnTo>
                  <a:cubicBezTo>
                    <a:pt x="0" y="30"/>
                    <a:pt x="29" y="0"/>
                    <a:pt x="66" y="0"/>
                  </a:cubicBezTo>
                  <a:cubicBezTo>
                    <a:pt x="103" y="0"/>
                    <a:pt x="133" y="30"/>
                    <a:pt x="133" y="67"/>
                  </a:cubicBezTo>
                  <a:lnTo>
                    <a:pt x="133" y="290"/>
                  </a:lnTo>
                  <a:cubicBezTo>
                    <a:pt x="133" y="326"/>
                    <a:pt x="103" y="356"/>
                    <a:pt x="66"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1537"/>
            <p:cNvSpPr/>
            <p:nvPr/>
          </p:nvSpPr>
          <p:spPr bwMode="auto">
            <a:xfrm>
              <a:off x="4800600" y="2971800"/>
              <a:ext cx="15875" cy="39688"/>
            </a:xfrm>
            <a:custGeom>
              <a:avLst/>
              <a:gdLst>
                <a:gd name="T0" fmla="*/ 67 w 134"/>
                <a:gd name="T1" fmla="*/ 356 h 356"/>
                <a:gd name="T2" fmla="*/ 0 w 134"/>
                <a:gd name="T3" fmla="*/ 290 h 356"/>
                <a:gd name="T4" fmla="*/ 0 w 134"/>
                <a:gd name="T5" fmla="*/ 67 h 356"/>
                <a:gd name="T6" fmla="*/ 67 w 134"/>
                <a:gd name="T7" fmla="*/ 0 h 356"/>
                <a:gd name="T8" fmla="*/ 134 w 134"/>
                <a:gd name="T9" fmla="*/ 67 h 356"/>
                <a:gd name="T10" fmla="*/ 134 w 134"/>
                <a:gd name="T11" fmla="*/ 290 h 356"/>
                <a:gd name="T12" fmla="*/ 67 w 134"/>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134" h="356">
                  <a:moveTo>
                    <a:pt x="67" y="356"/>
                  </a:moveTo>
                  <a:cubicBezTo>
                    <a:pt x="30" y="356"/>
                    <a:pt x="0" y="326"/>
                    <a:pt x="0" y="290"/>
                  </a:cubicBezTo>
                  <a:lnTo>
                    <a:pt x="0" y="67"/>
                  </a:lnTo>
                  <a:cubicBezTo>
                    <a:pt x="0" y="30"/>
                    <a:pt x="30" y="0"/>
                    <a:pt x="67" y="0"/>
                  </a:cubicBezTo>
                  <a:cubicBezTo>
                    <a:pt x="104" y="0"/>
                    <a:pt x="134" y="30"/>
                    <a:pt x="134" y="67"/>
                  </a:cubicBezTo>
                  <a:lnTo>
                    <a:pt x="134" y="290"/>
                  </a:lnTo>
                  <a:cubicBezTo>
                    <a:pt x="134" y="326"/>
                    <a:pt x="104" y="356"/>
                    <a:pt x="67"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1538"/>
            <p:cNvSpPr/>
            <p:nvPr/>
          </p:nvSpPr>
          <p:spPr bwMode="auto">
            <a:xfrm>
              <a:off x="4857750" y="2971800"/>
              <a:ext cx="15875" cy="39688"/>
            </a:xfrm>
            <a:custGeom>
              <a:avLst/>
              <a:gdLst>
                <a:gd name="T0" fmla="*/ 67 w 134"/>
                <a:gd name="T1" fmla="*/ 356 h 356"/>
                <a:gd name="T2" fmla="*/ 0 w 134"/>
                <a:gd name="T3" fmla="*/ 290 h 356"/>
                <a:gd name="T4" fmla="*/ 0 w 134"/>
                <a:gd name="T5" fmla="*/ 67 h 356"/>
                <a:gd name="T6" fmla="*/ 67 w 134"/>
                <a:gd name="T7" fmla="*/ 0 h 356"/>
                <a:gd name="T8" fmla="*/ 134 w 134"/>
                <a:gd name="T9" fmla="*/ 67 h 356"/>
                <a:gd name="T10" fmla="*/ 134 w 134"/>
                <a:gd name="T11" fmla="*/ 290 h 356"/>
                <a:gd name="T12" fmla="*/ 67 w 134"/>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134" h="356">
                  <a:moveTo>
                    <a:pt x="67" y="356"/>
                  </a:moveTo>
                  <a:cubicBezTo>
                    <a:pt x="30" y="356"/>
                    <a:pt x="0" y="326"/>
                    <a:pt x="0" y="290"/>
                  </a:cubicBezTo>
                  <a:lnTo>
                    <a:pt x="0" y="67"/>
                  </a:lnTo>
                  <a:cubicBezTo>
                    <a:pt x="0" y="30"/>
                    <a:pt x="30" y="0"/>
                    <a:pt x="67" y="0"/>
                  </a:cubicBezTo>
                  <a:cubicBezTo>
                    <a:pt x="104" y="0"/>
                    <a:pt x="134" y="30"/>
                    <a:pt x="134" y="67"/>
                  </a:cubicBezTo>
                  <a:lnTo>
                    <a:pt x="134" y="290"/>
                  </a:lnTo>
                  <a:cubicBezTo>
                    <a:pt x="134" y="326"/>
                    <a:pt x="104" y="356"/>
                    <a:pt x="67"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1539"/>
            <p:cNvSpPr/>
            <p:nvPr/>
          </p:nvSpPr>
          <p:spPr bwMode="auto">
            <a:xfrm>
              <a:off x="4884738" y="2971800"/>
              <a:ext cx="15875" cy="39688"/>
            </a:xfrm>
            <a:custGeom>
              <a:avLst/>
              <a:gdLst>
                <a:gd name="T0" fmla="*/ 67 w 134"/>
                <a:gd name="T1" fmla="*/ 356 h 356"/>
                <a:gd name="T2" fmla="*/ 0 w 134"/>
                <a:gd name="T3" fmla="*/ 290 h 356"/>
                <a:gd name="T4" fmla="*/ 0 w 134"/>
                <a:gd name="T5" fmla="*/ 67 h 356"/>
                <a:gd name="T6" fmla="*/ 67 w 134"/>
                <a:gd name="T7" fmla="*/ 0 h 356"/>
                <a:gd name="T8" fmla="*/ 134 w 134"/>
                <a:gd name="T9" fmla="*/ 67 h 356"/>
                <a:gd name="T10" fmla="*/ 134 w 134"/>
                <a:gd name="T11" fmla="*/ 290 h 356"/>
                <a:gd name="T12" fmla="*/ 67 w 134"/>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134" h="356">
                  <a:moveTo>
                    <a:pt x="67" y="356"/>
                  </a:moveTo>
                  <a:cubicBezTo>
                    <a:pt x="30" y="356"/>
                    <a:pt x="0" y="326"/>
                    <a:pt x="0" y="290"/>
                  </a:cubicBezTo>
                  <a:lnTo>
                    <a:pt x="0" y="67"/>
                  </a:lnTo>
                  <a:cubicBezTo>
                    <a:pt x="0" y="30"/>
                    <a:pt x="30" y="0"/>
                    <a:pt x="67" y="0"/>
                  </a:cubicBezTo>
                  <a:cubicBezTo>
                    <a:pt x="104" y="0"/>
                    <a:pt x="134" y="30"/>
                    <a:pt x="134" y="67"/>
                  </a:cubicBezTo>
                  <a:lnTo>
                    <a:pt x="134" y="290"/>
                  </a:lnTo>
                  <a:cubicBezTo>
                    <a:pt x="134" y="326"/>
                    <a:pt x="104" y="356"/>
                    <a:pt x="67"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1540"/>
            <p:cNvSpPr/>
            <p:nvPr/>
          </p:nvSpPr>
          <p:spPr bwMode="auto">
            <a:xfrm>
              <a:off x="4913313" y="2971800"/>
              <a:ext cx="14288" cy="39688"/>
            </a:xfrm>
            <a:custGeom>
              <a:avLst/>
              <a:gdLst>
                <a:gd name="T0" fmla="*/ 66 w 133"/>
                <a:gd name="T1" fmla="*/ 356 h 356"/>
                <a:gd name="T2" fmla="*/ 0 w 133"/>
                <a:gd name="T3" fmla="*/ 290 h 356"/>
                <a:gd name="T4" fmla="*/ 0 w 133"/>
                <a:gd name="T5" fmla="*/ 67 h 356"/>
                <a:gd name="T6" fmla="*/ 66 w 133"/>
                <a:gd name="T7" fmla="*/ 0 h 356"/>
                <a:gd name="T8" fmla="*/ 133 w 133"/>
                <a:gd name="T9" fmla="*/ 67 h 356"/>
                <a:gd name="T10" fmla="*/ 133 w 133"/>
                <a:gd name="T11" fmla="*/ 290 h 356"/>
                <a:gd name="T12" fmla="*/ 66 w 133"/>
                <a:gd name="T13" fmla="*/ 356 h 356"/>
              </a:gdLst>
              <a:ahLst/>
              <a:cxnLst>
                <a:cxn ang="0">
                  <a:pos x="T0" y="T1"/>
                </a:cxn>
                <a:cxn ang="0">
                  <a:pos x="T2" y="T3"/>
                </a:cxn>
                <a:cxn ang="0">
                  <a:pos x="T4" y="T5"/>
                </a:cxn>
                <a:cxn ang="0">
                  <a:pos x="T6" y="T7"/>
                </a:cxn>
                <a:cxn ang="0">
                  <a:pos x="T8" y="T9"/>
                </a:cxn>
                <a:cxn ang="0">
                  <a:pos x="T10" y="T11"/>
                </a:cxn>
                <a:cxn ang="0">
                  <a:pos x="T12" y="T13"/>
                </a:cxn>
              </a:cxnLst>
              <a:rect l="0" t="0" r="r" b="b"/>
              <a:pathLst>
                <a:path w="133" h="356">
                  <a:moveTo>
                    <a:pt x="66" y="356"/>
                  </a:moveTo>
                  <a:cubicBezTo>
                    <a:pt x="30" y="356"/>
                    <a:pt x="0" y="326"/>
                    <a:pt x="0" y="290"/>
                  </a:cubicBezTo>
                  <a:lnTo>
                    <a:pt x="0" y="67"/>
                  </a:lnTo>
                  <a:cubicBezTo>
                    <a:pt x="0" y="30"/>
                    <a:pt x="30" y="0"/>
                    <a:pt x="66" y="0"/>
                  </a:cubicBezTo>
                  <a:cubicBezTo>
                    <a:pt x="103" y="0"/>
                    <a:pt x="133" y="30"/>
                    <a:pt x="133" y="67"/>
                  </a:cubicBezTo>
                  <a:lnTo>
                    <a:pt x="133" y="290"/>
                  </a:lnTo>
                  <a:cubicBezTo>
                    <a:pt x="133" y="326"/>
                    <a:pt x="103" y="356"/>
                    <a:pt x="66" y="35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1541"/>
            <p:cNvSpPr/>
            <p:nvPr/>
          </p:nvSpPr>
          <p:spPr bwMode="auto">
            <a:xfrm>
              <a:off x="4673600" y="3155950"/>
              <a:ext cx="336550" cy="15875"/>
            </a:xfrm>
            <a:custGeom>
              <a:avLst/>
              <a:gdLst>
                <a:gd name="T0" fmla="*/ 2891 w 2958"/>
                <a:gd name="T1" fmla="*/ 134 h 134"/>
                <a:gd name="T2" fmla="*/ 67 w 2958"/>
                <a:gd name="T3" fmla="*/ 134 h 134"/>
                <a:gd name="T4" fmla="*/ 0 w 2958"/>
                <a:gd name="T5" fmla="*/ 67 h 134"/>
                <a:gd name="T6" fmla="*/ 67 w 2958"/>
                <a:gd name="T7" fmla="*/ 0 h 134"/>
                <a:gd name="T8" fmla="*/ 2891 w 2958"/>
                <a:gd name="T9" fmla="*/ 0 h 134"/>
                <a:gd name="T10" fmla="*/ 2958 w 2958"/>
                <a:gd name="T11" fmla="*/ 67 h 134"/>
                <a:gd name="T12" fmla="*/ 2891 w 2958"/>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2958" h="134">
                  <a:moveTo>
                    <a:pt x="2891" y="134"/>
                  </a:moveTo>
                  <a:lnTo>
                    <a:pt x="67" y="134"/>
                  </a:lnTo>
                  <a:cubicBezTo>
                    <a:pt x="30" y="134"/>
                    <a:pt x="0" y="104"/>
                    <a:pt x="0" y="67"/>
                  </a:cubicBezTo>
                  <a:cubicBezTo>
                    <a:pt x="0" y="30"/>
                    <a:pt x="30" y="0"/>
                    <a:pt x="67" y="0"/>
                  </a:cubicBezTo>
                  <a:lnTo>
                    <a:pt x="2891" y="0"/>
                  </a:lnTo>
                  <a:cubicBezTo>
                    <a:pt x="2928" y="0"/>
                    <a:pt x="2958" y="30"/>
                    <a:pt x="2958" y="67"/>
                  </a:cubicBezTo>
                  <a:cubicBezTo>
                    <a:pt x="2958" y="104"/>
                    <a:pt x="2928" y="134"/>
                    <a:pt x="2891" y="13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1542"/>
            <p:cNvSpPr/>
            <p:nvPr/>
          </p:nvSpPr>
          <p:spPr bwMode="auto">
            <a:xfrm>
              <a:off x="4718050" y="3159125"/>
              <a:ext cx="14288" cy="90488"/>
            </a:xfrm>
            <a:custGeom>
              <a:avLst/>
              <a:gdLst>
                <a:gd name="T0" fmla="*/ 67 w 134"/>
                <a:gd name="T1" fmla="*/ 797 h 797"/>
                <a:gd name="T2" fmla="*/ 0 w 134"/>
                <a:gd name="T3" fmla="*/ 730 h 797"/>
                <a:gd name="T4" fmla="*/ 0 w 134"/>
                <a:gd name="T5" fmla="*/ 67 h 797"/>
                <a:gd name="T6" fmla="*/ 67 w 134"/>
                <a:gd name="T7" fmla="*/ 0 h 797"/>
                <a:gd name="T8" fmla="*/ 134 w 134"/>
                <a:gd name="T9" fmla="*/ 67 h 797"/>
                <a:gd name="T10" fmla="*/ 134 w 134"/>
                <a:gd name="T11" fmla="*/ 730 h 797"/>
                <a:gd name="T12" fmla="*/ 67 w 134"/>
                <a:gd name="T13" fmla="*/ 797 h 797"/>
              </a:gdLst>
              <a:ahLst/>
              <a:cxnLst>
                <a:cxn ang="0">
                  <a:pos x="T0" y="T1"/>
                </a:cxn>
                <a:cxn ang="0">
                  <a:pos x="T2" y="T3"/>
                </a:cxn>
                <a:cxn ang="0">
                  <a:pos x="T4" y="T5"/>
                </a:cxn>
                <a:cxn ang="0">
                  <a:pos x="T6" y="T7"/>
                </a:cxn>
                <a:cxn ang="0">
                  <a:pos x="T8" y="T9"/>
                </a:cxn>
                <a:cxn ang="0">
                  <a:pos x="T10" y="T11"/>
                </a:cxn>
                <a:cxn ang="0">
                  <a:pos x="T12" y="T13"/>
                </a:cxn>
              </a:cxnLst>
              <a:rect l="0" t="0" r="r" b="b"/>
              <a:pathLst>
                <a:path w="134" h="797">
                  <a:moveTo>
                    <a:pt x="67" y="797"/>
                  </a:moveTo>
                  <a:cubicBezTo>
                    <a:pt x="30" y="797"/>
                    <a:pt x="0" y="767"/>
                    <a:pt x="0" y="730"/>
                  </a:cubicBezTo>
                  <a:lnTo>
                    <a:pt x="0" y="67"/>
                  </a:lnTo>
                  <a:cubicBezTo>
                    <a:pt x="0" y="30"/>
                    <a:pt x="30" y="0"/>
                    <a:pt x="67" y="0"/>
                  </a:cubicBezTo>
                  <a:cubicBezTo>
                    <a:pt x="104" y="0"/>
                    <a:pt x="134" y="30"/>
                    <a:pt x="134" y="67"/>
                  </a:cubicBezTo>
                  <a:lnTo>
                    <a:pt x="134" y="730"/>
                  </a:lnTo>
                  <a:cubicBezTo>
                    <a:pt x="134" y="767"/>
                    <a:pt x="104" y="797"/>
                    <a:pt x="67" y="79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1543"/>
            <p:cNvSpPr/>
            <p:nvPr/>
          </p:nvSpPr>
          <p:spPr bwMode="auto">
            <a:xfrm>
              <a:off x="4773613" y="3159125"/>
              <a:ext cx="14288" cy="90488"/>
            </a:xfrm>
            <a:custGeom>
              <a:avLst/>
              <a:gdLst>
                <a:gd name="T0" fmla="*/ 67 w 134"/>
                <a:gd name="T1" fmla="*/ 797 h 797"/>
                <a:gd name="T2" fmla="*/ 0 w 134"/>
                <a:gd name="T3" fmla="*/ 730 h 797"/>
                <a:gd name="T4" fmla="*/ 0 w 134"/>
                <a:gd name="T5" fmla="*/ 67 h 797"/>
                <a:gd name="T6" fmla="*/ 67 w 134"/>
                <a:gd name="T7" fmla="*/ 0 h 797"/>
                <a:gd name="T8" fmla="*/ 134 w 134"/>
                <a:gd name="T9" fmla="*/ 67 h 797"/>
                <a:gd name="T10" fmla="*/ 134 w 134"/>
                <a:gd name="T11" fmla="*/ 730 h 797"/>
                <a:gd name="T12" fmla="*/ 67 w 134"/>
                <a:gd name="T13" fmla="*/ 797 h 797"/>
              </a:gdLst>
              <a:ahLst/>
              <a:cxnLst>
                <a:cxn ang="0">
                  <a:pos x="T0" y="T1"/>
                </a:cxn>
                <a:cxn ang="0">
                  <a:pos x="T2" y="T3"/>
                </a:cxn>
                <a:cxn ang="0">
                  <a:pos x="T4" y="T5"/>
                </a:cxn>
                <a:cxn ang="0">
                  <a:pos x="T6" y="T7"/>
                </a:cxn>
                <a:cxn ang="0">
                  <a:pos x="T8" y="T9"/>
                </a:cxn>
                <a:cxn ang="0">
                  <a:pos x="T10" y="T11"/>
                </a:cxn>
                <a:cxn ang="0">
                  <a:pos x="T12" y="T13"/>
                </a:cxn>
              </a:cxnLst>
              <a:rect l="0" t="0" r="r" b="b"/>
              <a:pathLst>
                <a:path w="134" h="797">
                  <a:moveTo>
                    <a:pt x="67" y="797"/>
                  </a:moveTo>
                  <a:cubicBezTo>
                    <a:pt x="30" y="797"/>
                    <a:pt x="0" y="767"/>
                    <a:pt x="0" y="730"/>
                  </a:cubicBezTo>
                  <a:lnTo>
                    <a:pt x="0" y="67"/>
                  </a:lnTo>
                  <a:cubicBezTo>
                    <a:pt x="0" y="30"/>
                    <a:pt x="30" y="0"/>
                    <a:pt x="67" y="0"/>
                  </a:cubicBezTo>
                  <a:cubicBezTo>
                    <a:pt x="104" y="0"/>
                    <a:pt x="134" y="30"/>
                    <a:pt x="134" y="67"/>
                  </a:cubicBezTo>
                  <a:lnTo>
                    <a:pt x="134" y="730"/>
                  </a:lnTo>
                  <a:cubicBezTo>
                    <a:pt x="134" y="767"/>
                    <a:pt x="104" y="797"/>
                    <a:pt x="67" y="79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1544"/>
            <p:cNvSpPr/>
            <p:nvPr/>
          </p:nvSpPr>
          <p:spPr bwMode="auto">
            <a:xfrm>
              <a:off x="4891088" y="3159125"/>
              <a:ext cx="14288" cy="90488"/>
            </a:xfrm>
            <a:custGeom>
              <a:avLst/>
              <a:gdLst>
                <a:gd name="T0" fmla="*/ 67 w 134"/>
                <a:gd name="T1" fmla="*/ 797 h 797"/>
                <a:gd name="T2" fmla="*/ 0 w 134"/>
                <a:gd name="T3" fmla="*/ 730 h 797"/>
                <a:gd name="T4" fmla="*/ 0 w 134"/>
                <a:gd name="T5" fmla="*/ 67 h 797"/>
                <a:gd name="T6" fmla="*/ 67 w 134"/>
                <a:gd name="T7" fmla="*/ 0 h 797"/>
                <a:gd name="T8" fmla="*/ 134 w 134"/>
                <a:gd name="T9" fmla="*/ 67 h 797"/>
                <a:gd name="T10" fmla="*/ 134 w 134"/>
                <a:gd name="T11" fmla="*/ 730 h 797"/>
                <a:gd name="T12" fmla="*/ 67 w 134"/>
                <a:gd name="T13" fmla="*/ 797 h 797"/>
              </a:gdLst>
              <a:ahLst/>
              <a:cxnLst>
                <a:cxn ang="0">
                  <a:pos x="T0" y="T1"/>
                </a:cxn>
                <a:cxn ang="0">
                  <a:pos x="T2" y="T3"/>
                </a:cxn>
                <a:cxn ang="0">
                  <a:pos x="T4" y="T5"/>
                </a:cxn>
                <a:cxn ang="0">
                  <a:pos x="T6" y="T7"/>
                </a:cxn>
                <a:cxn ang="0">
                  <a:pos x="T8" y="T9"/>
                </a:cxn>
                <a:cxn ang="0">
                  <a:pos x="T10" y="T11"/>
                </a:cxn>
                <a:cxn ang="0">
                  <a:pos x="T12" y="T13"/>
                </a:cxn>
              </a:cxnLst>
              <a:rect l="0" t="0" r="r" b="b"/>
              <a:pathLst>
                <a:path w="134" h="797">
                  <a:moveTo>
                    <a:pt x="67" y="797"/>
                  </a:moveTo>
                  <a:cubicBezTo>
                    <a:pt x="30" y="797"/>
                    <a:pt x="0" y="767"/>
                    <a:pt x="0" y="730"/>
                  </a:cubicBezTo>
                  <a:lnTo>
                    <a:pt x="0" y="67"/>
                  </a:lnTo>
                  <a:cubicBezTo>
                    <a:pt x="0" y="30"/>
                    <a:pt x="30" y="0"/>
                    <a:pt x="67" y="0"/>
                  </a:cubicBezTo>
                  <a:cubicBezTo>
                    <a:pt x="104" y="0"/>
                    <a:pt x="134" y="30"/>
                    <a:pt x="134" y="67"/>
                  </a:cubicBezTo>
                  <a:lnTo>
                    <a:pt x="134" y="730"/>
                  </a:lnTo>
                  <a:cubicBezTo>
                    <a:pt x="134" y="767"/>
                    <a:pt x="104" y="797"/>
                    <a:pt x="67" y="79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1545"/>
            <p:cNvSpPr/>
            <p:nvPr/>
          </p:nvSpPr>
          <p:spPr bwMode="auto">
            <a:xfrm>
              <a:off x="4945063" y="3159125"/>
              <a:ext cx="15875" cy="90488"/>
            </a:xfrm>
            <a:custGeom>
              <a:avLst/>
              <a:gdLst>
                <a:gd name="T0" fmla="*/ 67 w 134"/>
                <a:gd name="T1" fmla="*/ 797 h 797"/>
                <a:gd name="T2" fmla="*/ 0 w 134"/>
                <a:gd name="T3" fmla="*/ 730 h 797"/>
                <a:gd name="T4" fmla="*/ 0 w 134"/>
                <a:gd name="T5" fmla="*/ 67 h 797"/>
                <a:gd name="T6" fmla="*/ 67 w 134"/>
                <a:gd name="T7" fmla="*/ 0 h 797"/>
                <a:gd name="T8" fmla="*/ 134 w 134"/>
                <a:gd name="T9" fmla="*/ 67 h 797"/>
                <a:gd name="T10" fmla="*/ 134 w 134"/>
                <a:gd name="T11" fmla="*/ 730 h 797"/>
                <a:gd name="T12" fmla="*/ 67 w 134"/>
                <a:gd name="T13" fmla="*/ 797 h 797"/>
              </a:gdLst>
              <a:ahLst/>
              <a:cxnLst>
                <a:cxn ang="0">
                  <a:pos x="T0" y="T1"/>
                </a:cxn>
                <a:cxn ang="0">
                  <a:pos x="T2" y="T3"/>
                </a:cxn>
                <a:cxn ang="0">
                  <a:pos x="T4" y="T5"/>
                </a:cxn>
                <a:cxn ang="0">
                  <a:pos x="T6" y="T7"/>
                </a:cxn>
                <a:cxn ang="0">
                  <a:pos x="T8" y="T9"/>
                </a:cxn>
                <a:cxn ang="0">
                  <a:pos x="T10" y="T11"/>
                </a:cxn>
                <a:cxn ang="0">
                  <a:pos x="T12" y="T13"/>
                </a:cxn>
              </a:cxnLst>
              <a:rect l="0" t="0" r="r" b="b"/>
              <a:pathLst>
                <a:path w="134" h="797">
                  <a:moveTo>
                    <a:pt x="67" y="797"/>
                  </a:moveTo>
                  <a:cubicBezTo>
                    <a:pt x="30" y="797"/>
                    <a:pt x="0" y="767"/>
                    <a:pt x="0" y="730"/>
                  </a:cubicBezTo>
                  <a:lnTo>
                    <a:pt x="0" y="67"/>
                  </a:lnTo>
                  <a:cubicBezTo>
                    <a:pt x="0" y="30"/>
                    <a:pt x="30" y="0"/>
                    <a:pt x="67" y="0"/>
                  </a:cubicBezTo>
                  <a:cubicBezTo>
                    <a:pt x="104" y="0"/>
                    <a:pt x="134" y="30"/>
                    <a:pt x="134" y="67"/>
                  </a:cubicBezTo>
                  <a:lnTo>
                    <a:pt x="134" y="730"/>
                  </a:lnTo>
                  <a:cubicBezTo>
                    <a:pt x="134" y="767"/>
                    <a:pt x="104" y="797"/>
                    <a:pt x="67" y="79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1546"/>
            <p:cNvSpPr>
              <a:spLocks noEditPoints="1"/>
            </p:cNvSpPr>
            <p:nvPr/>
          </p:nvSpPr>
          <p:spPr bwMode="auto">
            <a:xfrm>
              <a:off x="4810125" y="2947988"/>
              <a:ext cx="53975" cy="82550"/>
            </a:xfrm>
            <a:custGeom>
              <a:avLst/>
              <a:gdLst>
                <a:gd name="T0" fmla="*/ 133 w 483"/>
                <a:gd name="T1" fmla="*/ 593 h 727"/>
                <a:gd name="T2" fmla="*/ 349 w 483"/>
                <a:gd name="T3" fmla="*/ 593 h 727"/>
                <a:gd name="T4" fmla="*/ 349 w 483"/>
                <a:gd name="T5" fmla="*/ 133 h 727"/>
                <a:gd name="T6" fmla="*/ 133 w 483"/>
                <a:gd name="T7" fmla="*/ 133 h 727"/>
                <a:gd name="T8" fmla="*/ 133 w 483"/>
                <a:gd name="T9" fmla="*/ 593 h 727"/>
                <a:gd name="T10" fmla="*/ 416 w 483"/>
                <a:gd name="T11" fmla="*/ 727 h 727"/>
                <a:gd name="T12" fmla="*/ 67 w 483"/>
                <a:gd name="T13" fmla="*/ 727 h 727"/>
                <a:gd name="T14" fmla="*/ 0 w 483"/>
                <a:gd name="T15" fmla="*/ 660 h 727"/>
                <a:gd name="T16" fmla="*/ 0 w 483"/>
                <a:gd name="T17" fmla="*/ 66 h 727"/>
                <a:gd name="T18" fmla="*/ 67 w 483"/>
                <a:gd name="T19" fmla="*/ 0 h 727"/>
                <a:gd name="T20" fmla="*/ 416 w 483"/>
                <a:gd name="T21" fmla="*/ 0 h 727"/>
                <a:gd name="T22" fmla="*/ 483 w 483"/>
                <a:gd name="T23" fmla="*/ 66 h 727"/>
                <a:gd name="T24" fmla="*/ 483 w 483"/>
                <a:gd name="T25" fmla="*/ 660 h 727"/>
                <a:gd name="T26" fmla="*/ 416 w 483"/>
                <a:gd name="T27" fmla="*/ 727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727">
                  <a:moveTo>
                    <a:pt x="133" y="593"/>
                  </a:moveTo>
                  <a:lnTo>
                    <a:pt x="349" y="593"/>
                  </a:lnTo>
                  <a:lnTo>
                    <a:pt x="349" y="133"/>
                  </a:lnTo>
                  <a:lnTo>
                    <a:pt x="133" y="133"/>
                  </a:lnTo>
                  <a:lnTo>
                    <a:pt x="133" y="593"/>
                  </a:lnTo>
                  <a:close/>
                  <a:moveTo>
                    <a:pt x="416" y="727"/>
                  </a:moveTo>
                  <a:lnTo>
                    <a:pt x="67" y="727"/>
                  </a:lnTo>
                  <a:cubicBezTo>
                    <a:pt x="30" y="727"/>
                    <a:pt x="0" y="697"/>
                    <a:pt x="0" y="660"/>
                  </a:cubicBezTo>
                  <a:lnTo>
                    <a:pt x="0" y="66"/>
                  </a:lnTo>
                  <a:cubicBezTo>
                    <a:pt x="0" y="29"/>
                    <a:pt x="30" y="0"/>
                    <a:pt x="67" y="0"/>
                  </a:cubicBezTo>
                  <a:lnTo>
                    <a:pt x="416" y="0"/>
                  </a:lnTo>
                  <a:cubicBezTo>
                    <a:pt x="453" y="0"/>
                    <a:pt x="483" y="29"/>
                    <a:pt x="483" y="66"/>
                  </a:cubicBezTo>
                  <a:lnTo>
                    <a:pt x="483" y="660"/>
                  </a:lnTo>
                  <a:cubicBezTo>
                    <a:pt x="483" y="697"/>
                    <a:pt x="453" y="727"/>
                    <a:pt x="416" y="72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1547"/>
            <p:cNvSpPr/>
            <p:nvPr/>
          </p:nvSpPr>
          <p:spPr bwMode="auto">
            <a:xfrm>
              <a:off x="4635500" y="3240088"/>
              <a:ext cx="412750" cy="14288"/>
            </a:xfrm>
            <a:custGeom>
              <a:avLst/>
              <a:gdLst>
                <a:gd name="T0" fmla="*/ 3568 w 3635"/>
                <a:gd name="T1" fmla="*/ 133 h 133"/>
                <a:gd name="T2" fmla="*/ 67 w 3635"/>
                <a:gd name="T3" fmla="*/ 133 h 133"/>
                <a:gd name="T4" fmla="*/ 0 w 3635"/>
                <a:gd name="T5" fmla="*/ 66 h 133"/>
                <a:gd name="T6" fmla="*/ 67 w 3635"/>
                <a:gd name="T7" fmla="*/ 0 h 133"/>
                <a:gd name="T8" fmla="*/ 3568 w 3635"/>
                <a:gd name="T9" fmla="*/ 0 h 133"/>
                <a:gd name="T10" fmla="*/ 3635 w 3635"/>
                <a:gd name="T11" fmla="*/ 66 h 133"/>
                <a:gd name="T12" fmla="*/ 3568 w 3635"/>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3635" h="133">
                  <a:moveTo>
                    <a:pt x="3568" y="133"/>
                  </a:moveTo>
                  <a:lnTo>
                    <a:pt x="67" y="133"/>
                  </a:lnTo>
                  <a:cubicBezTo>
                    <a:pt x="30" y="133"/>
                    <a:pt x="0" y="103"/>
                    <a:pt x="0" y="66"/>
                  </a:cubicBezTo>
                  <a:cubicBezTo>
                    <a:pt x="0" y="29"/>
                    <a:pt x="30" y="0"/>
                    <a:pt x="67" y="0"/>
                  </a:cubicBezTo>
                  <a:lnTo>
                    <a:pt x="3568" y="0"/>
                  </a:lnTo>
                  <a:cubicBezTo>
                    <a:pt x="3605" y="0"/>
                    <a:pt x="3635" y="29"/>
                    <a:pt x="3635" y="66"/>
                  </a:cubicBezTo>
                  <a:cubicBezTo>
                    <a:pt x="3635" y="103"/>
                    <a:pt x="3605" y="133"/>
                    <a:pt x="3568" y="13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8" name="ZoneTexte 54 - 1 - 1"/>
          <p:cNvSpPr txBox="1"/>
          <p:nvPr/>
        </p:nvSpPr>
        <p:spPr>
          <a:xfrm>
            <a:off x="929660" y="4417441"/>
            <a:ext cx="12013566" cy="1006245"/>
          </a:xfrm>
          <a:prstGeom prst="rect">
            <a:avLst/>
          </a:prstGeom>
          <a:noFill/>
        </p:spPr>
        <p:txBody>
          <a:bodyPr wrap="square" rtlCol="0" anchor="ctr">
            <a:noAutofit/>
          </a:bodyPr>
          <a:lstStyle/>
          <a:p>
            <a:r>
              <a:rPr lang="en-US" sz="1600" b="1" dirty="0">
                <a:solidFill>
                  <a:srgbClr val="466373"/>
                </a:solidFill>
                <a:latin typeface="Verdana" panose="020B0604030504040204" pitchFamily="34" charset="0"/>
                <a:ea typeface="Verdana" panose="020B0604030504040204" pitchFamily="34" charset="0"/>
              </a:rPr>
              <a:t>Industry-Leading Equipment and Expertise</a:t>
            </a:r>
            <a:endParaRPr lang="en-US" sz="1600" b="1" dirty="0">
              <a:solidFill>
                <a:srgbClr val="46637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Advanced processing equipment with exceptional performance, precision, and efficiency.</a:t>
            </a:r>
            <a:endParaRPr lang="en-US"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Stringent operator selection and professional training ensure mastery of complex techniques.</a:t>
            </a:r>
            <a:endParaRPr lang="en-US" sz="1400" dirty="0">
              <a:latin typeface="Verdana" panose="020B0604030504040204" pitchFamily="34" charset="0"/>
              <a:ea typeface="Verdana" panose="020B0604030504040204" pitchFamily="34" charset="0"/>
            </a:endParaRPr>
          </a:p>
        </p:txBody>
      </p:sp>
      <p:grpSp>
        <p:nvGrpSpPr>
          <p:cNvPr id="309" name="Connection_process" descr="{&quot;Key&quot;:&quot;POWER_USER_SHAPE_ICON&quot;,&quot;Value&quot;:&quot;POWER_USER_SHAPE_ICON_STYLE_1&quot;}"/>
          <p:cNvGrpSpPr>
            <a:grpSpLocks noChangeAspect="1"/>
          </p:cNvGrpSpPr>
          <p:nvPr/>
        </p:nvGrpSpPr>
        <p:grpSpPr>
          <a:xfrm>
            <a:off x="201765" y="4633747"/>
            <a:ext cx="573631" cy="573632"/>
            <a:chOff x="8021639" y="4895851"/>
            <a:chExt cx="428625" cy="428626"/>
          </a:xfrm>
          <a:solidFill>
            <a:srgbClr val="466373"/>
          </a:solidFill>
        </p:grpSpPr>
        <p:sp>
          <p:nvSpPr>
            <p:cNvPr id="310" name="Freeform 610"/>
            <p:cNvSpPr>
              <a:spLocks noEditPoints="1"/>
            </p:cNvSpPr>
            <p:nvPr/>
          </p:nvSpPr>
          <p:spPr bwMode="auto">
            <a:xfrm>
              <a:off x="8099426" y="4973639"/>
              <a:ext cx="271463" cy="271463"/>
            </a:xfrm>
            <a:custGeom>
              <a:avLst/>
              <a:gdLst>
                <a:gd name="T0" fmla="*/ 203 w 356"/>
                <a:gd name="T1" fmla="*/ 340 h 356"/>
                <a:gd name="T2" fmla="*/ 215 w 356"/>
                <a:gd name="T3" fmla="*/ 297 h 356"/>
                <a:gd name="T4" fmla="*/ 241 w 356"/>
                <a:gd name="T5" fmla="*/ 286 h 356"/>
                <a:gd name="T6" fmla="*/ 310 w 356"/>
                <a:gd name="T7" fmla="*/ 275 h 356"/>
                <a:gd name="T8" fmla="*/ 288 w 356"/>
                <a:gd name="T9" fmla="*/ 236 h 356"/>
                <a:gd name="T10" fmla="*/ 298 w 356"/>
                <a:gd name="T11" fmla="*/ 210 h 356"/>
                <a:gd name="T12" fmla="*/ 339 w 356"/>
                <a:gd name="T13" fmla="*/ 154 h 356"/>
                <a:gd name="T14" fmla="*/ 297 w 356"/>
                <a:gd name="T15" fmla="*/ 142 h 356"/>
                <a:gd name="T16" fmla="*/ 286 w 356"/>
                <a:gd name="T17" fmla="*/ 116 h 356"/>
                <a:gd name="T18" fmla="*/ 275 w 356"/>
                <a:gd name="T19" fmla="*/ 47 h 356"/>
                <a:gd name="T20" fmla="*/ 236 w 356"/>
                <a:gd name="T21" fmla="*/ 69 h 356"/>
                <a:gd name="T22" fmla="*/ 210 w 356"/>
                <a:gd name="T23" fmla="*/ 58 h 356"/>
                <a:gd name="T24" fmla="*/ 153 w 356"/>
                <a:gd name="T25" fmla="*/ 17 h 356"/>
                <a:gd name="T26" fmla="*/ 142 w 356"/>
                <a:gd name="T27" fmla="*/ 60 h 356"/>
                <a:gd name="T28" fmla="*/ 116 w 356"/>
                <a:gd name="T29" fmla="*/ 71 h 356"/>
                <a:gd name="T30" fmla="*/ 47 w 356"/>
                <a:gd name="T31" fmla="*/ 82 h 356"/>
                <a:gd name="T32" fmla="*/ 68 w 356"/>
                <a:gd name="T33" fmla="*/ 120 h 356"/>
                <a:gd name="T34" fmla="*/ 58 w 356"/>
                <a:gd name="T35" fmla="*/ 147 h 356"/>
                <a:gd name="T36" fmla="*/ 17 w 356"/>
                <a:gd name="T37" fmla="*/ 203 h 356"/>
                <a:gd name="T38" fmla="*/ 60 w 356"/>
                <a:gd name="T39" fmla="*/ 215 h 356"/>
                <a:gd name="T40" fmla="*/ 71 w 356"/>
                <a:gd name="T41" fmla="*/ 241 h 356"/>
                <a:gd name="T42" fmla="*/ 82 w 356"/>
                <a:gd name="T43" fmla="*/ 310 h 356"/>
                <a:gd name="T44" fmla="*/ 120 w 356"/>
                <a:gd name="T45" fmla="*/ 288 h 356"/>
                <a:gd name="T46" fmla="*/ 147 w 356"/>
                <a:gd name="T47" fmla="*/ 298 h 356"/>
                <a:gd name="T48" fmla="*/ 217 w 356"/>
                <a:gd name="T49" fmla="*/ 356 h 356"/>
                <a:gd name="T50" fmla="*/ 132 w 356"/>
                <a:gd name="T51" fmla="*/ 311 h 356"/>
                <a:gd name="T52" fmla="*/ 80 w 356"/>
                <a:gd name="T53" fmla="*/ 332 h 356"/>
                <a:gd name="T54" fmla="*/ 51 w 356"/>
                <a:gd name="T55" fmla="*/ 239 h 356"/>
                <a:gd name="T56" fmla="*/ 0 w 356"/>
                <a:gd name="T57" fmla="*/ 217 h 356"/>
                <a:gd name="T58" fmla="*/ 45 w 356"/>
                <a:gd name="T59" fmla="*/ 132 h 356"/>
                <a:gd name="T60" fmla="*/ 25 w 356"/>
                <a:gd name="T61" fmla="*/ 80 h 356"/>
                <a:gd name="T62" fmla="*/ 117 w 356"/>
                <a:gd name="T63" fmla="*/ 52 h 356"/>
                <a:gd name="T64" fmla="*/ 139 w 356"/>
                <a:gd name="T65" fmla="*/ 0 h 356"/>
                <a:gd name="T66" fmla="*/ 225 w 356"/>
                <a:gd name="T67" fmla="*/ 45 h 356"/>
                <a:gd name="T68" fmla="*/ 277 w 356"/>
                <a:gd name="T69" fmla="*/ 25 h 356"/>
                <a:gd name="T70" fmla="*/ 305 w 356"/>
                <a:gd name="T71" fmla="*/ 117 h 356"/>
                <a:gd name="T72" fmla="*/ 356 w 356"/>
                <a:gd name="T73" fmla="*/ 139 h 356"/>
                <a:gd name="T74" fmla="*/ 311 w 356"/>
                <a:gd name="T75" fmla="*/ 225 h 356"/>
                <a:gd name="T76" fmla="*/ 332 w 356"/>
                <a:gd name="T77" fmla="*/ 277 h 356"/>
                <a:gd name="T78" fmla="*/ 239 w 356"/>
                <a:gd name="T79" fmla="*/ 305 h 356"/>
                <a:gd name="T80" fmla="*/ 217 w 356"/>
                <a:gd name="T81"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6" h="356">
                  <a:moveTo>
                    <a:pt x="153" y="340"/>
                  </a:moveTo>
                  <a:lnTo>
                    <a:pt x="203" y="340"/>
                  </a:lnTo>
                  <a:lnTo>
                    <a:pt x="210" y="298"/>
                  </a:lnTo>
                  <a:lnTo>
                    <a:pt x="215" y="297"/>
                  </a:lnTo>
                  <a:cubicBezTo>
                    <a:pt x="222" y="295"/>
                    <a:pt x="229" y="292"/>
                    <a:pt x="236" y="288"/>
                  </a:cubicBezTo>
                  <a:lnTo>
                    <a:pt x="241" y="286"/>
                  </a:lnTo>
                  <a:lnTo>
                    <a:pt x="275" y="310"/>
                  </a:lnTo>
                  <a:lnTo>
                    <a:pt x="310" y="275"/>
                  </a:lnTo>
                  <a:lnTo>
                    <a:pt x="286" y="241"/>
                  </a:lnTo>
                  <a:lnTo>
                    <a:pt x="288" y="236"/>
                  </a:lnTo>
                  <a:cubicBezTo>
                    <a:pt x="291" y="230"/>
                    <a:pt x="294" y="222"/>
                    <a:pt x="297" y="215"/>
                  </a:cubicBezTo>
                  <a:lnTo>
                    <a:pt x="298" y="210"/>
                  </a:lnTo>
                  <a:lnTo>
                    <a:pt x="339" y="203"/>
                  </a:lnTo>
                  <a:lnTo>
                    <a:pt x="339" y="154"/>
                  </a:lnTo>
                  <a:lnTo>
                    <a:pt x="298" y="147"/>
                  </a:lnTo>
                  <a:lnTo>
                    <a:pt x="297" y="142"/>
                  </a:lnTo>
                  <a:cubicBezTo>
                    <a:pt x="294" y="134"/>
                    <a:pt x="291" y="127"/>
                    <a:pt x="288" y="120"/>
                  </a:cubicBezTo>
                  <a:lnTo>
                    <a:pt x="286" y="116"/>
                  </a:lnTo>
                  <a:lnTo>
                    <a:pt x="310" y="82"/>
                  </a:lnTo>
                  <a:lnTo>
                    <a:pt x="275" y="47"/>
                  </a:lnTo>
                  <a:lnTo>
                    <a:pt x="241" y="71"/>
                  </a:lnTo>
                  <a:lnTo>
                    <a:pt x="236" y="69"/>
                  </a:lnTo>
                  <a:cubicBezTo>
                    <a:pt x="230" y="65"/>
                    <a:pt x="222" y="62"/>
                    <a:pt x="215" y="60"/>
                  </a:cubicBezTo>
                  <a:lnTo>
                    <a:pt x="210" y="58"/>
                  </a:lnTo>
                  <a:lnTo>
                    <a:pt x="203" y="17"/>
                  </a:lnTo>
                  <a:lnTo>
                    <a:pt x="153" y="17"/>
                  </a:lnTo>
                  <a:lnTo>
                    <a:pt x="147" y="58"/>
                  </a:lnTo>
                  <a:lnTo>
                    <a:pt x="142" y="60"/>
                  </a:lnTo>
                  <a:cubicBezTo>
                    <a:pt x="134" y="62"/>
                    <a:pt x="127" y="65"/>
                    <a:pt x="120" y="69"/>
                  </a:cubicBezTo>
                  <a:lnTo>
                    <a:pt x="116" y="71"/>
                  </a:lnTo>
                  <a:lnTo>
                    <a:pt x="82" y="47"/>
                  </a:lnTo>
                  <a:lnTo>
                    <a:pt x="47" y="82"/>
                  </a:lnTo>
                  <a:lnTo>
                    <a:pt x="71" y="116"/>
                  </a:lnTo>
                  <a:lnTo>
                    <a:pt x="68" y="120"/>
                  </a:lnTo>
                  <a:cubicBezTo>
                    <a:pt x="65" y="127"/>
                    <a:pt x="62" y="134"/>
                    <a:pt x="60" y="142"/>
                  </a:cubicBezTo>
                  <a:lnTo>
                    <a:pt x="58" y="147"/>
                  </a:lnTo>
                  <a:lnTo>
                    <a:pt x="17" y="154"/>
                  </a:lnTo>
                  <a:lnTo>
                    <a:pt x="17" y="203"/>
                  </a:lnTo>
                  <a:lnTo>
                    <a:pt x="58" y="210"/>
                  </a:lnTo>
                  <a:lnTo>
                    <a:pt x="60" y="215"/>
                  </a:lnTo>
                  <a:cubicBezTo>
                    <a:pt x="62" y="222"/>
                    <a:pt x="66" y="231"/>
                    <a:pt x="69" y="237"/>
                  </a:cubicBezTo>
                  <a:lnTo>
                    <a:pt x="71" y="241"/>
                  </a:lnTo>
                  <a:lnTo>
                    <a:pt x="47" y="275"/>
                  </a:lnTo>
                  <a:lnTo>
                    <a:pt x="82" y="310"/>
                  </a:lnTo>
                  <a:lnTo>
                    <a:pt x="116" y="286"/>
                  </a:lnTo>
                  <a:lnTo>
                    <a:pt x="120" y="288"/>
                  </a:lnTo>
                  <a:cubicBezTo>
                    <a:pt x="127" y="292"/>
                    <a:pt x="134" y="295"/>
                    <a:pt x="142" y="297"/>
                  </a:cubicBezTo>
                  <a:lnTo>
                    <a:pt x="147" y="298"/>
                  </a:lnTo>
                  <a:lnTo>
                    <a:pt x="153" y="340"/>
                  </a:lnTo>
                  <a:close/>
                  <a:moveTo>
                    <a:pt x="217" y="356"/>
                  </a:moveTo>
                  <a:lnTo>
                    <a:pt x="139" y="356"/>
                  </a:lnTo>
                  <a:lnTo>
                    <a:pt x="132" y="311"/>
                  </a:lnTo>
                  <a:cubicBezTo>
                    <a:pt x="127" y="310"/>
                    <a:pt x="122" y="307"/>
                    <a:pt x="117" y="305"/>
                  </a:cubicBezTo>
                  <a:lnTo>
                    <a:pt x="80" y="332"/>
                  </a:lnTo>
                  <a:lnTo>
                    <a:pt x="25" y="277"/>
                  </a:lnTo>
                  <a:lnTo>
                    <a:pt x="51" y="239"/>
                  </a:lnTo>
                  <a:cubicBezTo>
                    <a:pt x="49" y="235"/>
                    <a:pt x="47" y="230"/>
                    <a:pt x="45" y="225"/>
                  </a:cubicBezTo>
                  <a:lnTo>
                    <a:pt x="0" y="217"/>
                  </a:lnTo>
                  <a:lnTo>
                    <a:pt x="0" y="139"/>
                  </a:lnTo>
                  <a:lnTo>
                    <a:pt x="45" y="132"/>
                  </a:lnTo>
                  <a:cubicBezTo>
                    <a:pt x="47" y="127"/>
                    <a:pt x="49" y="122"/>
                    <a:pt x="51" y="117"/>
                  </a:cubicBezTo>
                  <a:lnTo>
                    <a:pt x="25" y="80"/>
                  </a:lnTo>
                  <a:lnTo>
                    <a:pt x="80" y="25"/>
                  </a:lnTo>
                  <a:lnTo>
                    <a:pt x="117" y="52"/>
                  </a:lnTo>
                  <a:cubicBezTo>
                    <a:pt x="122" y="49"/>
                    <a:pt x="127" y="47"/>
                    <a:pt x="132" y="45"/>
                  </a:cubicBezTo>
                  <a:lnTo>
                    <a:pt x="139" y="0"/>
                  </a:lnTo>
                  <a:lnTo>
                    <a:pt x="217" y="0"/>
                  </a:lnTo>
                  <a:lnTo>
                    <a:pt x="225" y="45"/>
                  </a:lnTo>
                  <a:cubicBezTo>
                    <a:pt x="230" y="47"/>
                    <a:pt x="235" y="49"/>
                    <a:pt x="239" y="52"/>
                  </a:cubicBezTo>
                  <a:lnTo>
                    <a:pt x="277" y="25"/>
                  </a:lnTo>
                  <a:lnTo>
                    <a:pt x="332" y="80"/>
                  </a:lnTo>
                  <a:lnTo>
                    <a:pt x="305" y="117"/>
                  </a:lnTo>
                  <a:cubicBezTo>
                    <a:pt x="307" y="122"/>
                    <a:pt x="309" y="127"/>
                    <a:pt x="311" y="132"/>
                  </a:cubicBezTo>
                  <a:lnTo>
                    <a:pt x="356" y="139"/>
                  </a:lnTo>
                  <a:lnTo>
                    <a:pt x="356" y="217"/>
                  </a:lnTo>
                  <a:lnTo>
                    <a:pt x="311" y="225"/>
                  </a:lnTo>
                  <a:cubicBezTo>
                    <a:pt x="309" y="230"/>
                    <a:pt x="307" y="235"/>
                    <a:pt x="305" y="240"/>
                  </a:cubicBezTo>
                  <a:lnTo>
                    <a:pt x="332" y="277"/>
                  </a:lnTo>
                  <a:lnTo>
                    <a:pt x="277" y="332"/>
                  </a:lnTo>
                  <a:lnTo>
                    <a:pt x="239" y="305"/>
                  </a:lnTo>
                  <a:cubicBezTo>
                    <a:pt x="235" y="307"/>
                    <a:pt x="230" y="310"/>
                    <a:pt x="225" y="311"/>
                  </a:cubicBezTo>
                  <a:lnTo>
                    <a:pt x="217" y="356"/>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611"/>
            <p:cNvSpPr>
              <a:spLocks noEditPoints="1"/>
            </p:cNvSpPr>
            <p:nvPr/>
          </p:nvSpPr>
          <p:spPr bwMode="auto">
            <a:xfrm>
              <a:off x="8177214" y="5051426"/>
              <a:ext cx="117475" cy="117475"/>
            </a:xfrm>
            <a:custGeom>
              <a:avLst/>
              <a:gdLst>
                <a:gd name="T0" fmla="*/ 77 w 154"/>
                <a:gd name="T1" fmla="*/ 16 h 153"/>
                <a:gd name="T2" fmla="*/ 17 w 154"/>
                <a:gd name="T3" fmla="*/ 76 h 153"/>
                <a:gd name="T4" fmla="*/ 77 w 154"/>
                <a:gd name="T5" fmla="*/ 136 h 153"/>
                <a:gd name="T6" fmla="*/ 137 w 154"/>
                <a:gd name="T7" fmla="*/ 76 h 153"/>
                <a:gd name="T8" fmla="*/ 77 w 154"/>
                <a:gd name="T9" fmla="*/ 16 h 153"/>
                <a:gd name="T10" fmla="*/ 77 w 154"/>
                <a:gd name="T11" fmla="*/ 153 h 153"/>
                <a:gd name="T12" fmla="*/ 0 w 154"/>
                <a:gd name="T13" fmla="*/ 76 h 153"/>
                <a:gd name="T14" fmla="*/ 77 w 154"/>
                <a:gd name="T15" fmla="*/ 0 h 153"/>
                <a:gd name="T16" fmla="*/ 154 w 154"/>
                <a:gd name="T17" fmla="*/ 76 h 153"/>
                <a:gd name="T18" fmla="*/ 77 w 154"/>
                <a:gd name="T1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153">
                  <a:moveTo>
                    <a:pt x="77" y="16"/>
                  </a:moveTo>
                  <a:cubicBezTo>
                    <a:pt x="44" y="16"/>
                    <a:pt x="17" y="43"/>
                    <a:pt x="17" y="76"/>
                  </a:cubicBezTo>
                  <a:cubicBezTo>
                    <a:pt x="17" y="109"/>
                    <a:pt x="44" y="136"/>
                    <a:pt x="77" y="136"/>
                  </a:cubicBezTo>
                  <a:cubicBezTo>
                    <a:pt x="110" y="136"/>
                    <a:pt x="137" y="109"/>
                    <a:pt x="137" y="76"/>
                  </a:cubicBezTo>
                  <a:cubicBezTo>
                    <a:pt x="137" y="43"/>
                    <a:pt x="110" y="16"/>
                    <a:pt x="77" y="16"/>
                  </a:cubicBezTo>
                  <a:close/>
                  <a:moveTo>
                    <a:pt x="77" y="153"/>
                  </a:moveTo>
                  <a:cubicBezTo>
                    <a:pt x="35" y="153"/>
                    <a:pt x="0" y="119"/>
                    <a:pt x="0" y="76"/>
                  </a:cubicBezTo>
                  <a:cubicBezTo>
                    <a:pt x="0" y="34"/>
                    <a:pt x="35" y="0"/>
                    <a:pt x="77" y="0"/>
                  </a:cubicBezTo>
                  <a:cubicBezTo>
                    <a:pt x="119" y="0"/>
                    <a:pt x="154" y="34"/>
                    <a:pt x="154" y="76"/>
                  </a:cubicBezTo>
                  <a:cubicBezTo>
                    <a:pt x="154" y="119"/>
                    <a:pt x="120" y="153"/>
                    <a:pt x="77" y="1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612"/>
            <p:cNvSpPr/>
            <p:nvPr/>
          </p:nvSpPr>
          <p:spPr bwMode="auto">
            <a:xfrm>
              <a:off x="8034339" y="4908551"/>
              <a:ext cx="182563" cy="184150"/>
            </a:xfrm>
            <a:custGeom>
              <a:avLst/>
              <a:gdLst>
                <a:gd name="T0" fmla="*/ 16 w 239"/>
                <a:gd name="T1" fmla="*/ 241 h 241"/>
                <a:gd name="T2" fmla="*/ 0 w 239"/>
                <a:gd name="T3" fmla="*/ 240 h 241"/>
                <a:gd name="T4" fmla="*/ 237 w 239"/>
                <a:gd name="T5" fmla="*/ 0 h 241"/>
                <a:gd name="T6" fmla="*/ 239 w 239"/>
                <a:gd name="T7" fmla="*/ 17 h 241"/>
                <a:gd name="T8" fmla="*/ 16 w 239"/>
                <a:gd name="T9" fmla="*/ 241 h 241"/>
              </a:gdLst>
              <a:ahLst/>
              <a:cxnLst>
                <a:cxn ang="0">
                  <a:pos x="T0" y="T1"/>
                </a:cxn>
                <a:cxn ang="0">
                  <a:pos x="T2" y="T3"/>
                </a:cxn>
                <a:cxn ang="0">
                  <a:pos x="T4" y="T5"/>
                </a:cxn>
                <a:cxn ang="0">
                  <a:pos x="T6" y="T7"/>
                </a:cxn>
                <a:cxn ang="0">
                  <a:pos x="T8" y="T9"/>
                </a:cxn>
              </a:cxnLst>
              <a:rect l="0" t="0" r="r" b="b"/>
              <a:pathLst>
                <a:path w="239" h="241">
                  <a:moveTo>
                    <a:pt x="16" y="241"/>
                  </a:moveTo>
                  <a:lnTo>
                    <a:pt x="0" y="240"/>
                  </a:lnTo>
                  <a:cubicBezTo>
                    <a:pt x="11" y="114"/>
                    <a:pt x="111" y="13"/>
                    <a:pt x="237" y="0"/>
                  </a:cubicBezTo>
                  <a:lnTo>
                    <a:pt x="239" y="17"/>
                  </a:lnTo>
                  <a:cubicBezTo>
                    <a:pt x="121" y="29"/>
                    <a:pt x="27" y="123"/>
                    <a:pt x="16"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613"/>
            <p:cNvSpPr/>
            <p:nvPr/>
          </p:nvSpPr>
          <p:spPr bwMode="auto">
            <a:xfrm>
              <a:off x="8199439" y="4895851"/>
              <a:ext cx="30163" cy="39688"/>
            </a:xfrm>
            <a:custGeom>
              <a:avLst/>
              <a:gdLst>
                <a:gd name="T0" fmla="*/ 8 w 19"/>
                <a:gd name="T1" fmla="*/ 25 h 25"/>
                <a:gd name="T2" fmla="*/ 2 w 19"/>
                <a:gd name="T3" fmla="*/ 20 h 25"/>
                <a:gd name="T4" fmla="*/ 8 w 19"/>
                <a:gd name="T5" fmla="*/ 12 h 25"/>
                <a:gd name="T6" fmla="*/ 0 w 19"/>
                <a:gd name="T7" fmla="*/ 6 h 25"/>
                <a:gd name="T8" fmla="*/ 5 w 19"/>
                <a:gd name="T9" fmla="*/ 0 h 25"/>
                <a:gd name="T10" fmla="*/ 19 w 19"/>
                <a:gd name="T11" fmla="*/ 11 h 25"/>
                <a:gd name="T12" fmla="*/ 8 w 19"/>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8" y="25"/>
                  </a:moveTo>
                  <a:lnTo>
                    <a:pt x="2" y="20"/>
                  </a:lnTo>
                  <a:lnTo>
                    <a:pt x="8" y="12"/>
                  </a:lnTo>
                  <a:lnTo>
                    <a:pt x="0" y="6"/>
                  </a:lnTo>
                  <a:lnTo>
                    <a:pt x="5" y="0"/>
                  </a:lnTo>
                  <a:lnTo>
                    <a:pt x="19" y="11"/>
                  </a:lnTo>
                  <a:lnTo>
                    <a:pt x="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614"/>
            <p:cNvSpPr/>
            <p:nvPr/>
          </p:nvSpPr>
          <p:spPr bwMode="auto">
            <a:xfrm>
              <a:off x="8034339" y="5129214"/>
              <a:ext cx="184150" cy="182563"/>
            </a:xfrm>
            <a:custGeom>
              <a:avLst/>
              <a:gdLst>
                <a:gd name="T0" fmla="*/ 239 w 241"/>
                <a:gd name="T1" fmla="*/ 239 h 239"/>
                <a:gd name="T2" fmla="*/ 0 w 241"/>
                <a:gd name="T3" fmla="*/ 2 h 239"/>
                <a:gd name="T4" fmla="*/ 17 w 241"/>
                <a:gd name="T5" fmla="*/ 0 h 239"/>
                <a:gd name="T6" fmla="*/ 241 w 241"/>
                <a:gd name="T7" fmla="*/ 222 h 239"/>
                <a:gd name="T8" fmla="*/ 239 w 241"/>
                <a:gd name="T9" fmla="*/ 239 h 239"/>
              </a:gdLst>
              <a:ahLst/>
              <a:cxnLst>
                <a:cxn ang="0">
                  <a:pos x="T0" y="T1"/>
                </a:cxn>
                <a:cxn ang="0">
                  <a:pos x="T2" y="T3"/>
                </a:cxn>
                <a:cxn ang="0">
                  <a:pos x="T4" y="T5"/>
                </a:cxn>
                <a:cxn ang="0">
                  <a:pos x="T6" y="T7"/>
                </a:cxn>
                <a:cxn ang="0">
                  <a:pos x="T8" y="T9"/>
                </a:cxn>
              </a:cxnLst>
              <a:rect l="0" t="0" r="r" b="b"/>
              <a:pathLst>
                <a:path w="241" h="239">
                  <a:moveTo>
                    <a:pt x="239" y="239"/>
                  </a:moveTo>
                  <a:cubicBezTo>
                    <a:pt x="113" y="227"/>
                    <a:pt x="13" y="127"/>
                    <a:pt x="0" y="2"/>
                  </a:cubicBezTo>
                  <a:lnTo>
                    <a:pt x="17" y="0"/>
                  </a:lnTo>
                  <a:cubicBezTo>
                    <a:pt x="29" y="118"/>
                    <a:pt x="123" y="211"/>
                    <a:pt x="241" y="222"/>
                  </a:cubicBezTo>
                  <a:lnTo>
                    <a:pt x="239" y="2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615"/>
            <p:cNvSpPr/>
            <p:nvPr/>
          </p:nvSpPr>
          <p:spPr bwMode="auto">
            <a:xfrm>
              <a:off x="8021639" y="5116514"/>
              <a:ext cx="39688" cy="30163"/>
            </a:xfrm>
            <a:custGeom>
              <a:avLst/>
              <a:gdLst>
                <a:gd name="T0" fmla="*/ 7 w 25"/>
                <a:gd name="T1" fmla="*/ 19 h 19"/>
                <a:gd name="T2" fmla="*/ 0 w 25"/>
                <a:gd name="T3" fmla="*/ 14 h 19"/>
                <a:gd name="T4" fmla="*/ 11 w 25"/>
                <a:gd name="T5" fmla="*/ 0 h 19"/>
                <a:gd name="T6" fmla="*/ 25 w 25"/>
                <a:gd name="T7" fmla="*/ 10 h 19"/>
                <a:gd name="T8" fmla="*/ 20 w 25"/>
                <a:gd name="T9" fmla="*/ 16 h 19"/>
                <a:gd name="T10" fmla="*/ 12 w 25"/>
                <a:gd name="T11" fmla="*/ 11 h 19"/>
                <a:gd name="T12" fmla="*/ 7 w 2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7" y="19"/>
                  </a:moveTo>
                  <a:lnTo>
                    <a:pt x="0" y="14"/>
                  </a:lnTo>
                  <a:lnTo>
                    <a:pt x="11" y="0"/>
                  </a:lnTo>
                  <a:lnTo>
                    <a:pt x="25" y="10"/>
                  </a:lnTo>
                  <a:lnTo>
                    <a:pt x="20" y="16"/>
                  </a:lnTo>
                  <a:lnTo>
                    <a:pt x="12" y="11"/>
                  </a:lnTo>
                  <a:lnTo>
                    <a:pt x="7"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616"/>
            <p:cNvSpPr/>
            <p:nvPr/>
          </p:nvSpPr>
          <p:spPr bwMode="auto">
            <a:xfrm>
              <a:off x="8255001" y="5127626"/>
              <a:ext cx="182563" cy="184150"/>
            </a:xfrm>
            <a:custGeom>
              <a:avLst/>
              <a:gdLst>
                <a:gd name="T0" fmla="*/ 1 w 239"/>
                <a:gd name="T1" fmla="*/ 241 h 241"/>
                <a:gd name="T2" fmla="*/ 0 w 239"/>
                <a:gd name="T3" fmla="*/ 224 h 241"/>
                <a:gd name="T4" fmla="*/ 222 w 239"/>
                <a:gd name="T5" fmla="*/ 0 h 241"/>
                <a:gd name="T6" fmla="*/ 239 w 239"/>
                <a:gd name="T7" fmla="*/ 1 h 241"/>
                <a:gd name="T8" fmla="*/ 1 w 239"/>
                <a:gd name="T9" fmla="*/ 241 h 241"/>
              </a:gdLst>
              <a:ahLst/>
              <a:cxnLst>
                <a:cxn ang="0">
                  <a:pos x="T0" y="T1"/>
                </a:cxn>
                <a:cxn ang="0">
                  <a:pos x="T2" y="T3"/>
                </a:cxn>
                <a:cxn ang="0">
                  <a:pos x="T4" y="T5"/>
                </a:cxn>
                <a:cxn ang="0">
                  <a:pos x="T6" y="T7"/>
                </a:cxn>
                <a:cxn ang="0">
                  <a:pos x="T8" y="T9"/>
                </a:cxn>
              </a:cxnLst>
              <a:rect l="0" t="0" r="r" b="b"/>
              <a:pathLst>
                <a:path w="239" h="241">
                  <a:moveTo>
                    <a:pt x="1" y="241"/>
                  </a:moveTo>
                  <a:lnTo>
                    <a:pt x="0" y="224"/>
                  </a:lnTo>
                  <a:cubicBezTo>
                    <a:pt x="118" y="212"/>
                    <a:pt x="211" y="118"/>
                    <a:pt x="222" y="0"/>
                  </a:cubicBezTo>
                  <a:lnTo>
                    <a:pt x="239" y="1"/>
                  </a:lnTo>
                  <a:cubicBezTo>
                    <a:pt x="227" y="127"/>
                    <a:pt x="127" y="228"/>
                    <a:pt x="1"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617"/>
            <p:cNvSpPr/>
            <p:nvPr/>
          </p:nvSpPr>
          <p:spPr bwMode="auto">
            <a:xfrm>
              <a:off x="8242301" y="5284789"/>
              <a:ext cx="28575" cy="39688"/>
            </a:xfrm>
            <a:custGeom>
              <a:avLst/>
              <a:gdLst>
                <a:gd name="T0" fmla="*/ 14 w 18"/>
                <a:gd name="T1" fmla="*/ 25 h 25"/>
                <a:gd name="T2" fmla="*/ 0 w 18"/>
                <a:gd name="T3" fmla="*/ 14 h 25"/>
                <a:gd name="T4" fmla="*/ 10 w 18"/>
                <a:gd name="T5" fmla="*/ 0 h 25"/>
                <a:gd name="T6" fmla="*/ 16 w 18"/>
                <a:gd name="T7" fmla="*/ 4 h 25"/>
                <a:gd name="T8" fmla="*/ 11 w 18"/>
                <a:gd name="T9" fmla="*/ 13 h 25"/>
                <a:gd name="T10" fmla="*/ 18 w 18"/>
                <a:gd name="T11" fmla="*/ 18 h 25"/>
                <a:gd name="T12" fmla="*/ 14 w 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4" y="25"/>
                  </a:moveTo>
                  <a:lnTo>
                    <a:pt x="0" y="14"/>
                  </a:lnTo>
                  <a:lnTo>
                    <a:pt x="10" y="0"/>
                  </a:lnTo>
                  <a:lnTo>
                    <a:pt x="16" y="4"/>
                  </a:lnTo>
                  <a:lnTo>
                    <a:pt x="11" y="13"/>
                  </a:lnTo>
                  <a:lnTo>
                    <a:pt x="18" y="18"/>
                  </a:lnTo>
                  <a:lnTo>
                    <a:pt x="1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618"/>
            <p:cNvSpPr/>
            <p:nvPr/>
          </p:nvSpPr>
          <p:spPr bwMode="auto">
            <a:xfrm>
              <a:off x="8253414" y="4908551"/>
              <a:ext cx="184150" cy="182563"/>
            </a:xfrm>
            <a:custGeom>
              <a:avLst/>
              <a:gdLst>
                <a:gd name="T0" fmla="*/ 225 w 241"/>
                <a:gd name="T1" fmla="*/ 239 h 239"/>
                <a:gd name="T2" fmla="*/ 0 w 241"/>
                <a:gd name="T3" fmla="*/ 16 h 239"/>
                <a:gd name="T4" fmla="*/ 2 w 241"/>
                <a:gd name="T5" fmla="*/ 0 h 239"/>
                <a:gd name="T6" fmla="*/ 241 w 241"/>
                <a:gd name="T7" fmla="*/ 237 h 239"/>
                <a:gd name="T8" fmla="*/ 225 w 241"/>
                <a:gd name="T9" fmla="*/ 239 h 239"/>
              </a:gdLst>
              <a:ahLst/>
              <a:cxnLst>
                <a:cxn ang="0">
                  <a:pos x="T0" y="T1"/>
                </a:cxn>
                <a:cxn ang="0">
                  <a:pos x="T2" y="T3"/>
                </a:cxn>
                <a:cxn ang="0">
                  <a:pos x="T4" y="T5"/>
                </a:cxn>
                <a:cxn ang="0">
                  <a:pos x="T6" y="T7"/>
                </a:cxn>
                <a:cxn ang="0">
                  <a:pos x="T8" y="T9"/>
                </a:cxn>
              </a:cxnLst>
              <a:rect l="0" t="0" r="r" b="b"/>
              <a:pathLst>
                <a:path w="241" h="239">
                  <a:moveTo>
                    <a:pt x="225" y="239"/>
                  </a:moveTo>
                  <a:cubicBezTo>
                    <a:pt x="213" y="121"/>
                    <a:pt x="118" y="27"/>
                    <a:pt x="0" y="16"/>
                  </a:cubicBezTo>
                  <a:lnTo>
                    <a:pt x="2" y="0"/>
                  </a:lnTo>
                  <a:cubicBezTo>
                    <a:pt x="128" y="12"/>
                    <a:pt x="229" y="111"/>
                    <a:pt x="241" y="237"/>
                  </a:cubicBezTo>
                  <a:lnTo>
                    <a:pt x="225" y="23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619"/>
            <p:cNvSpPr/>
            <p:nvPr/>
          </p:nvSpPr>
          <p:spPr bwMode="auto">
            <a:xfrm>
              <a:off x="8410576" y="5073651"/>
              <a:ext cx="39688" cy="30163"/>
            </a:xfrm>
            <a:custGeom>
              <a:avLst/>
              <a:gdLst>
                <a:gd name="T0" fmla="*/ 14 w 25"/>
                <a:gd name="T1" fmla="*/ 19 h 19"/>
                <a:gd name="T2" fmla="*/ 0 w 25"/>
                <a:gd name="T3" fmla="*/ 9 h 19"/>
                <a:gd name="T4" fmla="*/ 5 w 25"/>
                <a:gd name="T5" fmla="*/ 2 h 19"/>
                <a:gd name="T6" fmla="*/ 13 w 25"/>
                <a:gd name="T7" fmla="*/ 8 h 19"/>
                <a:gd name="T8" fmla="*/ 18 w 25"/>
                <a:gd name="T9" fmla="*/ 0 h 19"/>
                <a:gd name="T10" fmla="*/ 25 w 25"/>
                <a:gd name="T11" fmla="*/ 5 h 19"/>
                <a:gd name="T12" fmla="*/ 14 w 2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14" y="19"/>
                  </a:moveTo>
                  <a:lnTo>
                    <a:pt x="0" y="9"/>
                  </a:lnTo>
                  <a:lnTo>
                    <a:pt x="5" y="2"/>
                  </a:lnTo>
                  <a:lnTo>
                    <a:pt x="13" y="8"/>
                  </a:lnTo>
                  <a:lnTo>
                    <a:pt x="18" y="0"/>
                  </a:lnTo>
                  <a:lnTo>
                    <a:pt x="25" y="5"/>
                  </a:lnTo>
                  <a:lnTo>
                    <a:pt x="14"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9" name="ZoneTexte 54 - 2"/>
          <p:cNvSpPr txBox="1"/>
          <p:nvPr/>
        </p:nvSpPr>
        <p:spPr>
          <a:xfrm>
            <a:off x="929660" y="5598774"/>
            <a:ext cx="12013566" cy="1006245"/>
          </a:xfrm>
          <a:prstGeom prst="rect">
            <a:avLst/>
          </a:prstGeom>
          <a:noFill/>
        </p:spPr>
        <p:txBody>
          <a:bodyPr wrap="square" rtlCol="0" anchor="ctr">
            <a:noAutofit/>
          </a:bodyPr>
          <a:lstStyle/>
          <a:p>
            <a:r>
              <a:rPr lang="en-US" sz="1600" b="1" dirty="0">
                <a:solidFill>
                  <a:srgbClr val="3A90AA"/>
                </a:solidFill>
                <a:latin typeface="Verdana" panose="020B0604030504040204" pitchFamily="34" charset="0"/>
                <a:ea typeface="Verdana" panose="020B0604030504040204" pitchFamily="34" charset="0"/>
              </a:rPr>
              <a:t>Team Stability for Continuous Excellence</a:t>
            </a:r>
            <a:endParaRPr lang="en-US" sz="1600" b="1" dirty="0">
              <a:solidFill>
                <a:srgbClr val="3A90AA"/>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Minimal team turnover guarantees production continuity and stability.</a:t>
            </a:r>
            <a:endParaRPr lang="en-US"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Enhanced collaboration among team members boosts operational efficiency and product quality.</a:t>
            </a:r>
            <a:endParaRPr lang="en-US" sz="1400" dirty="0">
              <a:latin typeface="Verdana" panose="020B0604030504040204" pitchFamily="34" charset="0"/>
              <a:ea typeface="Verdana" panose="020B0604030504040204" pitchFamily="34" charset="0"/>
            </a:endParaRPr>
          </a:p>
        </p:txBody>
      </p:sp>
      <p:grpSp>
        <p:nvGrpSpPr>
          <p:cNvPr id="320" name="Collaboration7" descr="{&quot;Key&quot;:&quot;POWER_USER_SHAPE_ICON&quot;,&quot;Value&quot;:&quot;POWER_USER_SHAPE_ICON_STYLE_1&quot;}"/>
          <p:cNvGrpSpPr>
            <a:grpSpLocks noChangeAspect="1"/>
          </p:cNvGrpSpPr>
          <p:nvPr/>
        </p:nvGrpSpPr>
        <p:grpSpPr>
          <a:xfrm>
            <a:off x="245452" y="5858768"/>
            <a:ext cx="486257" cy="486257"/>
            <a:chOff x="9521825" y="5729288"/>
            <a:chExt cx="663575" cy="663575"/>
          </a:xfrm>
          <a:noFill/>
        </p:grpSpPr>
        <p:sp>
          <p:nvSpPr>
            <p:cNvPr id="321" name="Freeform 2533"/>
            <p:cNvSpPr/>
            <p:nvPr/>
          </p:nvSpPr>
          <p:spPr bwMode="auto">
            <a:xfrm>
              <a:off x="9869488" y="5776913"/>
              <a:ext cx="104775" cy="201613"/>
            </a:xfrm>
            <a:custGeom>
              <a:avLst/>
              <a:gdLst>
                <a:gd name="T0" fmla="*/ 94 w 94"/>
                <a:gd name="T1" fmla="*/ 0 h 180"/>
                <a:gd name="T2" fmla="*/ 0 w 94"/>
                <a:gd name="T3" fmla="*/ 0 h 180"/>
                <a:gd name="T4" fmla="*/ 0 w 94"/>
                <a:gd name="T5" fmla="*/ 180 h 180"/>
                <a:gd name="T6" fmla="*/ 49 w 94"/>
                <a:gd name="T7" fmla="*/ 180 h 180"/>
              </a:gdLst>
              <a:ahLst/>
              <a:cxnLst>
                <a:cxn ang="0">
                  <a:pos x="T0" y="T1"/>
                </a:cxn>
                <a:cxn ang="0">
                  <a:pos x="T2" y="T3"/>
                </a:cxn>
                <a:cxn ang="0">
                  <a:pos x="T4" y="T5"/>
                </a:cxn>
                <a:cxn ang="0">
                  <a:pos x="T6" y="T7"/>
                </a:cxn>
              </a:cxnLst>
              <a:rect l="0" t="0" r="r" b="b"/>
              <a:pathLst>
                <a:path w="94" h="180">
                  <a:moveTo>
                    <a:pt x="94" y="0"/>
                  </a:moveTo>
                  <a:lnTo>
                    <a:pt x="0" y="0"/>
                  </a:lnTo>
                  <a:lnTo>
                    <a:pt x="0" y="180"/>
                  </a:lnTo>
                  <a:lnTo>
                    <a:pt x="49" y="18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2534"/>
            <p:cNvSpPr/>
            <p:nvPr/>
          </p:nvSpPr>
          <p:spPr bwMode="auto">
            <a:xfrm>
              <a:off x="9545638" y="5797550"/>
              <a:ext cx="142875" cy="47625"/>
            </a:xfrm>
            <a:custGeom>
              <a:avLst/>
              <a:gdLst>
                <a:gd name="T0" fmla="*/ 128 w 128"/>
                <a:gd name="T1" fmla="*/ 0 h 43"/>
                <a:gd name="T2" fmla="*/ 21 w 128"/>
                <a:gd name="T3" fmla="*/ 0 h 43"/>
                <a:gd name="T4" fmla="*/ 0 w 128"/>
                <a:gd name="T5" fmla="*/ 21 h 43"/>
                <a:gd name="T6" fmla="*/ 21 w 128"/>
                <a:gd name="T7" fmla="*/ 43 h 43"/>
                <a:gd name="T8" fmla="*/ 53 w 128"/>
                <a:gd name="T9" fmla="*/ 43 h 43"/>
              </a:gdLst>
              <a:ahLst/>
              <a:cxnLst>
                <a:cxn ang="0">
                  <a:pos x="T0" y="T1"/>
                </a:cxn>
                <a:cxn ang="0">
                  <a:pos x="T2" y="T3"/>
                </a:cxn>
                <a:cxn ang="0">
                  <a:pos x="T4" y="T5"/>
                </a:cxn>
                <a:cxn ang="0">
                  <a:pos x="T6" y="T7"/>
                </a:cxn>
                <a:cxn ang="0">
                  <a:pos x="T8" y="T9"/>
                </a:cxn>
              </a:cxnLst>
              <a:rect l="0" t="0" r="r" b="b"/>
              <a:pathLst>
                <a:path w="128" h="43">
                  <a:moveTo>
                    <a:pt x="128" y="0"/>
                  </a:moveTo>
                  <a:lnTo>
                    <a:pt x="21" y="0"/>
                  </a:lnTo>
                  <a:cubicBezTo>
                    <a:pt x="9" y="0"/>
                    <a:pt x="0" y="9"/>
                    <a:pt x="0" y="21"/>
                  </a:cubicBezTo>
                  <a:cubicBezTo>
                    <a:pt x="0" y="33"/>
                    <a:pt x="9" y="43"/>
                    <a:pt x="21" y="43"/>
                  </a:cubicBezTo>
                  <a:lnTo>
                    <a:pt x="53" y="43"/>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2535"/>
            <p:cNvSpPr/>
            <p:nvPr/>
          </p:nvSpPr>
          <p:spPr bwMode="auto">
            <a:xfrm>
              <a:off x="9521825" y="5845175"/>
              <a:ext cx="166688" cy="46038"/>
            </a:xfrm>
            <a:custGeom>
              <a:avLst/>
              <a:gdLst>
                <a:gd name="T0" fmla="*/ 150 w 150"/>
                <a:gd name="T1" fmla="*/ 0 h 42"/>
                <a:gd name="T2" fmla="*/ 22 w 150"/>
                <a:gd name="T3" fmla="*/ 0 h 42"/>
                <a:gd name="T4" fmla="*/ 0 w 150"/>
                <a:gd name="T5" fmla="*/ 21 h 42"/>
                <a:gd name="T6" fmla="*/ 22 w 150"/>
                <a:gd name="T7" fmla="*/ 42 h 42"/>
                <a:gd name="T8" fmla="*/ 150 w 150"/>
                <a:gd name="T9" fmla="*/ 42 h 42"/>
              </a:gdLst>
              <a:ahLst/>
              <a:cxnLst>
                <a:cxn ang="0">
                  <a:pos x="T0" y="T1"/>
                </a:cxn>
                <a:cxn ang="0">
                  <a:pos x="T2" y="T3"/>
                </a:cxn>
                <a:cxn ang="0">
                  <a:pos x="T4" y="T5"/>
                </a:cxn>
                <a:cxn ang="0">
                  <a:pos x="T6" y="T7"/>
                </a:cxn>
                <a:cxn ang="0">
                  <a:pos x="T8" y="T9"/>
                </a:cxn>
              </a:cxnLst>
              <a:rect l="0" t="0" r="r" b="b"/>
              <a:pathLst>
                <a:path w="150" h="42">
                  <a:moveTo>
                    <a:pt x="150" y="0"/>
                  </a:moveTo>
                  <a:lnTo>
                    <a:pt x="22" y="0"/>
                  </a:lnTo>
                  <a:cubicBezTo>
                    <a:pt x="10" y="0"/>
                    <a:pt x="0" y="9"/>
                    <a:pt x="0" y="21"/>
                  </a:cubicBezTo>
                  <a:cubicBezTo>
                    <a:pt x="0" y="33"/>
                    <a:pt x="10" y="42"/>
                    <a:pt x="22" y="42"/>
                  </a:cubicBezTo>
                  <a:lnTo>
                    <a:pt x="150" y="42"/>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2536"/>
            <p:cNvSpPr/>
            <p:nvPr/>
          </p:nvSpPr>
          <p:spPr bwMode="auto">
            <a:xfrm>
              <a:off x="9545638" y="5891213"/>
              <a:ext cx="179388" cy="49213"/>
            </a:xfrm>
            <a:custGeom>
              <a:avLst/>
              <a:gdLst>
                <a:gd name="T0" fmla="*/ 54 w 162"/>
                <a:gd name="T1" fmla="*/ 0 h 43"/>
                <a:gd name="T2" fmla="*/ 23 w 162"/>
                <a:gd name="T3" fmla="*/ 0 h 43"/>
                <a:gd name="T4" fmla="*/ 1 w 162"/>
                <a:gd name="T5" fmla="*/ 21 h 43"/>
                <a:gd name="T6" fmla="*/ 22 w 162"/>
                <a:gd name="T7" fmla="*/ 43 h 43"/>
                <a:gd name="T8" fmla="*/ 162 w 162"/>
                <a:gd name="T9" fmla="*/ 43 h 43"/>
              </a:gdLst>
              <a:ahLst/>
              <a:cxnLst>
                <a:cxn ang="0">
                  <a:pos x="T0" y="T1"/>
                </a:cxn>
                <a:cxn ang="0">
                  <a:pos x="T2" y="T3"/>
                </a:cxn>
                <a:cxn ang="0">
                  <a:pos x="T4" y="T5"/>
                </a:cxn>
                <a:cxn ang="0">
                  <a:pos x="T6" y="T7"/>
                </a:cxn>
                <a:cxn ang="0">
                  <a:pos x="T8" y="T9"/>
                </a:cxn>
              </a:cxnLst>
              <a:rect l="0" t="0" r="r" b="b"/>
              <a:pathLst>
                <a:path w="162" h="43">
                  <a:moveTo>
                    <a:pt x="54" y="0"/>
                  </a:moveTo>
                  <a:lnTo>
                    <a:pt x="23" y="0"/>
                  </a:lnTo>
                  <a:cubicBezTo>
                    <a:pt x="12" y="0"/>
                    <a:pt x="1" y="9"/>
                    <a:pt x="1" y="21"/>
                  </a:cubicBezTo>
                  <a:cubicBezTo>
                    <a:pt x="0" y="33"/>
                    <a:pt x="10" y="43"/>
                    <a:pt x="22" y="43"/>
                  </a:cubicBezTo>
                  <a:lnTo>
                    <a:pt x="162" y="43"/>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2537"/>
            <p:cNvSpPr/>
            <p:nvPr/>
          </p:nvSpPr>
          <p:spPr bwMode="auto">
            <a:xfrm>
              <a:off x="9567863" y="5748338"/>
              <a:ext cx="179388" cy="49213"/>
            </a:xfrm>
            <a:custGeom>
              <a:avLst/>
              <a:gdLst>
                <a:gd name="T0" fmla="*/ 160 w 160"/>
                <a:gd name="T1" fmla="*/ 0 h 43"/>
                <a:gd name="T2" fmla="*/ 21 w 160"/>
                <a:gd name="T3" fmla="*/ 0 h 43"/>
                <a:gd name="T4" fmla="*/ 0 w 160"/>
                <a:gd name="T5" fmla="*/ 21 h 43"/>
                <a:gd name="T6" fmla="*/ 21 w 160"/>
                <a:gd name="T7" fmla="*/ 43 h 43"/>
                <a:gd name="T8" fmla="*/ 108 w 160"/>
                <a:gd name="T9" fmla="*/ 43 h 43"/>
              </a:gdLst>
              <a:ahLst/>
              <a:cxnLst>
                <a:cxn ang="0">
                  <a:pos x="T0" y="T1"/>
                </a:cxn>
                <a:cxn ang="0">
                  <a:pos x="T2" y="T3"/>
                </a:cxn>
                <a:cxn ang="0">
                  <a:pos x="T4" y="T5"/>
                </a:cxn>
                <a:cxn ang="0">
                  <a:pos x="T6" y="T7"/>
                </a:cxn>
                <a:cxn ang="0">
                  <a:pos x="T8" y="T9"/>
                </a:cxn>
              </a:cxnLst>
              <a:rect l="0" t="0" r="r" b="b"/>
              <a:pathLst>
                <a:path w="160" h="43">
                  <a:moveTo>
                    <a:pt x="160" y="0"/>
                  </a:moveTo>
                  <a:lnTo>
                    <a:pt x="21" y="0"/>
                  </a:lnTo>
                  <a:cubicBezTo>
                    <a:pt x="9" y="0"/>
                    <a:pt x="0" y="9"/>
                    <a:pt x="0" y="21"/>
                  </a:cubicBezTo>
                  <a:cubicBezTo>
                    <a:pt x="0" y="33"/>
                    <a:pt x="9" y="43"/>
                    <a:pt x="21" y="43"/>
                  </a:cubicBezTo>
                  <a:lnTo>
                    <a:pt x="108" y="43"/>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2539"/>
            <p:cNvSpPr/>
            <p:nvPr/>
          </p:nvSpPr>
          <p:spPr bwMode="auto">
            <a:xfrm>
              <a:off x="9639300" y="5932488"/>
              <a:ext cx="228600" cy="55563"/>
            </a:xfrm>
            <a:custGeom>
              <a:avLst/>
              <a:gdLst>
                <a:gd name="T0" fmla="*/ 77 w 205"/>
                <a:gd name="T1" fmla="*/ 6 h 49"/>
                <a:gd name="T2" fmla="*/ 43 w 205"/>
                <a:gd name="T3" fmla="*/ 6 h 49"/>
                <a:gd name="T4" fmla="*/ 4 w 205"/>
                <a:gd name="T5" fmla="*/ 32 h 49"/>
                <a:gd name="T6" fmla="*/ 16 w 205"/>
                <a:gd name="T7" fmla="*/ 49 h 49"/>
                <a:gd name="T8" fmla="*/ 96 w 205"/>
                <a:gd name="T9" fmla="*/ 49 h 49"/>
                <a:gd name="T10" fmla="*/ 184 w 205"/>
                <a:gd name="T11" fmla="*/ 0 h 49"/>
                <a:gd name="T12" fmla="*/ 205 w 205"/>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205" h="49">
                  <a:moveTo>
                    <a:pt x="77" y="6"/>
                  </a:moveTo>
                  <a:lnTo>
                    <a:pt x="43" y="6"/>
                  </a:lnTo>
                  <a:cubicBezTo>
                    <a:pt x="26" y="6"/>
                    <a:pt x="11" y="17"/>
                    <a:pt x="4" y="32"/>
                  </a:cubicBezTo>
                  <a:cubicBezTo>
                    <a:pt x="0" y="40"/>
                    <a:pt x="7" y="49"/>
                    <a:pt x="16" y="49"/>
                  </a:cubicBezTo>
                  <a:lnTo>
                    <a:pt x="96" y="49"/>
                  </a:lnTo>
                  <a:cubicBezTo>
                    <a:pt x="147" y="49"/>
                    <a:pt x="150" y="0"/>
                    <a:pt x="184" y="0"/>
                  </a:cubicBezTo>
                  <a:lnTo>
                    <a:pt x="205"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2540"/>
            <p:cNvSpPr/>
            <p:nvPr/>
          </p:nvSpPr>
          <p:spPr bwMode="auto">
            <a:xfrm>
              <a:off x="9747250" y="5748338"/>
              <a:ext cx="120650" cy="49213"/>
            </a:xfrm>
            <a:custGeom>
              <a:avLst/>
              <a:gdLst>
                <a:gd name="T0" fmla="*/ 0 w 109"/>
                <a:gd name="T1" fmla="*/ 0 h 43"/>
                <a:gd name="T2" fmla="*/ 88 w 109"/>
                <a:gd name="T3" fmla="*/ 43 h 43"/>
                <a:gd name="T4" fmla="*/ 109 w 109"/>
                <a:gd name="T5" fmla="*/ 43 h 43"/>
              </a:gdLst>
              <a:ahLst/>
              <a:cxnLst>
                <a:cxn ang="0">
                  <a:pos x="T0" y="T1"/>
                </a:cxn>
                <a:cxn ang="0">
                  <a:pos x="T2" y="T3"/>
                </a:cxn>
                <a:cxn ang="0">
                  <a:pos x="T4" y="T5"/>
                </a:cxn>
              </a:cxnLst>
              <a:rect l="0" t="0" r="r" b="b"/>
              <a:pathLst>
                <a:path w="109" h="43">
                  <a:moveTo>
                    <a:pt x="0" y="0"/>
                  </a:moveTo>
                  <a:cubicBezTo>
                    <a:pt x="51" y="0"/>
                    <a:pt x="54" y="43"/>
                    <a:pt x="88" y="43"/>
                  </a:cubicBezTo>
                  <a:lnTo>
                    <a:pt x="109" y="43"/>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2541"/>
            <p:cNvSpPr/>
            <p:nvPr/>
          </p:nvSpPr>
          <p:spPr bwMode="auto">
            <a:xfrm>
              <a:off x="9747250" y="5748338"/>
              <a:ext cx="120650" cy="49213"/>
            </a:xfrm>
            <a:custGeom>
              <a:avLst/>
              <a:gdLst>
                <a:gd name="T0" fmla="*/ 0 w 109"/>
                <a:gd name="T1" fmla="*/ 0 h 43"/>
                <a:gd name="T2" fmla="*/ 88 w 109"/>
                <a:gd name="T3" fmla="*/ 43 h 43"/>
                <a:gd name="T4" fmla="*/ 109 w 109"/>
                <a:gd name="T5" fmla="*/ 43 h 43"/>
              </a:gdLst>
              <a:ahLst/>
              <a:cxnLst>
                <a:cxn ang="0">
                  <a:pos x="T0" y="T1"/>
                </a:cxn>
                <a:cxn ang="0">
                  <a:pos x="T2" y="T3"/>
                </a:cxn>
                <a:cxn ang="0">
                  <a:pos x="T4" y="T5"/>
                </a:cxn>
              </a:cxnLst>
              <a:rect l="0" t="0" r="r" b="b"/>
              <a:pathLst>
                <a:path w="109" h="43">
                  <a:moveTo>
                    <a:pt x="0" y="0"/>
                  </a:moveTo>
                  <a:cubicBezTo>
                    <a:pt x="51" y="0"/>
                    <a:pt x="54" y="43"/>
                    <a:pt x="88" y="43"/>
                  </a:cubicBezTo>
                  <a:lnTo>
                    <a:pt x="109" y="43"/>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2542"/>
            <p:cNvSpPr/>
            <p:nvPr/>
          </p:nvSpPr>
          <p:spPr bwMode="auto">
            <a:xfrm>
              <a:off x="9569450" y="5940425"/>
              <a:ext cx="201613" cy="104775"/>
            </a:xfrm>
            <a:custGeom>
              <a:avLst/>
              <a:gdLst>
                <a:gd name="T0" fmla="*/ 0 w 181"/>
                <a:gd name="T1" fmla="*/ 0 h 95"/>
                <a:gd name="T2" fmla="*/ 0 w 181"/>
                <a:gd name="T3" fmla="*/ 95 h 95"/>
                <a:gd name="T4" fmla="*/ 181 w 181"/>
                <a:gd name="T5" fmla="*/ 95 h 95"/>
                <a:gd name="T6" fmla="*/ 181 w 181"/>
                <a:gd name="T7" fmla="*/ 45 h 95"/>
              </a:gdLst>
              <a:ahLst/>
              <a:cxnLst>
                <a:cxn ang="0">
                  <a:pos x="T0" y="T1"/>
                </a:cxn>
                <a:cxn ang="0">
                  <a:pos x="T2" y="T3"/>
                </a:cxn>
                <a:cxn ang="0">
                  <a:pos x="T4" y="T5"/>
                </a:cxn>
                <a:cxn ang="0">
                  <a:pos x="T6" y="T7"/>
                </a:cxn>
              </a:cxnLst>
              <a:rect l="0" t="0" r="r" b="b"/>
              <a:pathLst>
                <a:path w="181" h="95">
                  <a:moveTo>
                    <a:pt x="0" y="0"/>
                  </a:moveTo>
                  <a:lnTo>
                    <a:pt x="0" y="95"/>
                  </a:lnTo>
                  <a:lnTo>
                    <a:pt x="181" y="95"/>
                  </a:lnTo>
                  <a:lnTo>
                    <a:pt x="181" y="45"/>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2543"/>
            <p:cNvSpPr/>
            <p:nvPr/>
          </p:nvSpPr>
          <p:spPr bwMode="auto">
            <a:xfrm>
              <a:off x="9590088" y="6226175"/>
              <a:ext cx="47625" cy="142875"/>
            </a:xfrm>
            <a:custGeom>
              <a:avLst/>
              <a:gdLst>
                <a:gd name="T0" fmla="*/ 0 w 43"/>
                <a:gd name="T1" fmla="*/ 0 h 128"/>
                <a:gd name="T2" fmla="*/ 0 w 43"/>
                <a:gd name="T3" fmla="*/ 107 h 128"/>
                <a:gd name="T4" fmla="*/ 22 w 43"/>
                <a:gd name="T5" fmla="*/ 128 h 128"/>
                <a:gd name="T6" fmla="*/ 43 w 43"/>
                <a:gd name="T7" fmla="*/ 107 h 128"/>
                <a:gd name="T8" fmla="*/ 43 w 43"/>
                <a:gd name="T9" fmla="*/ 76 h 128"/>
              </a:gdLst>
              <a:ahLst/>
              <a:cxnLst>
                <a:cxn ang="0">
                  <a:pos x="T0" y="T1"/>
                </a:cxn>
                <a:cxn ang="0">
                  <a:pos x="T2" y="T3"/>
                </a:cxn>
                <a:cxn ang="0">
                  <a:pos x="T4" y="T5"/>
                </a:cxn>
                <a:cxn ang="0">
                  <a:pos x="T6" y="T7"/>
                </a:cxn>
                <a:cxn ang="0">
                  <a:pos x="T8" y="T9"/>
                </a:cxn>
              </a:cxnLst>
              <a:rect l="0" t="0" r="r" b="b"/>
              <a:pathLst>
                <a:path w="43" h="128">
                  <a:moveTo>
                    <a:pt x="0" y="0"/>
                  </a:moveTo>
                  <a:lnTo>
                    <a:pt x="0" y="107"/>
                  </a:lnTo>
                  <a:cubicBezTo>
                    <a:pt x="0" y="119"/>
                    <a:pt x="10" y="128"/>
                    <a:pt x="22" y="128"/>
                  </a:cubicBezTo>
                  <a:cubicBezTo>
                    <a:pt x="33" y="128"/>
                    <a:pt x="43" y="119"/>
                    <a:pt x="43" y="107"/>
                  </a:cubicBezTo>
                  <a:lnTo>
                    <a:pt x="43" y="76"/>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2544"/>
            <p:cNvSpPr/>
            <p:nvPr/>
          </p:nvSpPr>
          <p:spPr bwMode="auto">
            <a:xfrm>
              <a:off x="9637713" y="6226175"/>
              <a:ext cx="47625" cy="166688"/>
            </a:xfrm>
            <a:custGeom>
              <a:avLst/>
              <a:gdLst>
                <a:gd name="T0" fmla="*/ 0 w 43"/>
                <a:gd name="T1" fmla="*/ 0 h 150"/>
                <a:gd name="T2" fmla="*/ 0 w 43"/>
                <a:gd name="T3" fmla="*/ 129 h 150"/>
                <a:gd name="T4" fmla="*/ 21 w 43"/>
                <a:gd name="T5" fmla="*/ 150 h 150"/>
                <a:gd name="T6" fmla="*/ 43 w 43"/>
                <a:gd name="T7" fmla="*/ 129 h 150"/>
                <a:gd name="T8" fmla="*/ 43 w 43"/>
                <a:gd name="T9" fmla="*/ 0 h 150"/>
              </a:gdLst>
              <a:ahLst/>
              <a:cxnLst>
                <a:cxn ang="0">
                  <a:pos x="T0" y="T1"/>
                </a:cxn>
                <a:cxn ang="0">
                  <a:pos x="T2" y="T3"/>
                </a:cxn>
                <a:cxn ang="0">
                  <a:pos x="T4" y="T5"/>
                </a:cxn>
                <a:cxn ang="0">
                  <a:pos x="T6" y="T7"/>
                </a:cxn>
                <a:cxn ang="0">
                  <a:pos x="T8" y="T9"/>
                </a:cxn>
              </a:cxnLst>
              <a:rect l="0" t="0" r="r" b="b"/>
              <a:pathLst>
                <a:path w="43" h="150">
                  <a:moveTo>
                    <a:pt x="0" y="0"/>
                  </a:moveTo>
                  <a:lnTo>
                    <a:pt x="0" y="129"/>
                  </a:lnTo>
                  <a:cubicBezTo>
                    <a:pt x="0" y="140"/>
                    <a:pt x="10" y="150"/>
                    <a:pt x="21" y="150"/>
                  </a:cubicBezTo>
                  <a:cubicBezTo>
                    <a:pt x="33" y="150"/>
                    <a:pt x="43" y="140"/>
                    <a:pt x="43" y="129"/>
                  </a:cubicBezTo>
                  <a:lnTo>
                    <a:pt x="43"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2545"/>
            <p:cNvSpPr/>
            <p:nvPr/>
          </p:nvSpPr>
          <p:spPr bwMode="auto">
            <a:xfrm>
              <a:off x="9685338" y="6189663"/>
              <a:ext cx="47625" cy="179388"/>
            </a:xfrm>
            <a:custGeom>
              <a:avLst/>
              <a:gdLst>
                <a:gd name="T0" fmla="*/ 0 w 43"/>
                <a:gd name="T1" fmla="*/ 108 h 161"/>
                <a:gd name="T2" fmla="*/ 0 w 43"/>
                <a:gd name="T3" fmla="*/ 138 h 161"/>
                <a:gd name="T4" fmla="*/ 20 w 43"/>
                <a:gd name="T5" fmla="*/ 160 h 161"/>
                <a:gd name="T6" fmla="*/ 43 w 43"/>
                <a:gd name="T7" fmla="*/ 139 h 161"/>
                <a:gd name="T8" fmla="*/ 43 w 43"/>
                <a:gd name="T9" fmla="*/ 0 h 161"/>
              </a:gdLst>
              <a:ahLst/>
              <a:cxnLst>
                <a:cxn ang="0">
                  <a:pos x="T0" y="T1"/>
                </a:cxn>
                <a:cxn ang="0">
                  <a:pos x="T2" y="T3"/>
                </a:cxn>
                <a:cxn ang="0">
                  <a:pos x="T4" y="T5"/>
                </a:cxn>
                <a:cxn ang="0">
                  <a:pos x="T6" y="T7"/>
                </a:cxn>
                <a:cxn ang="0">
                  <a:pos x="T8" y="T9"/>
                </a:cxn>
              </a:cxnLst>
              <a:rect l="0" t="0" r="r" b="b"/>
              <a:pathLst>
                <a:path w="43" h="161">
                  <a:moveTo>
                    <a:pt x="0" y="108"/>
                  </a:moveTo>
                  <a:lnTo>
                    <a:pt x="0" y="138"/>
                  </a:lnTo>
                  <a:cubicBezTo>
                    <a:pt x="0" y="149"/>
                    <a:pt x="9" y="160"/>
                    <a:pt x="20" y="160"/>
                  </a:cubicBezTo>
                  <a:cubicBezTo>
                    <a:pt x="32" y="161"/>
                    <a:pt x="43" y="151"/>
                    <a:pt x="43" y="139"/>
                  </a:cubicBezTo>
                  <a:lnTo>
                    <a:pt x="43"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2546"/>
            <p:cNvSpPr/>
            <p:nvPr/>
          </p:nvSpPr>
          <p:spPr bwMode="auto">
            <a:xfrm>
              <a:off x="9542463" y="6169025"/>
              <a:ext cx="47625" cy="177800"/>
            </a:xfrm>
            <a:custGeom>
              <a:avLst/>
              <a:gdLst>
                <a:gd name="T0" fmla="*/ 0 w 43"/>
                <a:gd name="T1" fmla="*/ 0 h 160"/>
                <a:gd name="T2" fmla="*/ 0 w 43"/>
                <a:gd name="T3" fmla="*/ 138 h 160"/>
                <a:gd name="T4" fmla="*/ 22 w 43"/>
                <a:gd name="T5" fmla="*/ 160 h 160"/>
                <a:gd name="T6" fmla="*/ 43 w 43"/>
                <a:gd name="T7" fmla="*/ 138 h 160"/>
                <a:gd name="T8" fmla="*/ 43 w 43"/>
                <a:gd name="T9" fmla="*/ 51 h 160"/>
              </a:gdLst>
              <a:ahLst/>
              <a:cxnLst>
                <a:cxn ang="0">
                  <a:pos x="T0" y="T1"/>
                </a:cxn>
                <a:cxn ang="0">
                  <a:pos x="T2" y="T3"/>
                </a:cxn>
                <a:cxn ang="0">
                  <a:pos x="T4" y="T5"/>
                </a:cxn>
                <a:cxn ang="0">
                  <a:pos x="T6" y="T7"/>
                </a:cxn>
                <a:cxn ang="0">
                  <a:pos x="T8" y="T9"/>
                </a:cxn>
              </a:cxnLst>
              <a:rect l="0" t="0" r="r" b="b"/>
              <a:pathLst>
                <a:path w="43" h="160">
                  <a:moveTo>
                    <a:pt x="0" y="0"/>
                  </a:moveTo>
                  <a:lnTo>
                    <a:pt x="0" y="138"/>
                  </a:lnTo>
                  <a:cubicBezTo>
                    <a:pt x="0" y="150"/>
                    <a:pt x="10" y="160"/>
                    <a:pt x="22" y="160"/>
                  </a:cubicBezTo>
                  <a:cubicBezTo>
                    <a:pt x="33" y="160"/>
                    <a:pt x="43" y="150"/>
                    <a:pt x="43" y="138"/>
                  </a:cubicBezTo>
                  <a:lnTo>
                    <a:pt x="43" y="51"/>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2547"/>
            <p:cNvSpPr/>
            <p:nvPr/>
          </p:nvSpPr>
          <p:spPr bwMode="auto">
            <a:xfrm>
              <a:off x="9725025" y="6045200"/>
              <a:ext cx="55563" cy="230188"/>
            </a:xfrm>
            <a:custGeom>
              <a:avLst/>
              <a:gdLst>
                <a:gd name="T0" fmla="*/ 7 w 50"/>
                <a:gd name="T1" fmla="*/ 129 h 205"/>
                <a:gd name="T2" fmla="*/ 7 w 50"/>
                <a:gd name="T3" fmla="*/ 162 h 205"/>
                <a:gd name="T4" fmla="*/ 32 w 50"/>
                <a:gd name="T5" fmla="*/ 201 h 205"/>
                <a:gd name="T6" fmla="*/ 50 w 50"/>
                <a:gd name="T7" fmla="*/ 190 h 205"/>
                <a:gd name="T8" fmla="*/ 50 w 50"/>
                <a:gd name="T9" fmla="*/ 109 h 205"/>
                <a:gd name="T10" fmla="*/ 0 w 50"/>
                <a:gd name="T11" fmla="*/ 21 h 205"/>
                <a:gd name="T12" fmla="*/ 0 w 50"/>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50" h="205">
                  <a:moveTo>
                    <a:pt x="7" y="129"/>
                  </a:moveTo>
                  <a:lnTo>
                    <a:pt x="7" y="162"/>
                  </a:lnTo>
                  <a:cubicBezTo>
                    <a:pt x="7" y="180"/>
                    <a:pt x="17" y="195"/>
                    <a:pt x="32" y="201"/>
                  </a:cubicBezTo>
                  <a:cubicBezTo>
                    <a:pt x="40" y="205"/>
                    <a:pt x="50" y="199"/>
                    <a:pt x="50" y="190"/>
                  </a:cubicBezTo>
                  <a:lnTo>
                    <a:pt x="50" y="109"/>
                  </a:lnTo>
                  <a:cubicBezTo>
                    <a:pt x="50" y="58"/>
                    <a:pt x="0" y="55"/>
                    <a:pt x="0" y="21"/>
                  </a:cubicBezTo>
                  <a:lnTo>
                    <a:pt x="0" y="0"/>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2548"/>
            <p:cNvSpPr/>
            <p:nvPr/>
          </p:nvSpPr>
          <p:spPr bwMode="auto">
            <a:xfrm>
              <a:off x="9725025" y="6045200"/>
              <a:ext cx="55563" cy="230188"/>
            </a:xfrm>
            <a:custGeom>
              <a:avLst/>
              <a:gdLst>
                <a:gd name="T0" fmla="*/ 7 w 50"/>
                <a:gd name="T1" fmla="*/ 129 h 205"/>
                <a:gd name="T2" fmla="*/ 7 w 50"/>
                <a:gd name="T3" fmla="*/ 162 h 205"/>
                <a:gd name="T4" fmla="*/ 32 w 50"/>
                <a:gd name="T5" fmla="*/ 201 h 205"/>
                <a:gd name="T6" fmla="*/ 50 w 50"/>
                <a:gd name="T7" fmla="*/ 190 h 205"/>
                <a:gd name="T8" fmla="*/ 50 w 50"/>
                <a:gd name="T9" fmla="*/ 109 h 205"/>
                <a:gd name="T10" fmla="*/ 0 w 50"/>
                <a:gd name="T11" fmla="*/ 21 h 205"/>
                <a:gd name="T12" fmla="*/ 0 w 50"/>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50" h="205">
                  <a:moveTo>
                    <a:pt x="7" y="129"/>
                  </a:moveTo>
                  <a:lnTo>
                    <a:pt x="7" y="162"/>
                  </a:lnTo>
                  <a:cubicBezTo>
                    <a:pt x="7" y="180"/>
                    <a:pt x="17" y="195"/>
                    <a:pt x="32" y="201"/>
                  </a:cubicBezTo>
                  <a:cubicBezTo>
                    <a:pt x="40" y="205"/>
                    <a:pt x="50" y="199"/>
                    <a:pt x="50" y="190"/>
                  </a:cubicBezTo>
                  <a:lnTo>
                    <a:pt x="50" y="109"/>
                  </a:lnTo>
                  <a:cubicBezTo>
                    <a:pt x="50" y="58"/>
                    <a:pt x="0" y="55"/>
                    <a:pt x="0" y="21"/>
                  </a:cubicBezTo>
                  <a:lnTo>
                    <a:pt x="0"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2549"/>
            <p:cNvSpPr/>
            <p:nvPr/>
          </p:nvSpPr>
          <p:spPr bwMode="auto">
            <a:xfrm>
              <a:off x="9542463" y="6045200"/>
              <a:ext cx="47625" cy="123825"/>
            </a:xfrm>
            <a:custGeom>
              <a:avLst/>
              <a:gdLst>
                <a:gd name="T0" fmla="*/ 0 w 43"/>
                <a:gd name="T1" fmla="*/ 110 h 110"/>
                <a:gd name="T2" fmla="*/ 43 w 43"/>
                <a:gd name="T3" fmla="*/ 21 h 110"/>
                <a:gd name="T4" fmla="*/ 43 w 43"/>
                <a:gd name="T5" fmla="*/ 0 h 110"/>
              </a:gdLst>
              <a:ahLst/>
              <a:cxnLst>
                <a:cxn ang="0">
                  <a:pos x="T0" y="T1"/>
                </a:cxn>
                <a:cxn ang="0">
                  <a:pos x="T2" y="T3"/>
                </a:cxn>
                <a:cxn ang="0">
                  <a:pos x="T4" y="T5"/>
                </a:cxn>
              </a:cxnLst>
              <a:rect l="0" t="0" r="r" b="b"/>
              <a:pathLst>
                <a:path w="43" h="110">
                  <a:moveTo>
                    <a:pt x="0" y="110"/>
                  </a:moveTo>
                  <a:cubicBezTo>
                    <a:pt x="0" y="58"/>
                    <a:pt x="43" y="55"/>
                    <a:pt x="43" y="21"/>
                  </a:cubicBezTo>
                  <a:lnTo>
                    <a:pt x="43" y="0"/>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2550"/>
            <p:cNvSpPr/>
            <p:nvPr/>
          </p:nvSpPr>
          <p:spPr bwMode="auto">
            <a:xfrm>
              <a:off x="9542463" y="6045200"/>
              <a:ext cx="47625" cy="123825"/>
            </a:xfrm>
            <a:custGeom>
              <a:avLst/>
              <a:gdLst>
                <a:gd name="T0" fmla="*/ 0 w 43"/>
                <a:gd name="T1" fmla="*/ 110 h 110"/>
                <a:gd name="T2" fmla="*/ 43 w 43"/>
                <a:gd name="T3" fmla="*/ 21 h 110"/>
                <a:gd name="T4" fmla="*/ 43 w 43"/>
                <a:gd name="T5" fmla="*/ 0 h 110"/>
              </a:gdLst>
              <a:ahLst/>
              <a:cxnLst>
                <a:cxn ang="0">
                  <a:pos x="T0" y="T1"/>
                </a:cxn>
                <a:cxn ang="0">
                  <a:pos x="T2" y="T3"/>
                </a:cxn>
                <a:cxn ang="0">
                  <a:pos x="T4" y="T5"/>
                </a:cxn>
              </a:cxnLst>
              <a:rect l="0" t="0" r="r" b="b"/>
              <a:pathLst>
                <a:path w="43" h="110">
                  <a:moveTo>
                    <a:pt x="0" y="110"/>
                  </a:moveTo>
                  <a:cubicBezTo>
                    <a:pt x="0" y="58"/>
                    <a:pt x="43" y="55"/>
                    <a:pt x="43" y="21"/>
                  </a:cubicBezTo>
                  <a:lnTo>
                    <a:pt x="43"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2551"/>
            <p:cNvSpPr/>
            <p:nvPr/>
          </p:nvSpPr>
          <p:spPr bwMode="auto">
            <a:xfrm>
              <a:off x="9732963" y="6143625"/>
              <a:ext cx="104775" cy="201613"/>
            </a:xfrm>
            <a:custGeom>
              <a:avLst/>
              <a:gdLst>
                <a:gd name="T0" fmla="*/ 0 w 94"/>
                <a:gd name="T1" fmla="*/ 180 h 180"/>
                <a:gd name="T2" fmla="*/ 94 w 94"/>
                <a:gd name="T3" fmla="*/ 180 h 180"/>
                <a:gd name="T4" fmla="*/ 94 w 94"/>
                <a:gd name="T5" fmla="*/ 0 h 180"/>
                <a:gd name="T6" fmla="*/ 45 w 94"/>
                <a:gd name="T7" fmla="*/ 0 h 180"/>
              </a:gdLst>
              <a:ahLst/>
              <a:cxnLst>
                <a:cxn ang="0">
                  <a:pos x="T0" y="T1"/>
                </a:cxn>
                <a:cxn ang="0">
                  <a:pos x="T2" y="T3"/>
                </a:cxn>
                <a:cxn ang="0">
                  <a:pos x="T4" y="T5"/>
                </a:cxn>
                <a:cxn ang="0">
                  <a:pos x="T6" y="T7"/>
                </a:cxn>
              </a:cxnLst>
              <a:rect l="0" t="0" r="r" b="b"/>
              <a:pathLst>
                <a:path w="94" h="180">
                  <a:moveTo>
                    <a:pt x="0" y="180"/>
                  </a:moveTo>
                  <a:lnTo>
                    <a:pt x="94" y="180"/>
                  </a:lnTo>
                  <a:lnTo>
                    <a:pt x="94" y="0"/>
                  </a:lnTo>
                  <a:lnTo>
                    <a:pt x="45"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2552"/>
            <p:cNvSpPr/>
            <p:nvPr/>
          </p:nvSpPr>
          <p:spPr bwMode="auto">
            <a:xfrm>
              <a:off x="10017125" y="6276975"/>
              <a:ext cx="144463" cy="47625"/>
            </a:xfrm>
            <a:custGeom>
              <a:avLst/>
              <a:gdLst>
                <a:gd name="T0" fmla="*/ 0 w 129"/>
                <a:gd name="T1" fmla="*/ 43 h 43"/>
                <a:gd name="T2" fmla="*/ 107 w 129"/>
                <a:gd name="T3" fmla="*/ 43 h 43"/>
                <a:gd name="T4" fmla="*/ 129 w 129"/>
                <a:gd name="T5" fmla="*/ 22 h 43"/>
                <a:gd name="T6" fmla="*/ 107 w 129"/>
                <a:gd name="T7" fmla="*/ 0 h 43"/>
                <a:gd name="T8" fmla="*/ 76 w 129"/>
                <a:gd name="T9" fmla="*/ 0 h 43"/>
              </a:gdLst>
              <a:ahLst/>
              <a:cxnLst>
                <a:cxn ang="0">
                  <a:pos x="T0" y="T1"/>
                </a:cxn>
                <a:cxn ang="0">
                  <a:pos x="T2" y="T3"/>
                </a:cxn>
                <a:cxn ang="0">
                  <a:pos x="T4" y="T5"/>
                </a:cxn>
                <a:cxn ang="0">
                  <a:pos x="T6" y="T7"/>
                </a:cxn>
                <a:cxn ang="0">
                  <a:pos x="T8" y="T9"/>
                </a:cxn>
              </a:cxnLst>
              <a:rect l="0" t="0" r="r" b="b"/>
              <a:pathLst>
                <a:path w="129" h="43">
                  <a:moveTo>
                    <a:pt x="0" y="43"/>
                  </a:moveTo>
                  <a:lnTo>
                    <a:pt x="107" y="43"/>
                  </a:lnTo>
                  <a:cubicBezTo>
                    <a:pt x="119" y="43"/>
                    <a:pt x="129" y="34"/>
                    <a:pt x="129" y="22"/>
                  </a:cubicBezTo>
                  <a:cubicBezTo>
                    <a:pt x="129" y="10"/>
                    <a:pt x="119" y="0"/>
                    <a:pt x="107" y="0"/>
                  </a:cubicBezTo>
                  <a:lnTo>
                    <a:pt x="76"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2553"/>
            <p:cNvSpPr/>
            <p:nvPr/>
          </p:nvSpPr>
          <p:spPr bwMode="auto">
            <a:xfrm>
              <a:off x="10017125" y="6229350"/>
              <a:ext cx="168275" cy="47625"/>
            </a:xfrm>
            <a:custGeom>
              <a:avLst/>
              <a:gdLst>
                <a:gd name="T0" fmla="*/ 0 w 150"/>
                <a:gd name="T1" fmla="*/ 43 h 43"/>
                <a:gd name="T2" fmla="*/ 129 w 150"/>
                <a:gd name="T3" fmla="*/ 43 h 43"/>
                <a:gd name="T4" fmla="*/ 150 w 150"/>
                <a:gd name="T5" fmla="*/ 22 h 43"/>
                <a:gd name="T6" fmla="*/ 129 w 150"/>
                <a:gd name="T7" fmla="*/ 0 h 43"/>
                <a:gd name="T8" fmla="*/ 0 w 150"/>
                <a:gd name="T9" fmla="*/ 0 h 43"/>
              </a:gdLst>
              <a:ahLst/>
              <a:cxnLst>
                <a:cxn ang="0">
                  <a:pos x="T0" y="T1"/>
                </a:cxn>
                <a:cxn ang="0">
                  <a:pos x="T2" y="T3"/>
                </a:cxn>
                <a:cxn ang="0">
                  <a:pos x="T4" y="T5"/>
                </a:cxn>
                <a:cxn ang="0">
                  <a:pos x="T6" y="T7"/>
                </a:cxn>
                <a:cxn ang="0">
                  <a:pos x="T8" y="T9"/>
                </a:cxn>
              </a:cxnLst>
              <a:rect l="0" t="0" r="r" b="b"/>
              <a:pathLst>
                <a:path w="150" h="43">
                  <a:moveTo>
                    <a:pt x="0" y="43"/>
                  </a:moveTo>
                  <a:lnTo>
                    <a:pt x="129" y="43"/>
                  </a:lnTo>
                  <a:cubicBezTo>
                    <a:pt x="141" y="43"/>
                    <a:pt x="150" y="34"/>
                    <a:pt x="150" y="22"/>
                  </a:cubicBezTo>
                  <a:cubicBezTo>
                    <a:pt x="150" y="10"/>
                    <a:pt x="141" y="0"/>
                    <a:pt x="129" y="0"/>
                  </a:cubicBezTo>
                  <a:lnTo>
                    <a:pt x="0"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2554"/>
            <p:cNvSpPr/>
            <p:nvPr/>
          </p:nvSpPr>
          <p:spPr bwMode="auto">
            <a:xfrm>
              <a:off x="9982200" y="6181725"/>
              <a:ext cx="179388" cy="47625"/>
            </a:xfrm>
            <a:custGeom>
              <a:avLst/>
              <a:gdLst>
                <a:gd name="T0" fmla="*/ 108 w 161"/>
                <a:gd name="T1" fmla="*/ 42 h 42"/>
                <a:gd name="T2" fmla="*/ 138 w 161"/>
                <a:gd name="T3" fmla="*/ 42 h 42"/>
                <a:gd name="T4" fmla="*/ 161 w 161"/>
                <a:gd name="T5" fmla="*/ 22 h 42"/>
                <a:gd name="T6" fmla="*/ 139 w 161"/>
                <a:gd name="T7" fmla="*/ 0 h 42"/>
                <a:gd name="T8" fmla="*/ 0 w 161"/>
                <a:gd name="T9" fmla="*/ 0 h 42"/>
              </a:gdLst>
              <a:ahLst/>
              <a:cxnLst>
                <a:cxn ang="0">
                  <a:pos x="T0" y="T1"/>
                </a:cxn>
                <a:cxn ang="0">
                  <a:pos x="T2" y="T3"/>
                </a:cxn>
                <a:cxn ang="0">
                  <a:pos x="T4" y="T5"/>
                </a:cxn>
                <a:cxn ang="0">
                  <a:pos x="T6" y="T7"/>
                </a:cxn>
                <a:cxn ang="0">
                  <a:pos x="T8" y="T9"/>
                </a:cxn>
              </a:cxnLst>
              <a:rect l="0" t="0" r="r" b="b"/>
              <a:pathLst>
                <a:path w="161" h="42">
                  <a:moveTo>
                    <a:pt x="108" y="42"/>
                  </a:moveTo>
                  <a:lnTo>
                    <a:pt x="138" y="42"/>
                  </a:lnTo>
                  <a:cubicBezTo>
                    <a:pt x="150" y="42"/>
                    <a:pt x="160" y="34"/>
                    <a:pt x="161" y="22"/>
                  </a:cubicBezTo>
                  <a:cubicBezTo>
                    <a:pt x="161" y="10"/>
                    <a:pt x="152" y="0"/>
                    <a:pt x="139" y="0"/>
                  </a:cubicBezTo>
                  <a:lnTo>
                    <a:pt x="0"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2555"/>
            <p:cNvSpPr/>
            <p:nvPr/>
          </p:nvSpPr>
          <p:spPr bwMode="auto">
            <a:xfrm>
              <a:off x="9961563" y="6324600"/>
              <a:ext cx="177800" cy="49213"/>
            </a:xfrm>
            <a:custGeom>
              <a:avLst/>
              <a:gdLst>
                <a:gd name="T0" fmla="*/ 0 w 160"/>
                <a:gd name="T1" fmla="*/ 43 h 43"/>
                <a:gd name="T2" fmla="*/ 138 w 160"/>
                <a:gd name="T3" fmla="*/ 43 h 43"/>
                <a:gd name="T4" fmla="*/ 160 w 160"/>
                <a:gd name="T5" fmla="*/ 22 h 43"/>
                <a:gd name="T6" fmla="*/ 138 w 160"/>
                <a:gd name="T7" fmla="*/ 0 h 43"/>
                <a:gd name="T8" fmla="*/ 51 w 160"/>
                <a:gd name="T9" fmla="*/ 0 h 43"/>
              </a:gdLst>
              <a:ahLst/>
              <a:cxnLst>
                <a:cxn ang="0">
                  <a:pos x="T0" y="T1"/>
                </a:cxn>
                <a:cxn ang="0">
                  <a:pos x="T2" y="T3"/>
                </a:cxn>
                <a:cxn ang="0">
                  <a:pos x="T4" y="T5"/>
                </a:cxn>
                <a:cxn ang="0">
                  <a:pos x="T6" y="T7"/>
                </a:cxn>
                <a:cxn ang="0">
                  <a:pos x="T8" y="T9"/>
                </a:cxn>
              </a:cxnLst>
              <a:rect l="0" t="0" r="r" b="b"/>
              <a:pathLst>
                <a:path w="160" h="43">
                  <a:moveTo>
                    <a:pt x="0" y="43"/>
                  </a:moveTo>
                  <a:lnTo>
                    <a:pt x="138" y="43"/>
                  </a:lnTo>
                  <a:cubicBezTo>
                    <a:pt x="150" y="43"/>
                    <a:pt x="160" y="33"/>
                    <a:pt x="160" y="22"/>
                  </a:cubicBezTo>
                  <a:cubicBezTo>
                    <a:pt x="160" y="10"/>
                    <a:pt x="150" y="0"/>
                    <a:pt x="138" y="0"/>
                  </a:cubicBezTo>
                  <a:lnTo>
                    <a:pt x="51"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2556"/>
            <p:cNvSpPr/>
            <p:nvPr/>
          </p:nvSpPr>
          <p:spPr bwMode="auto">
            <a:xfrm>
              <a:off x="9837738" y="6134100"/>
              <a:ext cx="228600" cy="55563"/>
            </a:xfrm>
            <a:custGeom>
              <a:avLst/>
              <a:gdLst>
                <a:gd name="T0" fmla="*/ 129 w 205"/>
                <a:gd name="T1" fmla="*/ 43 h 49"/>
                <a:gd name="T2" fmla="*/ 162 w 205"/>
                <a:gd name="T3" fmla="*/ 43 h 49"/>
                <a:gd name="T4" fmla="*/ 202 w 205"/>
                <a:gd name="T5" fmla="*/ 17 h 49"/>
                <a:gd name="T6" fmla="*/ 190 w 205"/>
                <a:gd name="T7" fmla="*/ 0 h 49"/>
                <a:gd name="T8" fmla="*/ 110 w 205"/>
                <a:gd name="T9" fmla="*/ 0 h 49"/>
                <a:gd name="T10" fmla="*/ 22 w 205"/>
                <a:gd name="T11" fmla="*/ 49 h 49"/>
                <a:gd name="T12" fmla="*/ 0 w 205"/>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205" h="49">
                  <a:moveTo>
                    <a:pt x="129" y="43"/>
                  </a:moveTo>
                  <a:lnTo>
                    <a:pt x="162" y="43"/>
                  </a:lnTo>
                  <a:cubicBezTo>
                    <a:pt x="180" y="43"/>
                    <a:pt x="195" y="32"/>
                    <a:pt x="202" y="17"/>
                  </a:cubicBezTo>
                  <a:cubicBezTo>
                    <a:pt x="205" y="9"/>
                    <a:pt x="199" y="0"/>
                    <a:pt x="190" y="0"/>
                  </a:cubicBezTo>
                  <a:lnTo>
                    <a:pt x="110" y="0"/>
                  </a:lnTo>
                  <a:cubicBezTo>
                    <a:pt x="58" y="0"/>
                    <a:pt x="56" y="49"/>
                    <a:pt x="22" y="49"/>
                  </a:cubicBezTo>
                  <a:lnTo>
                    <a:pt x="0" y="49"/>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2557"/>
            <p:cNvSpPr/>
            <p:nvPr/>
          </p:nvSpPr>
          <p:spPr bwMode="auto">
            <a:xfrm>
              <a:off x="9837738" y="6134100"/>
              <a:ext cx="228600" cy="55563"/>
            </a:xfrm>
            <a:custGeom>
              <a:avLst/>
              <a:gdLst>
                <a:gd name="T0" fmla="*/ 129 w 205"/>
                <a:gd name="T1" fmla="*/ 43 h 49"/>
                <a:gd name="T2" fmla="*/ 162 w 205"/>
                <a:gd name="T3" fmla="*/ 43 h 49"/>
                <a:gd name="T4" fmla="*/ 202 w 205"/>
                <a:gd name="T5" fmla="*/ 17 h 49"/>
                <a:gd name="T6" fmla="*/ 190 w 205"/>
                <a:gd name="T7" fmla="*/ 0 h 49"/>
                <a:gd name="T8" fmla="*/ 110 w 205"/>
                <a:gd name="T9" fmla="*/ 0 h 49"/>
                <a:gd name="T10" fmla="*/ 22 w 205"/>
                <a:gd name="T11" fmla="*/ 49 h 49"/>
                <a:gd name="T12" fmla="*/ 0 w 205"/>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205" h="49">
                  <a:moveTo>
                    <a:pt x="129" y="43"/>
                  </a:moveTo>
                  <a:lnTo>
                    <a:pt x="162" y="43"/>
                  </a:lnTo>
                  <a:cubicBezTo>
                    <a:pt x="180" y="43"/>
                    <a:pt x="195" y="32"/>
                    <a:pt x="202" y="17"/>
                  </a:cubicBezTo>
                  <a:cubicBezTo>
                    <a:pt x="205" y="9"/>
                    <a:pt x="199" y="0"/>
                    <a:pt x="190" y="0"/>
                  </a:cubicBezTo>
                  <a:lnTo>
                    <a:pt x="110" y="0"/>
                  </a:lnTo>
                  <a:cubicBezTo>
                    <a:pt x="58" y="0"/>
                    <a:pt x="56" y="49"/>
                    <a:pt x="22" y="49"/>
                  </a:cubicBezTo>
                  <a:lnTo>
                    <a:pt x="0" y="49"/>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2558"/>
            <p:cNvSpPr/>
            <p:nvPr/>
          </p:nvSpPr>
          <p:spPr bwMode="auto">
            <a:xfrm>
              <a:off x="9837738" y="6324600"/>
              <a:ext cx="123825" cy="49213"/>
            </a:xfrm>
            <a:custGeom>
              <a:avLst/>
              <a:gdLst>
                <a:gd name="T0" fmla="*/ 110 w 110"/>
                <a:gd name="T1" fmla="*/ 43 h 43"/>
                <a:gd name="T2" fmla="*/ 22 w 110"/>
                <a:gd name="T3" fmla="*/ 0 h 43"/>
                <a:gd name="T4" fmla="*/ 0 w 110"/>
                <a:gd name="T5" fmla="*/ 0 h 43"/>
              </a:gdLst>
              <a:ahLst/>
              <a:cxnLst>
                <a:cxn ang="0">
                  <a:pos x="T0" y="T1"/>
                </a:cxn>
                <a:cxn ang="0">
                  <a:pos x="T2" y="T3"/>
                </a:cxn>
                <a:cxn ang="0">
                  <a:pos x="T4" y="T5"/>
                </a:cxn>
              </a:cxnLst>
              <a:rect l="0" t="0" r="r" b="b"/>
              <a:pathLst>
                <a:path w="110" h="43">
                  <a:moveTo>
                    <a:pt x="110" y="43"/>
                  </a:moveTo>
                  <a:cubicBezTo>
                    <a:pt x="58" y="43"/>
                    <a:pt x="56" y="0"/>
                    <a:pt x="22" y="0"/>
                  </a:cubicBezTo>
                  <a:lnTo>
                    <a:pt x="0" y="0"/>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2559"/>
            <p:cNvSpPr/>
            <p:nvPr/>
          </p:nvSpPr>
          <p:spPr bwMode="auto">
            <a:xfrm>
              <a:off x="9837738" y="6324600"/>
              <a:ext cx="123825" cy="49213"/>
            </a:xfrm>
            <a:custGeom>
              <a:avLst/>
              <a:gdLst>
                <a:gd name="T0" fmla="*/ 110 w 110"/>
                <a:gd name="T1" fmla="*/ 43 h 43"/>
                <a:gd name="T2" fmla="*/ 22 w 110"/>
                <a:gd name="T3" fmla="*/ 0 h 43"/>
                <a:gd name="T4" fmla="*/ 0 w 110"/>
                <a:gd name="T5" fmla="*/ 0 h 43"/>
              </a:gdLst>
              <a:ahLst/>
              <a:cxnLst>
                <a:cxn ang="0">
                  <a:pos x="T0" y="T1"/>
                </a:cxn>
                <a:cxn ang="0">
                  <a:pos x="T2" y="T3"/>
                </a:cxn>
                <a:cxn ang="0">
                  <a:pos x="T4" y="T5"/>
                </a:cxn>
              </a:cxnLst>
              <a:rect l="0" t="0" r="r" b="b"/>
              <a:pathLst>
                <a:path w="110" h="43">
                  <a:moveTo>
                    <a:pt x="110" y="43"/>
                  </a:moveTo>
                  <a:cubicBezTo>
                    <a:pt x="58" y="43"/>
                    <a:pt x="56" y="0"/>
                    <a:pt x="22" y="0"/>
                  </a:cubicBezTo>
                  <a:lnTo>
                    <a:pt x="0" y="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2560"/>
            <p:cNvSpPr/>
            <p:nvPr/>
          </p:nvSpPr>
          <p:spPr bwMode="auto">
            <a:xfrm>
              <a:off x="9936163" y="6075363"/>
              <a:ext cx="200025" cy="106363"/>
            </a:xfrm>
            <a:custGeom>
              <a:avLst/>
              <a:gdLst>
                <a:gd name="T0" fmla="*/ 180 w 180"/>
                <a:gd name="T1" fmla="*/ 95 h 95"/>
                <a:gd name="T2" fmla="*/ 180 w 180"/>
                <a:gd name="T3" fmla="*/ 0 h 95"/>
                <a:gd name="T4" fmla="*/ 0 w 180"/>
                <a:gd name="T5" fmla="*/ 0 h 95"/>
                <a:gd name="T6" fmla="*/ 0 w 180"/>
                <a:gd name="T7" fmla="*/ 50 h 95"/>
              </a:gdLst>
              <a:ahLst/>
              <a:cxnLst>
                <a:cxn ang="0">
                  <a:pos x="T0" y="T1"/>
                </a:cxn>
                <a:cxn ang="0">
                  <a:pos x="T2" y="T3"/>
                </a:cxn>
                <a:cxn ang="0">
                  <a:pos x="T4" y="T5"/>
                </a:cxn>
                <a:cxn ang="0">
                  <a:pos x="T6" y="T7"/>
                </a:cxn>
              </a:cxnLst>
              <a:rect l="0" t="0" r="r" b="b"/>
              <a:pathLst>
                <a:path w="180" h="95">
                  <a:moveTo>
                    <a:pt x="180" y="95"/>
                  </a:moveTo>
                  <a:lnTo>
                    <a:pt x="180" y="0"/>
                  </a:lnTo>
                  <a:lnTo>
                    <a:pt x="0" y="0"/>
                  </a:lnTo>
                  <a:lnTo>
                    <a:pt x="0" y="5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2561"/>
            <p:cNvSpPr/>
            <p:nvPr/>
          </p:nvSpPr>
          <p:spPr bwMode="auto">
            <a:xfrm>
              <a:off x="10069513" y="5751513"/>
              <a:ext cx="49213" cy="144463"/>
            </a:xfrm>
            <a:custGeom>
              <a:avLst/>
              <a:gdLst>
                <a:gd name="T0" fmla="*/ 43 w 43"/>
                <a:gd name="T1" fmla="*/ 129 h 129"/>
                <a:gd name="T2" fmla="*/ 43 w 43"/>
                <a:gd name="T3" fmla="*/ 22 h 129"/>
                <a:gd name="T4" fmla="*/ 21 w 43"/>
                <a:gd name="T5" fmla="*/ 0 h 129"/>
                <a:gd name="T6" fmla="*/ 0 w 43"/>
                <a:gd name="T7" fmla="*/ 22 h 129"/>
                <a:gd name="T8" fmla="*/ 0 w 43"/>
                <a:gd name="T9" fmla="*/ 53 h 129"/>
              </a:gdLst>
              <a:ahLst/>
              <a:cxnLst>
                <a:cxn ang="0">
                  <a:pos x="T0" y="T1"/>
                </a:cxn>
                <a:cxn ang="0">
                  <a:pos x="T2" y="T3"/>
                </a:cxn>
                <a:cxn ang="0">
                  <a:pos x="T4" y="T5"/>
                </a:cxn>
                <a:cxn ang="0">
                  <a:pos x="T6" y="T7"/>
                </a:cxn>
                <a:cxn ang="0">
                  <a:pos x="T8" y="T9"/>
                </a:cxn>
              </a:cxnLst>
              <a:rect l="0" t="0" r="r" b="b"/>
              <a:pathLst>
                <a:path w="43" h="129">
                  <a:moveTo>
                    <a:pt x="43" y="129"/>
                  </a:moveTo>
                  <a:lnTo>
                    <a:pt x="43" y="22"/>
                  </a:lnTo>
                  <a:cubicBezTo>
                    <a:pt x="43" y="10"/>
                    <a:pt x="33" y="0"/>
                    <a:pt x="21" y="0"/>
                  </a:cubicBezTo>
                  <a:cubicBezTo>
                    <a:pt x="9" y="0"/>
                    <a:pt x="0" y="10"/>
                    <a:pt x="0" y="22"/>
                  </a:cubicBezTo>
                  <a:lnTo>
                    <a:pt x="0" y="53"/>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2562"/>
            <p:cNvSpPr/>
            <p:nvPr/>
          </p:nvSpPr>
          <p:spPr bwMode="auto">
            <a:xfrm>
              <a:off x="10021888" y="5729288"/>
              <a:ext cx="47625" cy="166688"/>
            </a:xfrm>
            <a:custGeom>
              <a:avLst/>
              <a:gdLst>
                <a:gd name="T0" fmla="*/ 43 w 43"/>
                <a:gd name="T1" fmla="*/ 150 h 150"/>
                <a:gd name="T2" fmla="*/ 43 w 43"/>
                <a:gd name="T3" fmla="*/ 21 h 150"/>
                <a:gd name="T4" fmla="*/ 21 w 43"/>
                <a:gd name="T5" fmla="*/ 0 h 150"/>
                <a:gd name="T6" fmla="*/ 0 w 43"/>
                <a:gd name="T7" fmla="*/ 21 h 150"/>
                <a:gd name="T8" fmla="*/ 0 w 43"/>
                <a:gd name="T9" fmla="*/ 150 h 150"/>
              </a:gdLst>
              <a:ahLst/>
              <a:cxnLst>
                <a:cxn ang="0">
                  <a:pos x="T0" y="T1"/>
                </a:cxn>
                <a:cxn ang="0">
                  <a:pos x="T2" y="T3"/>
                </a:cxn>
                <a:cxn ang="0">
                  <a:pos x="T4" y="T5"/>
                </a:cxn>
                <a:cxn ang="0">
                  <a:pos x="T6" y="T7"/>
                </a:cxn>
                <a:cxn ang="0">
                  <a:pos x="T8" y="T9"/>
                </a:cxn>
              </a:cxnLst>
              <a:rect l="0" t="0" r="r" b="b"/>
              <a:pathLst>
                <a:path w="43" h="150">
                  <a:moveTo>
                    <a:pt x="43" y="150"/>
                  </a:moveTo>
                  <a:lnTo>
                    <a:pt x="43" y="21"/>
                  </a:lnTo>
                  <a:cubicBezTo>
                    <a:pt x="43" y="10"/>
                    <a:pt x="33" y="0"/>
                    <a:pt x="21" y="0"/>
                  </a:cubicBezTo>
                  <a:cubicBezTo>
                    <a:pt x="9" y="0"/>
                    <a:pt x="0" y="10"/>
                    <a:pt x="0" y="21"/>
                  </a:cubicBezTo>
                  <a:lnTo>
                    <a:pt x="0" y="15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2563"/>
            <p:cNvSpPr/>
            <p:nvPr/>
          </p:nvSpPr>
          <p:spPr bwMode="auto">
            <a:xfrm>
              <a:off x="9974263" y="5751513"/>
              <a:ext cx="47625" cy="180975"/>
            </a:xfrm>
            <a:custGeom>
              <a:avLst/>
              <a:gdLst>
                <a:gd name="T0" fmla="*/ 43 w 43"/>
                <a:gd name="T1" fmla="*/ 53 h 161"/>
                <a:gd name="T2" fmla="*/ 43 w 43"/>
                <a:gd name="T3" fmla="*/ 23 h 161"/>
                <a:gd name="T4" fmla="*/ 22 w 43"/>
                <a:gd name="T5" fmla="*/ 0 h 161"/>
                <a:gd name="T6" fmla="*/ 0 w 43"/>
                <a:gd name="T7" fmla="*/ 22 h 161"/>
                <a:gd name="T8" fmla="*/ 0 w 43"/>
                <a:gd name="T9" fmla="*/ 161 h 161"/>
              </a:gdLst>
              <a:ahLst/>
              <a:cxnLst>
                <a:cxn ang="0">
                  <a:pos x="T0" y="T1"/>
                </a:cxn>
                <a:cxn ang="0">
                  <a:pos x="T2" y="T3"/>
                </a:cxn>
                <a:cxn ang="0">
                  <a:pos x="T4" y="T5"/>
                </a:cxn>
                <a:cxn ang="0">
                  <a:pos x="T6" y="T7"/>
                </a:cxn>
                <a:cxn ang="0">
                  <a:pos x="T8" y="T9"/>
                </a:cxn>
              </a:cxnLst>
              <a:rect l="0" t="0" r="r" b="b"/>
              <a:pathLst>
                <a:path w="43" h="161">
                  <a:moveTo>
                    <a:pt x="43" y="53"/>
                  </a:moveTo>
                  <a:lnTo>
                    <a:pt x="43" y="23"/>
                  </a:lnTo>
                  <a:cubicBezTo>
                    <a:pt x="43" y="11"/>
                    <a:pt x="34" y="1"/>
                    <a:pt x="22" y="0"/>
                  </a:cubicBezTo>
                  <a:cubicBezTo>
                    <a:pt x="10" y="0"/>
                    <a:pt x="0" y="10"/>
                    <a:pt x="0" y="22"/>
                  </a:cubicBezTo>
                  <a:lnTo>
                    <a:pt x="0" y="161"/>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2564"/>
            <p:cNvSpPr/>
            <p:nvPr/>
          </p:nvSpPr>
          <p:spPr bwMode="auto">
            <a:xfrm>
              <a:off x="10118725" y="5775325"/>
              <a:ext cx="46038" cy="177800"/>
            </a:xfrm>
            <a:custGeom>
              <a:avLst/>
              <a:gdLst>
                <a:gd name="T0" fmla="*/ 42 w 42"/>
                <a:gd name="T1" fmla="*/ 160 h 160"/>
                <a:gd name="T2" fmla="*/ 42 w 42"/>
                <a:gd name="T3" fmla="*/ 22 h 160"/>
                <a:gd name="T4" fmla="*/ 21 w 42"/>
                <a:gd name="T5" fmla="*/ 0 h 160"/>
                <a:gd name="T6" fmla="*/ 0 w 42"/>
                <a:gd name="T7" fmla="*/ 22 h 160"/>
                <a:gd name="T8" fmla="*/ 0 w 42"/>
                <a:gd name="T9" fmla="*/ 109 h 160"/>
              </a:gdLst>
              <a:ahLst/>
              <a:cxnLst>
                <a:cxn ang="0">
                  <a:pos x="T0" y="T1"/>
                </a:cxn>
                <a:cxn ang="0">
                  <a:pos x="T2" y="T3"/>
                </a:cxn>
                <a:cxn ang="0">
                  <a:pos x="T4" y="T5"/>
                </a:cxn>
                <a:cxn ang="0">
                  <a:pos x="T6" y="T7"/>
                </a:cxn>
                <a:cxn ang="0">
                  <a:pos x="T8" y="T9"/>
                </a:cxn>
              </a:cxnLst>
              <a:rect l="0" t="0" r="r" b="b"/>
              <a:pathLst>
                <a:path w="42" h="160">
                  <a:moveTo>
                    <a:pt x="42" y="160"/>
                  </a:moveTo>
                  <a:lnTo>
                    <a:pt x="42" y="22"/>
                  </a:lnTo>
                  <a:cubicBezTo>
                    <a:pt x="42" y="10"/>
                    <a:pt x="33" y="0"/>
                    <a:pt x="21" y="0"/>
                  </a:cubicBezTo>
                  <a:cubicBezTo>
                    <a:pt x="9" y="0"/>
                    <a:pt x="0" y="10"/>
                    <a:pt x="0" y="22"/>
                  </a:cubicBezTo>
                  <a:lnTo>
                    <a:pt x="0" y="109"/>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2565"/>
            <p:cNvSpPr/>
            <p:nvPr/>
          </p:nvSpPr>
          <p:spPr bwMode="auto">
            <a:xfrm>
              <a:off x="9926638" y="5846763"/>
              <a:ext cx="53975" cy="228600"/>
            </a:xfrm>
            <a:custGeom>
              <a:avLst/>
              <a:gdLst>
                <a:gd name="T0" fmla="*/ 43 w 49"/>
                <a:gd name="T1" fmla="*/ 76 h 205"/>
                <a:gd name="T2" fmla="*/ 43 w 49"/>
                <a:gd name="T3" fmla="*/ 43 h 205"/>
                <a:gd name="T4" fmla="*/ 17 w 49"/>
                <a:gd name="T5" fmla="*/ 4 h 205"/>
                <a:gd name="T6" fmla="*/ 0 w 49"/>
                <a:gd name="T7" fmla="*/ 15 h 205"/>
                <a:gd name="T8" fmla="*/ 0 w 49"/>
                <a:gd name="T9" fmla="*/ 96 h 205"/>
                <a:gd name="T10" fmla="*/ 49 w 49"/>
                <a:gd name="T11" fmla="*/ 183 h 205"/>
                <a:gd name="T12" fmla="*/ 49 w 49"/>
                <a:gd name="T13" fmla="*/ 205 h 205"/>
              </a:gdLst>
              <a:ahLst/>
              <a:cxnLst>
                <a:cxn ang="0">
                  <a:pos x="T0" y="T1"/>
                </a:cxn>
                <a:cxn ang="0">
                  <a:pos x="T2" y="T3"/>
                </a:cxn>
                <a:cxn ang="0">
                  <a:pos x="T4" y="T5"/>
                </a:cxn>
                <a:cxn ang="0">
                  <a:pos x="T6" y="T7"/>
                </a:cxn>
                <a:cxn ang="0">
                  <a:pos x="T8" y="T9"/>
                </a:cxn>
                <a:cxn ang="0">
                  <a:pos x="T10" y="T11"/>
                </a:cxn>
                <a:cxn ang="0">
                  <a:pos x="T12" y="T13"/>
                </a:cxn>
              </a:cxnLst>
              <a:rect l="0" t="0" r="r" b="b"/>
              <a:pathLst>
                <a:path w="49" h="205">
                  <a:moveTo>
                    <a:pt x="43" y="76"/>
                  </a:moveTo>
                  <a:lnTo>
                    <a:pt x="43" y="43"/>
                  </a:lnTo>
                  <a:cubicBezTo>
                    <a:pt x="43" y="25"/>
                    <a:pt x="32" y="10"/>
                    <a:pt x="17" y="4"/>
                  </a:cubicBezTo>
                  <a:cubicBezTo>
                    <a:pt x="9" y="0"/>
                    <a:pt x="0" y="6"/>
                    <a:pt x="0" y="15"/>
                  </a:cubicBezTo>
                  <a:lnTo>
                    <a:pt x="0" y="96"/>
                  </a:lnTo>
                  <a:cubicBezTo>
                    <a:pt x="0" y="147"/>
                    <a:pt x="49" y="150"/>
                    <a:pt x="49" y="183"/>
                  </a:cubicBezTo>
                  <a:lnTo>
                    <a:pt x="49" y="205"/>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2566"/>
            <p:cNvSpPr/>
            <p:nvPr/>
          </p:nvSpPr>
          <p:spPr bwMode="auto">
            <a:xfrm>
              <a:off x="9926638" y="5846763"/>
              <a:ext cx="53975" cy="228600"/>
            </a:xfrm>
            <a:custGeom>
              <a:avLst/>
              <a:gdLst>
                <a:gd name="T0" fmla="*/ 43 w 49"/>
                <a:gd name="T1" fmla="*/ 76 h 205"/>
                <a:gd name="T2" fmla="*/ 43 w 49"/>
                <a:gd name="T3" fmla="*/ 43 h 205"/>
                <a:gd name="T4" fmla="*/ 17 w 49"/>
                <a:gd name="T5" fmla="*/ 4 h 205"/>
                <a:gd name="T6" fmla="*/ 0 w 49"/>
                <a:gd name="T7" fmla="*/ 15 h 205"/>
                <a:gd name="T8" fmla="*/ 0 w 49"/>
                <a:gd name="T9" fmla="*/ 96 h 205"/>
                <a:gd name="T10" fmla="*/ 49 w 49"/>
                <a:gd name="T11" fmla="*/ 183 h 205"/>
                <a:gd name="T12" fmla="*/ 49 w 49"/>
                <a:gd name="T13" fmla="*/ 205 h 205"/>
              </a:gdLst>
              <a:ahLst/>
              <a:cxnLst>
                <a:cxn ang="0">
                  <a:pos x="T0" y="T1"/>
                </a:cxn>
                <a:cxn ang="0">
                  <a:pos x="T2" y="T3"/>
                </a:cxn>
                <a:cxn ang="0">
                  <a:pos x="T4" y="T5"/>
                </a:cxn>
                <a:cxn ang="0">
                  <a:pos x="T6" y="T7"/>
                </a:cxn>
                <a:cxn ang="0">
                  <a:pos x="T8" y="T9"/>
                </a:cxn>
                <a:cxn ang="0">
                  <a:pos x="T10" y="T11"/>
                </a:cxn>
                <a:cxn ang="0">
                  <a:pos x="T12" y="T13"/>
                </a:cxn>
              </a:cxnLst>
              <a:rect l="0" t="0" r="r" b="b"/>
              <a:pathLst>
                <a:path w="49" h="205">
                  <a:moveTo>
                    <a:pt x="43" y="76"/>
                  </a:moveTo>
                  <a:lnTo>
                    <a:pt x="43" y="43"/>
                  </a:lnTo>
                  <a:cubicBezTo>
                    <a:pt x="43" y="25"/>
                    <a:pt x="32" y="10"/>
                    <a:pt x="17" y="4"/>
                  </a:cubicBezTo>
                  <a:cubicBezTo>
                    <a:pt x="9" y="0"/>
                    <a:pt x="0" y="6"/>
                    <a:pt x="0" y="15"/>
                  </a:cubicBezTo>
                  <a:lnTo>
                    <a:pt x="0" y="96"/>
                  </a:lnTo>
                  <a:cubicBezTo>
                    <a:pt x="0" y="147"/>
                    <a:pt x="49" y="150"/>
                    <a:pt x="49" y="183"/>
                  </a:cubicBezTo>
                  <a:lnTo>
                    <a:pt x="49" y="205"/>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2567"/>
            <p:cNvSpPr/>
            <p:nvPr/>
          </p:nvSpPr>
          <p:spPr bwMode="auto">
            <a:xfrm>
              <a:off x="10118725" y="5953125"/>
              <a:ext cx="46038" cy="122238"/>
            </a:xfrm>
            <a:custGeom>
              <a:avLst/>
              <a:gdLst>
                <a:gd name="T0" fmla="*/ 42 w 42"/>
                <a:gd name="T1" fmla="*/ 0 h 110"/>
                <a:gd name="T2" fmla="*/ 0 w 42"/>
                <a:gd name="T3" fmla="*/ 88 h 110"/>
                <a:gd name="T4" fmla="*/ 0 w 42"/>
                <a:gd name="T5" fmla="*/ 110 h 110"/>
              </a:gdLst>
              <a:ahLst/>
              <a:cxnLst>
                <a:cxn ang="0">
                  <a:pos x="T0" y="T1"/>
                </a:cxn>
                <a:cxn ang="0">
                  <a:pos x="T2" y="T3"/>
                </a:cxn>
                <a:cxn ang="0">
                  <a:pos x="T4" y="T5"/>
                </a:cxn>
              </a:cxnLst>
              <a:rect l="0" t="0" r="r" b="b"/>
              <a:pathLst>
                <a:path w="42" h="110">
                  <a:moveTo>
                    <a:pt x="42" y="0"/>
                  </a:moveTo>
                  <a:cubicBezTo>
                    <a:pt x="42" y="52"/>
                    <a:pt x="0" y="55"/>
                    <a:pt x="0" y="88"/>
                  </a:cubicBezTo>
                  <a:lnTo>
                    <a:pt x="0" y="110"/>
                  </a:lnTo>
                </a:path>
              </a:pathLst>
            </a:custGeom>
            <a:grpFill/>
            <a:ln w="19050">
              <a:solidFill>
                <a:srgbClr val="3A90AA"/>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2568"/>
            <p:cNvSpPr/>
            <p:nvPr/>
          </p:nvSpPr>
          <p:spPr bwMode="auto">
            <a:xfrm>
              <a:off x="10118725" y="5953125"/>
              <a:ext cx="46038" cy="122238"/>
            </a:xfrm>
            <a:custGeom>
              <a:avLst/>
              <a:gdLst>
                <a:gd name="T0" fmla="*/ 42 w 42"/>
                <a:gd name="T1" fmla="*/ 0 h 110"/>
                <a:gd name="T2" fmla="*/ 0 w 42"/>
                <a:gd name="T3" fmla="*/ 88 h 110"/>
                <a:gd name="T4" fmla="*/ 0 w 42"/>
                <a:gd name="T5" fmla="*/ 110 h 110"/>
              </a:gdLst>
              <a:ahLst/>
              <a:cxnLst>
                <a:cxn ang="0">
                  <a:pos x="T0" y="T1"/>
                </a:cxn>
                <a:cxn ang="0">
                  <a:pos x="T2" y="T3"/>
                </a:cxn>
                <a:cxn ang="0">
                  <a:pos x="T4" y="T5"/>
                </a:cxn>
              </a:cxnLst>
              <a:rect l="0" t="0" r="r" b="b"/>
              <a:pathLst>
                <a:path w="42" h="110">
                  <a:moveTo>
                    <a:pt x="42" y="0"/>
                  </a:moveTo>
                  <a:cubicBezTo>
                    <a:pt x="42" y="52"/>
                    <a:pt x="0" y="55"/>
                    <a:pt x="0" y="88"/>
                  </a:cubicBezTo>
                  <a:lnTo>
                    <a:pt x="0" y="110"/>
                  </a:lnTo>
                </a:path>
              </a:pathLst>
            </a:custGeom>
            <a:grpFill/>
            <a:ln w="19050" cap="rnd">
              <a:solidFill>
                <a:srgbClr val="3A90AA"/>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0" name="ZoneTexte 54 - 1"/>
          <p:cNvSpPr txBox="1"/>
          <p:nvPr/>
        </p:nvSpPr>
        <p:spPr>
          <a:xfrm>
            <a:off x="929660" y="6780107"/>
            <a:ext cx="12013566" cy="1006245"/>
          </a:xfrm>
          <a:prstGeom prst="rect">
            <a:avLst/>
          </a:prstGeom>
          <a:noFill/>
        </p:spPr>
        <p:txBody>
          <a:bodyPr wrap="square" rtlCol="0" anchor="ctr">
            <a:noAutofit/>
          </a:bodyPr>
          <a:lstStyle/>
          <a:p>
            <a:r>
              <a:rPr lang="en-US" sz="1600" b="1" dirty="0">
                <a:solidFill>
                  <a:srgbClr val="3CA4C2"/>
                </a:solidFill>
                <a:latin typeface="Verdana" panose="020B0604030504040204" pitchFamily="34" charset="0"/>
                <a:ea typeface="Verdana" panose="020B0604030504040204" pitchFamily="34" charset="0"/>
              </a:rPr>
              <a:t>Quality Beyond Comparison</a:t>
            </a:r>
            <a:endParaRPr lang="en-US" sz="1600" b="1" dirty="0">
              <a:solidFill>
                <a:srgbClr val="3CA4C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Years of refinement have led our processing technology to surpass that of Japanese competitors.</a:t>
            </a:r>
            <a:endParaRPr lang="en-US"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Meticulous quality control at every production stage to set industry benchmarks.</a:t>
            </a:r>
            <a:endParaRPr lang="en-US" sz="1400" dirty="0">
              <a:latin typeface="Verdana" panose="020B0604030504040204" pitchFamily="34" charset="0"/>
              <a:ea typeface="Verdana" panose="020B0604030504040204" pitchFamily="34" charset="0"/>
            </a:endParaRPr>
          </a:p>
        </p:txBody>
      </p:sp>
      <p:grpSp>
        <p:nvGrpSpPr>
          <p:cNvPr id="356" name="Award3" descr="{&quot;Key&quot;:&quot;POWER_USER_SHAPE_ICON&quot;,&quot;Value&quot;:&quot;POWER_USER_SHAPE_ICON_STYLE_1&quot;}"/>
          <p:cNvGrpSpPr>
            <a:grpSpLocks noChangeAspect="1"/>
          </p:cNvGrpSpPr>
          <p:nvPr/>
        </p:nvGrpSpPr>
        <p:grpSpPr>
          <a:xfrm>
            <a:off x="271712" y="6999292"/>
            <a:ext cx="433737" cy="567874"/>
            <a:chOff x="4316413" y="1254126"/>
            <a:chExt cx="153988" cy="201612"/>
          </a:xfrm>
          <a:solidFill>
            <a:srgbClr val="3CA4C2"/>
          </a:solidFill>
        </p:grpSpPr>
        <p:sp>
          <p:nvSpPr>
            <p:cNvPr id="357" name="Freeform 311"/>
            <p:cNvSpPr>
              <a:spLocks noEditPoints="1"/>
            </p:cNvSpPr>
            <p:nvPr/>
          </p:nvSpPr>
          <p:spPr bwMode="auto">
            <a:xfrm>
              <a:off x="4316413" y="1254126"/>
              <a:ext cx="153988" cy="153988"/>
            </a:xfrm>
            <a:custGeom>
              <a:avLst/>
              <a:gdLst>
                <a:gd name="T0" fmla="*/ 2113 w 4226"/>
                <a:gd name="T1" fmla="*/ 200 h 4226"/>
                <a:gd name="T2" fmla="*/ 200 w 4226"/>
                <a:gd name="T3" fmla="*/ 2113 h 4226"/>
                <a:gd name="T4" fmla="*/ 2113 w 4226"/>
                <a:gd name="T5" fmla="*/ 4026 h 4226"/>
                <a:gd name="T6" fmla="*/ 4026 w 4226"/>
                <a:gd name="T7" fmla="*/ 2113 h 4226"/>
                <a:gd name="T8" fmla="*/ 2113 w 4226"/>
                <a:gd name="T9" fmla="*/ 200 h 4226"/>
                <a:gd name="T10" fmla="*/ 2113 w 4226"/>
                <a:gd name="T11" fmla="*/ 4226 h 4226"/>
                <a:gd name="T12" fmla="*/ 0 w 4226"/>
                <a:gd name="T13" fmla="*/ 2113 h 4226"/>
                <a:gd name="T14" fmla="*/ 2113 w 4226"/>
                <a:gd name="T15" fmla="*/ 0 h 4226"/>
                <a:gd name="T16" fmla="*/ 4226 w 4226"/>
                <a:gd name="T17" fmla="*/ 2113 h 4226"/>
                <a:gd name="T18" fmla="*/ 2113 w 4226"/>
                <a:gd name="T19" fmla="*/ 4226 h 4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6" h="4226">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312"/>
            <p:cNvSpPr>
              <a:spLocks noEditPoints="1"/>
            </p:cNvSpPr>
            <p:nvPr/>
          </p:nvSpPr>
          <p:spPr bwMode="auto">
            <a:xfrm>
              <a:off x="4443413" y="1336676"/>
              <a:ext cx="7938" cy="9525"/>
            </a:xfrm>
            <a:custGeom>
              <a:avLst/>
              <a:gdLst>
                <a:gd name="T0" fmla="*/ 15 w 220"/>
                <a:gd name="T1" fmla="*/ 114 h 235"/>
                <a:gd name="T2" fmla="*/ 16 w 220"/>
                <a:gd name="T3" fmla="*/ 128 h 235"/>
                <a:gd name="T4" fmla="*/ 15 w 220"/>
                <a:gd name="T5" fmla="*/ 114 h 235"/>
                <a:gd name="T6" fmla="*/ 110 w 220"/>
                <a:gd name="T7" fmla="*/ 235 h 235"/>
                <a:gd name="T8" fmla="*/ 89 w 220"/>
                <a:gd name="T9" fmla="*/ 233 h 235"/>
                <a:gd name="T10" fmla="*/ 12 w 220"/>
                <a:gd name="T11" fmla="*/ 114 h 235"/>
                <a:gd name="T12" fmla="*/ 16 w 220"/>
                <a:gd name="T13" fmla="*/ 98 h 235"/>
                <a:gd name="T14" fmla="*/ 16 w 220"/>
                <a:gd name="T15" fmla="*/ 95 h 235"/>
                <a:gd name="T16" fmla="*/ 125 w 220"/>
                <a:gd name="T17" fmla="*/ 6 h 235"/>
                <a:gd name="T18" fmla="*/ 215 w 220"/>
                <a:gd name="T19" fmla="*/ 114 h 235"/>
                <a:gd name="T20" fmla="*/ 215 w 220"/>
                <a:gd name="T21" fmla="*/ 117 h 235"/>
                <a:gd name="T22" fmla="*/ 213 w 220"/>
                <a:gd name="T23" fmla="*/ 140 h 235"/>
                <a:gd name="T24" fmla="*/ 203 w 220"/>
                <a:gd name="T25" fmla="*/ 171 h 235"/>
                <a:gd name="T26" fmla="*/ 110 w 220"/>
                <a:gd name="T27"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35">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313"/>
            <p:cNvSpPr/>
            <p:nvPr/>
          </p:nvSpPr>
          <p:spPr bwMode="auto">
            <a:xfrm>
              <a:off x="4333876" y="1271588"/>
              <a:ext cx="117475" cy="117475"/>
            </a:xfrm>
            <a:custGeom>
              <a:avLst/>
              <a:gdLst>
                <a:gd name="T0" fmla="*/ 1621 w 3234"/>
                <a:gd name="T1" fmla="*/ 3243 h 3243"/>
                <a:gd name="T2" fmla="*/ 0 w 3234"/>
                <a:gd name="T3" fmla="*/ 1621 h 3243"/>
                <a:gd name="T4" fmla="*/ 1621 w 3234"/>
                <a:gd name="T5" fmla="*/ 0 h 3243"/>
                <a:gd name="T6" fmla="*/ 2689 w 3234"/>
                <a:gd name="T7" fmla="*/ 401 h 3243"/>
                <a:gd name="T8" fmla="*/ 3226 w 3234"/>
                <a:gd name="T9" fmla="*/ 1393 h 3243"/>
                <a:gd name="T10" fmla="*/ 3141 w 3234"/>
                <a:gd name="T11" fmla="*/ 1505 h 3243"/>
                <a:gd name="T12" fmla="*/ 3028 w 3234"/>
                <a:gd name="T13" fmla="*/ 1421 h 3243"/>
                <a:gd name="T14" fmla="*/ 1621 w 3234"/>
                <a:gd name="T15" fmla="*/ 200 h 3243"/>
                <a:gd name="T16" fmla="*/ 200 w 3234"/>
                <a:gd name="T17" fmla="*/ 1621 h 3243"/>
                <a:gd name="T18" fmla="*/ 1621 w 3234"/>
                <a:gd name="T19" fmla="*/ 3042 h 3243"/>
                <a:gd name="T20" fmla="*/ 2858 w 3234"/>
                <a:gd name="T21" fmla="*/ 2322 h 3243"/>
                <a:gd name="T22" fmla="*/ 2994 w 3234"/>
                <a:gd name="T23" fmla="*/ 2284 h 3243"/>
                <a:gd name="T24" fmla="*/ 3032 w 3234"/>
                <a:gd name="T25" fmla="*/ 2421 h 3243"/>
                <a:gd name="T26" fmla="*/ 1621 w 3234"/>
                <a:gd name="T27" fmla="*/ 3243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4" h="3243">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314"/>
            <p:cNvSpPr>
              <a:spLocks noEditPoints="1"/>
            </p:cNvSpPr>
            <p:nvPr/>
          </p:nvSpPr>
          <p:spPr bwMode="auto">
            <a:xfrm>
              <a:off x="4359276" y="1295401"/>
              <a:ext cx="66675" cy="63500"/>
            </a:xfrm>
            <a:custGeom>
              <a:avLst/>
              <a:gdLst>
                <a:gd name="T0" fmla="*/ 913 w 1826"/>
                <a:gd name="T1" fmla="*/ 1271 h 1739"/>
                <a:gd name="T2" fmla="*/ 960 w 1826"/>
                <a:gd name="T3" fmla="*/ 1282 h 1739"/>
                <a:gd name="T4" fmla="*/ 1278 w 1826"/>
                <a:gd name="T5" fmla="*/ 1450 h 1739"/>
                <a:gd name="T6" fmla="*/ 1217 w 1826"/>
                <a:gd name="T7" fmla="*/ 1095 h 1739"/>
                <a:gd name="T8" fmla="*/ 1246 w 1826"/>
                <a:gd name="T9" fmla="*/ 1007 h 1739"/>
                <a:gd name="T10" fmla="*/ 1504 w 1826"/>
                <a:gd name="T11" fmla="*/ 755 h 1739"/>
                <a:gd name="T12" fmla="*/ 1148 w 1826"/>
                <a:gd name="T13" fmla="*/ 704 h 1739"/>
                <a:gd name="T14" fmla="*/ 1072 w 1826"/>
                <a:gd name="T15" fmla="*/ 649 h 1739"/>
                <a:gd name="T16" fmla="*/ 913 w 1826"/>
                <a:gd name="T17" fmla="*/ 326 h 1739"/>
                <a:gd name="T18" fmla="*/ 754 w 1826"/>
                <a:gd name="T19" fmla="*/ 649 h 1739"/>
                <a:gd name="T20" fmla="*/ 678 w 1826"/>
                <a:gd name="T21" fmla="*/ 704 h 1739"/>
                <a:gd name="T22" fmla="*/ 322 w 1826"/>
                <a:gd name="T23" fmla="*/ 755 h 1739"/>
                <a:gd name="T24" fmla="*/ 580 w 1826"/>
                <a:gd name="T25" fmla="*/ 1007 h 1739"/>
                <a:gd name="T26" fmla="*/ 609 w 1826"/>
                <a:gd name="T27" fmla="*/ 1095 h 1739"/>
                <a:gd name="T28" fmla="*/ 548 w 1826"/>
                <a:gd name="T29" fmla="*/ 1450 h 1739"/>
                <a:gd name="T30" fmla="*/ 866 w 1826"/>
                <a:gd name="T31" fmla="*/ 1282 h 1739"/>
                <a:gd name="T32" fmla="*/ 913 w 1826"/>
                <a:gd name="T33" fmla="*/ 1271 h 1739"/>
                <a:gd name="T34" fmla="*/ 415 w 1826"/>
                <a:gd name="T35" fmla="*/ 1733 h 1739"/>
                <a:gd name="T36" fmla="*/ 356 w 1826"/>
                <a:gd name="T37" fmla="*/ 1713 h 1739"/>
                <a:gd name="T38" fmla="*/ 316 w 1826"/>
                <a:gd name="T39" fmla="*/ 1616 h 1739"/>
                <a:gd name="T40" fmla="*/ 403 w 1826"/>
                <a:gd name="T41" fmla="*/ 1113 h 1739"/>
                <a:gd name="T42" fmla="*/ 37 w 1826"/>
                <a:gd name="T43" fmla="*/ 757 h 1739"/>
                <a:gd name="T44" fmla="*/ 12 w 1826"/>
                <a:gd name="T45" fmla="*/ 654 h 1739"/>
                <a:gd name="T46" fmla="*/ 93 w 1826"/>
                <a:gd name="T47" fmla="*/ 587 h 1739"/>
                <a:gd name="T48" fmla="*/ 598 w 1826"/>
                <a:gd name="T49" fmla="*/ 513 h 1739"/>
                <a:gd name="T50" fmla="*/ 823 w 1826"/>
                <a:gd name="T51" fmla="*/ 56 h 1739"/>
                <a:gd name="T52" fmla="*/ 913 w 1826"/>
                <a:gd name="T53" fmla="*/ 0 h 1739"/>
                <a:gd name="T54" fmla="*/ 1003 w 1826"/>
                <a:gd name="T55" fmla="*/ 56 h 1739"/>
                <a:gd name="T56" fmla="*/ 1229 w 1826"/>
                <a:gd name="T57" fmla="*/ 513 h 1739"/>
                <a:gd name="T58" fmla="*/ 1733 w 1826"/>
                <a:gd name="T59" fmla="*/ 587 h 1739"/>
                <a:gd name="T60" fmla="*/ 1814 w 1826"/>
                <a:gd name="T61" fmla="*/ 654 h 1739"/>
                <a:gd name="T62" fmla="*/ 1789 w 1826"/>
                <a:gd name="T63" fmla="*/ 757 h 1739"/>
                <a:gd name="T64" fmla="*/ 1423 w 1826"/>
                <a:gd name="T65" fmla="*/ 1113 h 1739"/>
                <a:gd name="T66" fmla="*/ 1510 w 1826"/>
                <a:gd name="T67" fmla="*/ 1616 h 1739"/>
                <a:gd name="T68" fmla="*/ 1470 w 1826"/>
                <a:gd name="T69" fmla="*/ 1713 h 1739"/>
                <a:gd name="T70" fmla="*/ 1365 w 1826"/>
                <a:gd name="T71" fmla="*/ 1721 h 1739"/>
                <a:gd name="T72" fmla="*/ 913 w 1826"/>
                <a:gd name="T73" fmla="*/ 1484 h 1739"/>
                <a:gd name="T74" fmla="*/ 462 w 1826"/>
                <a:gd name="T75" fmla="*/ 1721 h 1739"/>
                <a:gd name="T76" fmla="*/ 415 w 1826"/>
                <a:gd name="T77" fmla="*/ 1733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6" h="1739">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315"/>
            <p:cNvSpPr/>
            <p:nvPr/>
          </p:nvSpPr>
          <p:spPr bwMode="auto">
            <a:xfrm>
              <a:off x="4346576" y="1389063"/>
              <a:ext cx="90488" cy="66675"/>
            </a:xfrm>
            <a:custGeom>
              <a:avLst/>
              <a:gdLst>
                <a:gd name="T0" fmla="*/ 2381 w 2481"/>
                <a:gd name="T1" fmla="*/ 1819 h 1819"/>
                <a:gd name="T2" fmla="*/ 2326 w 2481"/>
                <a:gd name="T3" fmla="*/ 1802 h 1819"/>
                <a:gd name="T4" fmla="*/ 1231 w 2481"/>
                <a:gd name="T5" fmla="*/ 1085 h 1819"/>
                <a:gd name="T6" fmla="*/ 156 w 2481"/>
                <a:gd name="T7" fmla="*/ 1796 h 1819"/>
                <a:gd name="T8" fmla="*/ 53 w 2481"/>
                <a:gd name="T9" fmla="*/ 1801 h 1819"/>
                <a:gd name="T10" fmla="*/ 0 w 2481"/>
                <a:gd name="T11" fmla="*/ 1713 h 1819"/>
                <a:gd name="T12" fmla="*/ 3 w 2481"/>
                <a:gd name="T13" fmla="*/ 100 h 1819"/>
                <a:gd name="T14" fmla="*/ 103 w 2481"/>
                <a:gd name="T15" fmla="*/ 0 h 1819"/>
                <a:gd name="T16" fmla="*/ 103 w 2481"/>
                <a:gd name="T17" fmla="*/ 0 h 1819"/>
                <a:gd name="T18" fmla="*/ 203 w 2481"/>
                <a:gd name="T19" fmla="*/ 101 h 1819"/>
                <a:gd name="T20" fmla="*/ 201 w 2481"/>
                <a:gd name="T21" fmla="*/ 1526 h 1819"/>
                <a:gd name="T22" fmla="*/ 1175 w 2481"/>
                <a:gd name="T23" fmla="*/ 882 h 1819"/>
                <a:gd name="T24" fmla="*/ 1285 w 2481"/>
                <a:gd name="T25" fmla="*/ 881 h 1819"/>
                <a:gd name="T26" fmla="*/ 2281 w 2481"/>
                <a:gd name="T27" fmla="*/ 1534 h 1819"/>
                <a:gd name="T28" fmla="*/ 2281 w 2481"/>
                <a:gd name="T29" fmla="*/ 140 h 1819"/>
                <a:gd name="T30" fmla="*/ 2381 w 2481"/>
                <a:gd name="T31" fmla="*/ 41 h 1819"/>
                <a:gd name="T32" fmla="*/ 2481 w 2481"/>
                <a:gd name="T33" fmla="*/ 140 h 1819"/>
                <a:gd name="T34" fmla="*/ 2481 w 2481"/>
                <a:gd name="T35" fmla="*/ 1718 h 1819"/>
                <a:gd name="T36" fmla="*/ 2428 w 2481"/>
                <a:gd name="T37" fmla="*/ 1807 h 1819"/>
                <a:gd name="T38" fmla="*/ 2381 w 2481"/>
                <a:gd name="T39" fmla="*/ 181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1" h="1819">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1" name="ZoneTexte 54"/>
          <p:cNvSpPr txBox="1"/>
          <p:nvPr/>
        </p:nvSpPr>
        <p:spPr>
          <a:xfrm>
            <a:off x="929660" y="7961443"/>
            <a:ext cx="12013566" cy="1006245"/>
          </a:xfrm>
          <a:prstGeom prst="rect">
            <a:avLst/>
          </a:prstGeom>
          <a:noFill/>
        </p:spPr>
        <p:txBody>
          <a:bodyPr wrap="square" rtlCol="0" anchor="ctr">
            <a:noAutofit/>
          </a:bodyPr>
          <a:lstStyle/>
          <a:p>
            <a:r>
              <a:rPr lang="en-US" sz="1600" b="1" dirty="0">
                <a:solidFill>
                  <a:srgbClr val="9AD2AE"/>
                </a:solidFill>
                <a:latin typeface="Verdana" panose="020B0604030504040204" pitchFamily="34" charset="0"/>
                <a:ea typeface="Verdana" panose="020B0604030504040204" pitchFamily="34" charset="0"/>
              </a:rPr>
              <a:t>Optimized Supply Chain and Cost Performance</a:t>
            </a:r>
            <a:endParaRPr lang="en-US" sz="1600" b="1" dirty="0">
              <a:solidFill>
                <a:srgbClr val="9AD2AE"/>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Continuous optimization of the material supply chain and scientific design practices.</a:t>
            </a:r>
            <a:endParaRPr lang="en-US"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Exceptional balance of quality and cost-effectiveness, providing a strong competitive advantage in global markets.</a:t>
            </a:r>
            <a:endParaRPr lang="en-US" sz="1400" dirty="0">
              <a:latin typeface="Verdana" panose="020B0604030504040204" pitchFamily="34" charset="0"/>
              <a:ea typeface="Verdana" panose="020B0604030504040204" pitchFamily="34" charset="0"/>
            </a:endParaRPr>
          </a:p>
        </p:txBody>
      </p:sp>
      <p:grpSp>
        <p:nvGrpSpPr>
          <p:cNvPr id="362" name="Freight4" descr="{&quot;Key&quot;:&quot;POWER_USER_SHAPE_ICON&quot;,&quot;Value&quot;:&quot;POWER_USER_SHAPE_ICON_STYLE_1&quot;}"/>
          <p:cNvGrpSpPr>
            <a:grpSpLocks noChangeAspect="1"/>
          </p:cNvGrpSpPr>
          <p:nvPr/>
        </p:nvGrpSpPr>
        <p:grpSpPr>
          <a:xfrm>
            <a:off x="228322" y="8213714"/>
            <a:ext cx="520516" cy="501702"/>
            <a:chOff x="6305001" y="2633524"/>
            <a:chExt cx="3197816" cy="3082230"/>
          </a:xfrm>
          <a:solidFill>
            <a:srgbClr val="9AD2AE"/>
          </a:solidFill>
        </p:grpSpPr>
        <p:sp>
          <p:nvSpPr>
            <p:cNvPr id="363" name="Freeform: Shape 362"/>
            <p:cNvSpPr>
              <a:spLocks noChangeArrowheads="1"/>
            </p:cNvSpPr>
            <p:nvPr/>
          </p:nvSpPr>
          <p:spPr bwMode="auto">
            <a:xfrm>
              <a:off x="8077285" y="2672051"/>
              <a:ext cx="96326" cy="1290678"/>
            </a:xfrm>
            <a:custGeom>
              <a:avLst/>
              <a:gdLst>
                <a:gd name="connsiteX0" fmla="*/ 0 w 96326"/>
                <a:gd name="connsiteY0" fmla="*/ 0 h 1290678"/>
                <a:gd name="connsiteX1" fmla="*/ 96326 w 96326"/>
                <a:gd name="connsiteY1" fmla="*/ 0 h 1290678"/>
                <a:gd name="connsiteX2" fmla="*/ 96326 w 96326"/>
                <a:gd name="connsiteY2" fmla="*/ 1290678 h 1290678"/>
                <a:gd name="connsiteX3" fmla="*/ 0 w 96326"/>
                <a:gd name="connsiteY3" fmla="*/ 1290678 h 1290678"/>
              </a:gdLst>
              <a:ahLst/>
              <a:cxnLst>
                <a:cxn ang="0">
                  <a:pos x="connsiteX0" y="connsiteY0"/>
                </a:cxn>
                <a:cxn ang="0">
                  <a:pos x="connsiteX1" y="connsiteY1"/>
                </a:cxn>
                <a:cxn ang="0">
                  <a:pos x="connsiteX2" y="connsiteY2"/>
                </a:cxn>
                <a:cxn ang="0">
                  <a:pos x="connsiteX3" y="connsiteY3"/>
                </a:cxn>
              </a:cxnLst>
              <a:rect l="l" t="t" r="r" b="b"/>
              <a:pathLst>
                <a:path w="96326" h="1290678">
                  <a:moveTo>
                    <a:pt x="0" y="0"/>
                  </a:moveTo>
                  <a:lnTo>
                    <a:pt x="96326" y="0"/>
                  </a:lnTo>
                  <a:lnTo>
                    <a:pt x="96326" y="1290678"/>
                  </a:lnTo>
                  <a:lnTo>
                    <a:pt x="0" y="129067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bwMode="auto">
            <a:xfrm>
              <a:off x="6998503" y="2633524"/>
              <a:ext cx="2253888" cy="1855797"/>
            </a:xfrm>
            <a:custGeom>
              <a:avLst/>
              <a:gdLst>
                <a:gd name="connsiteX0" fmla="*/ 1126944 w 2253888"/>
                <a:gd name="connsiteY0" fmla="*/ 0 h 1855797"/>
                <a:gd name="connsiteX1" fmla="*/ 2253888 w 2253888"/>
                <a:gd name="connsiteY1" fmla="*/ 1126944 h 1855797"/>
                <a:gd name="connsiteX2" fmla="*/ 2059974 w 2253888"/>
                <a:gd name="connsiteY2" fmla="*/ 1757548 h 1855797"/>
                <a:gd name="connsiteX3" fmla="*/ 1982741 w 2253888"/>
                <a:gd name="connsiteY3" fmla="*/ 1855797 h 1855797"/>
                <a:gd name="connsiteX4" fmla="*/ 1952855 w 2253888"/>
                <a:gd name="connsiteY4" fmla="*/ 1761873 h 1855797"/>
                <a:gd name="connsiteX5" fmla="*/ 1991247 w 2253888"/>
                <a:gd name="connsiteY5" fmla="*/ 1710490 h 1855797"/>
                <a:gd name="connsiteX6" fmla="*/ 2168741 w 2253888"/>
                <a:gd name="connsiteY6" fmla="*/ 1126944 h 1855797"/>
                <a:gd name="connsiteX7" fmla="*/ 1863214 w 2253888"/>
                <a:gd name="connsiteY7" fmla="*/ 390674 h 1855797"/>
                <a:gd name="connsiteX8" fmla="*/ 1126944 w 2253888"/>
                <a:gd name="connsiteY8" fmla="*/ 85147 h 1855797"/>
                <a:gd name="connsiteX9" fmla="*/ 388170 w 2253888"/>
                <a:gd name="connsiteY9" fmla="*/ 390674 h 1855797"/>
                <a:gd name="connsiteX10" fmla="*/ 82643 w 2253888"/>
                <a:gd name="connsiteY10" fmla="*/ 1126944 h 1855797"/>
                <a:gd name="connsiteX11" fmla="*/ 87964 w 2253888"/>
                <a:gd name="connsiteY11" fmla="*/ 1233568 h 1855797"/>
                <a:gd name="connsiteX12" fmla="*/ 102422 w 2253888"/>
                <a:gd name="connsiteY12" fmla="*/ 1329206 h 1855797"/>
                <a:gd name="connsiteX13" fmla="*/ 19015 w 2253888"/>
                <a:gd name="connsiteY13" fmla="*/ 1329206 h 1855797"/>
                <a:gd name="connsiteX14" fmla="*/ 5806 w 2253888"/>
                <a:gd name="connsiteY14" fmla="*/ 1242362 h 1855797"/>
                <a:gd name="connsiteX15" fmla="*/ 0 w 2253888"/>
                <a:gd name="connsiteY15" fmla="*/ 1126944 h 1855797"/>
                <a:gd name="connsiteX16" fmla="*/ 1126944 w 2253888"/>
                <a:gd name="connsiteY16" fmla="*/ 0 h 18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3888" h="1855797">
                  <a:moveTo>
                    <a:pt x="1126944" y="0"/>
                  </a:moveTo>
                  <a:cubicBezTo>
                    <a:pt x="1748015" y="0"/>
                    <a:pt x="2251384" y="505873"/>
                    <a:pt x="2253888" y="1126944"/>
                  </a:cubicBezTo>
                  <a:cubicBezTo>
                    <a:pt x="2252949" y="1360785"/>
                    <a:pt x="2181576" y="1577721"/>
                    <a:pt x="2059974" y="1757548"/>
                  </a:cubicBezTo>
                  <a:lnTo>
                    <a:pt x="1982741" y="1855797"/>
                  </a:lnTo>
                  <a:lnTo>
                    <a:pt x="1952855" y="1761873"/>
                  </a:lnTo>
                  <a:lnTo>
                    <a:pt x="1991247" y="1710490"/>
                  </a:lnTo>
                  <a:cubicBezTo>
                    <a:pt x="2103942" y="1543443"/>
                    <a:pt x="2168741" y="1342941"/>
                    <a:pt x="2168741" y="1126944"/>
                  </a:cubicBezTo>
                  <a:cubicBezTo>
                    <a:pt x="2168741" y="838947"/>
                    <a:pt x="2053542" y="578498"/>
                    <a:pt x="1863214" y="390674"/>
                  </a:cubicBezTo>
                  <a:cubicBezTo>
                    <a:pt x="1675390" y="200346"/>
                    <a:pt x="1414941" y="85147"/>
                    <a:pt x="1126944" y="85147"/>
                  </a:cubicBezTo>
                  <a:cubicBezTo>
                    <a:pt x="836443" y="85147"/>
                    <a:pt x="575994" y="200346"/>
                    <a:pt x="388170" y="390674"/>
                  </a:cubicBezTo>
                  <a:cubicBezTo>
                    <a:pt x="197842" y="578498"/>
                    <a:pt x="82643" y="838947"/>
                    <a:pt x="82643" y="1126944"/>
                  </a:cubicBezTo>
                  <a:cubicBezTo>
                    <a:pt x="82643" y="1162943"/>
                    <a:pt x="84443" y="1198512"/>
                    <a:pt x="87964" y="1233568"/>
                  </a:cubicBezTo>
                  <a:lnTo>
                    <a:pt x="102422" y="1329206"/>
                  </a:lnTo>
                  <a:lnTo>
                    <a:pt x="19015" y="1329206"/>
                  </a:lnTo>
                  <a:lnTo>
                    <a:pt x="5806" y="1242362"/>
                  </a:lnTo>
                  <a:cubicBezTo>
                    <a:pt x="1967" y="1204421"/>
                    <a:pt x="0" y="1165917"/>
                    <a:pt x="0" y="1126944"/>
                  </a:cubicBezTo>
                  <a:cubicBezTo>
                    <a:pt x="0" y="505873"/>
                    <a:pt x="503369" y="0"/>
                    <a:pt x="1126944" y="0"/>
                  </a:cubicBez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Rectangle 8"/>
            <p:cNvSpPr>
              <a:spLocks noChangeArrowheads="1"/>
            </p:cNvSpPr>
            <p:nvPr/>
          </p:nvSpPr>
          <p:spPr bwMode="auto">
            <a:xfrm>
              <a:off x="7210413" y="3172913"/>
              <a:ext cx="1830081" cy="7705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bwMode="auto">
            <a:xfrm>
              <a:off x="8136905" y="2652782"/>
              <a:ext cx="653153" cy="1598913"/>
            </a:xfrm>
            <a:custGeom>
              <a:avLst/>
              <a:gdLst>
                <a:gd name="connsiteX0" fmla="*/ 40350 w 653153"/>
                <a:gd name="connsiteY0" fmla="*/ 0 h 1598913"/>
                <a:gd name="connsiteX1" fmla="*/ 653153 w 653153"/>
                <a:gd name="connsiteY1" fmla="*/ 1106443 h 1598913"/>
                <a:gd name="connsiteX2" fmla="*/ 603032 w 653153"/>
                <a:gd name="connsiteY2" fmla="*/ 1451123 h 1598913"/>
                <a:gd name="connsiteX3" fmla="*/ 548361 w 653153"/>
                <a:gd name="connsiteY3" fmla="*/ 1598913 h 1598913"/>
                <a:gd name="connsiteX4" fmla="*/ 455196 w 653153"/>
                <a:gd name="connsiteY4" fmla="*/ 1598913 h 1598913"/>
                <a:gd name="connsiteX5" fmla="*/ 465671 w 653153"/>
                <a:gd name="connsiteY5" fmla="*/ 1579141 h 1598913"/>
                <a:gd name="connsiteX6" fmla="*/ 569933 w 653153"/>
                <a:gd name="connsiteY6" fmla="*/ 1106443 h 1598913"/>
                <a:gd name="connsiteX7" fmla="*/ 0 w 653153"/>
                <a:gd name="connsiteY7" fmla="*/ 69307 h 159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153" h="1598913">
                  <a:moveTo>
                    <a:pt x="40350" y="0"/>
                  </a:moveTo>
                  <a:cubicBezTo>
                    <a:pt x="408536" y="205447"/>
                    <a:pt x="653153" y="636143"/>
                    <a:pt x="653153" y="1106443"/>
                  </a:cubicBezTo>
                  <a:cubicBezTo>
                    <a:pt x="653153" y="1225256"/>
                    <a:pt x="635500" y="1340974"/>
                    <a:pt x="603032" y="1451123"/>
                  </a:cubicBezTo>
                  <a:lnTo>
                    <a:pt x="548361" y="1598913"/>
                  </a:lnTo>
                  <a:lnTo>
                    <a:pt x="455196" y="1598913"/>
                  </a:lnTo>
                  <a:lnTo>
                    <a:pt x="465671" y="1579141"/>
                  </a:lnTo>
                  <a:cubicBezTo>
                    <a:pt x="531633" y="1432714"/>
                    <a:pt x="569933" y="1271667"/>
                    <a:pt x="569933" y="1106443"/>
                  </a:cubicBezTo>
                  <a:cubicBezTo>
                    <a:pt x="569933" y="663371"/>
                    <a:pt x="335403" y="259903"/>
                    <a:pt x="0" y="69307"/>
                  </a:cubicBez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a:spLocks noChangeArrowheads="1"/>
            </p:cNvSpPr>
            <p:nvPr/>
          </p:nvSpPr>
          <p:spPr bwMode="auto">
            <a:xfrm>
              <a:off x="8077285" y="2672051"/>
              <a:ext cx="96326" cy="1290678"/>
            </a:xfrm>
            <a:custGeom>
              <a:avLst/>
              <a:gdLst>
                <a:gd name="connsiteX0" fmla="*/ 0 w 96326"/>
                <a:gd name="connsiteY0" fmla="*/ 0 h 1290678"/>
                <a:gd name="connsiteX1" fmla="*/ 96326 w 96326"/>
                <a:gd name="connsiteY1" fmla="*/ 0 h 1290678"/>
                <a:gd name="connsiteX2" fmla="*/ 96326 w 96326"/>
                <a:gd name="connsiteY2" fmla="*/ 1290678 h 1290678"/>
                <a:gd name="connsiteX3" fmla="*/ 0 w 96326"/>
                <a:gd name="connsiteY3" fmla="*/ 1290678 h 1290678"/>
              </a:gdLst>
              <a:ahLst/>
              <a:cxnLst>
                <a:cxn ang="0">
                  <a:pos x="connsiteX0" y="connsiteY0"/>
                </a:cxn>
                <a:cxn ang="0">
                  <a:pos x="connsiteX1" y="connsiteY1"/>
                </a:cxn>
                <a:cxn ang="0">
                  <a:pos x="connsiteX2" y="connsiteY2"/>
                </a:cxn>
                <a:cxn ang="0">
                  <a:pos x="connsiteX3" y="connsiteY3"/>
                </a:cxn>
              </a:cxnLst>
              <a:rect l="l" t="t" r="r" b="b"/>
              <a:pathLst>
                <a:path w="96326" h="1290678">
                  <a:moveTo>
                    <a:pt x="0" y="0"/>
                  </a:moveTo>
                  <a:lnTo>
                    <a:pt x="96326" y="0"/>
                  </a:lnTo>
                  <a:lnTo>
                    <a:pt x="96326" y="1290678"/>
                  </a:lnTo>
                  <a:lnTo>
                    <a:pt x="0" y="129067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bwMode="auto">
            <a:xfrm>
              <a:off x="7460839" y="2652781"/>
              <a:ext cx="653153" cy="1309948"/>
            </a:xfrm>
            <a:custGeom>
              <a:avLst/>
              <a:gdLst>
                <a:gd name="connsiteX0" fmla="*/ 612804 w 653153"/>
                <a:gd name="connsiteY0" fmla="*/ 0 h 1309948"/>
                <a:gd name="connsiteX1" fmla="*/ 653153 w 653153"/>
                <a:gd name="connsiteY1" fmla="*/ 69307 h 1309948"/>
                <a:gd name="connsiteX2" fmla="*/ 83220 w 653153"/>
                <a:gd name="connsiteY2" fmla="*/ 1106443 h 1309948"/>
                <a:gd name="connsiteX3" fmla="*/ 95593 w 653153"/>
                <a:gd name="connsiteY3" fmla="*/ 1269887 h 1309948"/>
                <a:gd name="connsiteX4" fmla="*/ 104585 w 653153"/>
                <a:gd name="connsiteY4" fmla="*/ 1309948 h 1309948"/>
                <a:gd name="connsiteX5" fmla="*/ 19485 w 653153"/>
                <a:gd name="connsiteY5" fmla="*/ 1309948 h 1309948"/>
                <a:gd name="connsiteX6" fmla="*/ 13240 w 653153"/>
                <a:gd name="connsiteY6" fmla="*/ 1282031 h 1309948"/>
                <a:gd name="connsiteX7" fmla="*/ 0 w 653153"/>
                <a:gd name="connsiteY7" fmla="*/ 1106443 h 1309948"/>
                <a:gd name="connsiteX8" fmla="*/ 612804 w 653153"/>
                <a:gd name="connsiteY8" fmla="*/ 0 h 130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53" h="1309948">
                  <a:moveTo>
                    <a:pt x="612804" y="0"/>
                  </a:moveTo>
                  <a:lnTo>
                    <a:pt x="653153" y="69307"/>
                  </a:lnTo>
                  <a:cubicBezTo>
                    <a:pt x="317750" y="259903"/>
                    <a:pt x="83220" y="663371"/>
                    <a:pt x="83220" y="1106443"/>
                  </a:cubicBezTo>
                  <a:cubicBezTo>
                    <a:pt x="83220" y="1161517"/>
                    <a:pt x="87476" y="1216128"/>
                    <a:pt x="95593" y="1269887"/>
                  </a:cubicBezTo>
                  <a:lnTo>
                    <a:pt x="104585" y="1309948"/>
                  </a:lnTo>
                  <a:lnTo>
                    <a:pt x="19485" y="1309948"/>
                  </a:lnTo>
                  <a:lnTo>
                    <a:pt x="13240" y="1282031"/>
                  </a:lnTo>
                  <a:cubicBezTo>
                    <a:pt x="4571" y="1224482"/>
                    <a:pt x="0" y="1165849"/>
                    <a:pt x="0" y="1106443"/>
                  </a:cubicBezTo>
                  <a:cubicBezTo>
                    <a:pt x="0" y="636143"/>
                    <a:pt x="244617" y="205447"/>
                    <a:pt x="612804" y="0"/>
                  </a:cubicBez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Rectangle 13"/>
            <p:cNvSpPr>
              <a:spLocks noChangeArrowheads="1"/>
            </p:cNvSpPr>
            <p:nvPr/>
          </p:nvSpPr>
          <p:spPr bwMode="auto">
            <a:xfrm>
              <a:off x="7037031" y="3712304"/>
              <a:ext cx="2176833" cy="9632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a:spLocks noChangeArrowheads="1"/>
            </p:cNvSpPr>
            <p:nvPr/>
          </p:nvSpPr>
          <p:spPr bwMode="auto">
            <a:xfrm>
              <a:off x="8501104" y="4251694"/>
              <a:ext cx="539390" cy="96326"/>
            </a:xfrm>
            <a:custGeom>
              <a:avLst/>
              <a:gdLst>
                <a:gd name="connsiteX0" fmla="*/ 0 w 539390"/>
                <a:gd name="connsiteY0" fmla="*/ 0 h 96326"/>
                <a:gd name="connsiteX1" fmla="*/ 539390 w 539390"/>
                <a:gd name="connsiteY1" fmla="*/ 0 h 96326"/>
                <a:gd name="connsiteX2" fmla="*/ 539390 w 539390"/>
                <a:gd name="connsiteY2" fmla="*/ 96326 h 96326"/>
                <a:gd name="connsiteX3" fmla="*/ 0 w 539390"/>
                <a:gd name="connsiteY3" fmla="*/ 96326 h 96326"/>
              </a:gdLst>
              <a:ahLst/>
              <a:cxnLst>
                <a:cxn ang="0">
                  <a:pos x="connsiteX0" y="connsiteY0"/>
                </a:cxn>
                <a:cxn ang="0">
                  <a:pos x="connsiteX1" y="connsiteY1"/>
                </a:cxn>
                <a:cxn ang="0">
                  <a:pos x="connsiteX2" y="connsiteY2"/>
                </a:cxn>
                <a:cxn ang="0">
                  <a:pos x="connsiteX3" y="connsiteY3"/>
                </a:cxn>
              </a:cxnLst>
              <a:rect l="l" t="t" r="r" b="b"/>
              <a:pathLst>
                <a:path w="539390" h="96326">
                  <a:moveTo>
                    <a:pt x="0" y="0"/>
                  </a:moveTo>
                  <a:lnTo>
                    <a:pt x="539390" y="0"/>
                  </a:lnTo>
                  <a:lnTo>
                    <a:pt x="539390" y="96326"/>
                  </a:lnTo>
                  <a:lnTo>
                    <a:pt x="0" y="96326"/>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bwMode="auto">
            <a:xfrm>
              <a:off x="6998503" y="5176364"/>
              <a:ext cx="2504314" cy="250437"/>
            </a:xfrm>
            <a:custGeom>
              <a:avLst/>
              <a:gdLst>
                <a:gd name="connsiteX0" fmla="*/ 745470 w 2504314"/>
                <a:gd name="connsiteY0" fmla="*/ 173380 h 250437"/>
                <a:gd name="connsiteX1" fmla="*/ 1672167 w 2504314"/>
                <a:gd name="connsiteY1" fmla="*/ 173380 h 250437"/>
                <a:gd name="connsiteX2" fmla="*/ 1666335 w 2504314"/>
                <a:gd name="connsiteY2" fmla="*/ 202268 h 250437"/>
                <a:gd name="connsiteX3" fmla="*/ 1676060 w 2504314"/>
                <a:gd name="connsiteY3" fmla="*/ 250437 h 250437"/>
                <a:gd name="connsiteX4" fmla="*/ 741577 w 2504314"/>
                <a:gd name="connsiteY4" fmla="*/ 250437 h 250437"/>
                <a:gd name="connsiteX5" fmla="*/ 751302 w 2504314"/>
                <a:gd name="connsiteY5" fmla="*/ 202268 h 250437"/>
                <a:gd name="connsiteX6" fmla="*/ 2161007 w 2504314"/>
                <a:gd name="connsiteY6" fmla="*/ 0 h 250437"/>
                <a:gd name="connsiteX7" fmla="*/ 2504314 w 2504314"/>
                <a:gd name="connsiteY7" fmla="*/ 0 h 250437"/>
                <a:gd name="connsiteX8" fmla="*/ 2504314 w 2504314"/>
                <a:gd name="connsiteY8" fmla="*/ 211908 h 250437"/>
                <a:gd name="connsiteX9" fmla="*/ 2504314 w 2504314"/>
                <a:gd name="connsiteY9" fmla="*/ 250437 h 250437"/>
                <a:gd name="connsiteX10" fmla="*/ 2234530 w 2504314"/>
                <a:gd name="connsiteY10" fmla="*/ 250437 h 250437"/>
                <a:gd name="connsiteX11" fmla="*/ 2244255 w 2504314"/>
                <a:gd name="connsiteY11" fmla="*/ 202268 h 250437"/>
                <a:gd name="connsiteX12" fmla="*/ 2238423 w 2504314"/>
                <a:gd name="connsiteY12" fmla="*/ 173380 h 250437"/>
                <a:gd name="connsiteX13" fmla="*/ 2407994 w 2504314"/>
                <a:gd name="connsiteY13" fmla="*/ 173380 h 250437"/>
                <a:gd name="connsiteX14" fmla="*/ 2407994 w 2504314"/>
                <a:gd name="connsiteY14" fmla="*/ 211908 h 250437"/>
                <a:gd name="connsiteX15" fmla="*/ 2465786 w 2504314"/>
                <a:gd name="connsiteY15" fmla="*/ 211908 h 250437"/>
                <a:gd name="connsiteX16" fmla="*/ 2465786 w 2504314"/>
                <a:gd name="connsiteY16" fmla="*/ 173380 h 250437"/>
                <a:gd name="connsiteX17" fmla="*/ 2407994 w 2504314"/>
                <a:gd name="connsiteY17" fmla="*/ 173380 h 250437"/>
                <a:gd name="connsiteX18" fmla="*/ 2407994 w 2504314"/>
                <a:gd name="connsiteY18" fmla="*/ 77058 h 250437"/>
                <a:gd name="connsiteX19" fmla="*/ 2212962 w 2504314"/>
                <a:gd name="connsiteY19" fmla="*/ 77058 h 250437"/>
                <a:gd name="connsiteX20" fmla="*/ 668055 w 2504314"/>
                <a:gd name="connsiteY20" fmla="*/ 0 h 250437"/>
                <a:gd name="connsiteX21" fmla="*/ 1749583 w 2504314"/>
                <a:gd name="connsiteY21" fmla="*/ 0 h 250437"/>
                <a:gd name="connsiteX22" fmla="*/ 1697628 w 2504314"/>
                <a:gd name="connsiteY22" fmla="*/ 77058 h 250437"/>
                <a:gd name="connsiteX23" fmla="*/ 720008 w 2504314"/>
                <a:gd name="connsiteY23" fmla="*/ 77058 h 250437"/>
                <a:gd name="connsiteX24" fmla="*/ 0 w 2504314"/>
                <a:gd name="connsiteY24" fmla="*/ 0 h 250437"/>
                <a:gd name="connsiteX25" fmla="*/ 256630 w 2504314"/>
                <a:gd name="connsiteY25" fmla="*/ 0 h 250437"/>
                <a:gd name="connsiteX26" fmla="*/ 204676 w 2504314"/>
                <a:gd name="connsiteY26" fmla="*/ 77058 h 250437"/>
                <a:gd name="connsiteX27" fmla="*/ 96320 w 2504314"/>
                <a:gd name="connsiteY27" fmla="*/ 77058 h 250437"/>
                <a:gd name="connsiteX28" fmla="*/ 96320 w 2504314"/>
                <a:gd name="connsiteY28" fmla="*/ 173380 h 250437"/>
                <a:gd name="connsiteX29" fmla="*/ 179215 w 2504314"/>
                <a:gd name="connsiteY29" fmla="*/ 173380 h 250437"/>
                <a:gd name="connsiteX30" fmla="*/ 173382 w 2504314"/>
                <a:gd name="connsiteY30" fmla="*/ 202268 h 250437"/>
                <a:gd name="connsiteX31" fmla="*/ 183107 w 2504314"/>
                <a:gd name="connsiteY31" fmla="*/ 250437 h 250437"/>
                <a:gd name="connsiteX32" fmla="*/ 0 w 2504314"/>
                <a:gd name="connsiteY32" fmla="*/ 250437 h 25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04314" h="250437">
                  <a:moveTo>
                    <a:pt x="745470" y="173380"/>
                  </a:moveTo>
                  <a:lnTo>
                    <a:pt x="1672167" y="173380"/>
                  </a:lnTo>
                  <a:lnTo>
                    <a:pt x="1666335" y="202268"/>
                  </a:lnTo>
                  <a:lnTo>
                    <a:pt x="1676060" y="250437"/>
                  </a:lnTo>
                  <a:lnTo>
                    <a:pt x="741577" y="250437"/>
                  </a:lnTo>
                  <a:lnTo>
                    <a:pt x="751302" y="202268"/>
                  </a:lnTo>
                  <a:close/>
                  <a:moveTo>
                    <a:pt x="2161007" y="0"/>
                  </a:moveTo>
                  <a:lnTo>
                    <a:pt x="2504314" y="0"/>
                  </a:lnTo>
                  <a:lnTo>
                    <a:pt x="2504314" y="211908"/>
                  </a:lnTo>
                  <a:lnTo>
                    <a:pt x="2504314" y="250437"/>
                  </a:lnTo>
                  <a:lnTo>
                    <a:pt x="2234530" y="250437"/>
                  </a:lnTo>
                  <a:lnTo>
                    <a:pt x="2244255" y="202268"/>
                  </a:lnTo>
                  <a:lnTo>
                    <a:pt x="2238423" y="173380"/>
                  </a:lnTo>
                  <a:lnTo>
                    <a:pt x="2407994" y="173380"/>
                  </a:lnTo>
                  <a:lnTo>
                    <a:pt x="2407994" y="211908"/>
                  </a:lnTo>
                  <a:lnTo>
                    <a:pt x="2465786" y="211908"/>
                  </a:lnTo>
                  <a:lnTo>
                    <a:pt x="2465786" y="173380"/>
                  </a:lnTo>
                  <a:lnTo>
                    <a:pt x="2407994" y="173380"/>
                  </a:lnTo>
                  <a:lnTo>
                    <a:pt x="2407994" y="77058"/>
                  </a:lnTo>
                  <a:lnTo>
                    <a:pt x="2212962" y="77058"/>
                  </a:lnTo>
                  <a:close/>
                  <a:moveTo>
                    <a:pt x="668055" y="0"/>
                  </a:moveTo>
                  <a:lnTo>
                    <a:pt x="1749583" y="0"/>
                  </a:lnTo>
                  <a:lnTo>
                    <a:pt x="1697628" y="77058"/>
                  </a:lnTo>
                  <a:lnTo>
                    <a:pt x="720008" y="77058"/>
                  </a:lnTo>
                  <a:close/>
                  <a:moveTo>
                    <a:pt x="0" y="0"/>
                  </a:moveTo>
                  <a:lnTo>
                    <a:pt x="256630" y="0"/>
                  </a:lnTo>
                  <a:lnTo>
                    <a:pt x="204676" y="77058"/>
                  </a:lnTo>
                  <a:lnTo>
                    <a:pt x="96320" y="77058"/>
                  </a:lnTo>
                  <a:lnTo>
                    <a:pt x="96320" y="173380"/>
                  </a:lnTo>
                  <a:lnTo>
                    <a:pt x="179215" y="173380"/>
                  </a:lnTo>
                  <a:lnTo>
                    <a:pt x="173382" y="202268"/>
                  </a:lnTo>
                  <a:lnTo>
                    <a:pt x="183107" y="250437"/>
                  </a:lnTo>
                  <a:lnTo>
                    <a:pt x="0" y="250437"/>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bwMode="auto">
            <a:xfrm>
              <a:off x="6671022" y="3924201"/>
              <a:ext cx="1868609" cy="1329218"/>
            </a:xfrm>
            <a:custGeom>
              <a:avLst/>
              <a:gdLst>
                <a:gd name="connsiteX0" fmla="*/ 0 w 1868609"/>
                <a:gd name="connsiteY0" fmla="*/ 0 h 1329218"/>
                <a:gd name="connsiteX1" fmla="*/ 1868609 w 1868609"/>
                <a:gd name="connsiteY1" fmla="*/ 0 h 1329218"/>
                <a:gd name="connsiteX2" fmla="*/ 1868609 w 1868609"/>
                <a:gd name="connsiteY2" fmla="*/ 1290690 h 1329218"/>
                <a:gd name="connsiteX3" fmla="*/ 1868609 w 1868609"/>
                <a:gd name="connsiteY3" fmla="*/ 1329218 h 1329218"/>
                <a:gd name="connsiteX4" fmla="*/ 1049162 w 1868609"/>
                <a:gd name="connsiteY4" fmla="*/ 1329218 h 1329218"/>
                <a:gd name="connsiteX5" fmla="*/ 1029433 w 1868609"/>
                <a:gd name="connsiteY5" fmla="*/ 1292871 h 1329218"/>
                <a:gd name="connsiteX6" fmla="*/ 995845 w 1868609"/>
                <a:gd name="connsiteY6" fmla="*/ 1252162 h 1329218"/>
                <a:gd name="connsiteX7" fmla="*/ 1791553 w 1868609"/>
                <a:gd name="connsiteY7" fmla="*/ 1252162 h 1329218"/>
                <a:gd name="connsiteX8" fmla="*/ 1791553 w 1868609"/>
                <a:gd name="connsiteY8" fmla="*/ 1290690 h 1329218"/>
                <a:gd name="connsiteX9" fmla="*/ 1830081 w 1868609"/>
                <a:gd name="connsiteY9" fmla="*/ 1290690 h 1329218"/>
                <a:gd name="connsiteX10" fmla="*/ 1830081 w 1868609"/>
                <a:gd name="connsiteY10" fmla="*/ 1252162 h 1329218"/>
                <a:gd name="connsiteX11" fmla="*/ 1791553 w 1868609"/>
                <a:gd name="connsiteY11" fmla="*/ 1252162 h 1329218"/>
                <a:gd name="connsiteX12" fmla="*/ 1791553 w 1868609"/>
                <a:gd name="connsiteY12" fmla="*/ 77056 h 1329218"/>
                <a:gd name="connsiteX13" fmla="*/ 77056 w 1868609"/>
                <a:gd name="connsiteY13" fmla="*/ 77056 h 1329218"/>
                <a:gd name="connsiteX14" fmla="*/ 77056 w 1868609"/>
                <a:gd name="connsiteY14" fmla="*/ 1252162 h 1329218"/>
                <a:gd name="connsiteX15" fmla="*/ 583801 w 1868609"/>
                <a:gd name="connsiteY15" fmla="*/ 1252162 h 1329218"/>
                <a:gd name="connsiteX16" fmla="*/ 550213 w 1868609"/>
                <a:gd name="connsiteY16" fmla="*/ 1292871 h 1329218"/>
                <a:gd name="connsiteX17" fmla="*/ 530485 w 1868609"/>
                <a:gd name="connsiteY17" fmla="*/ 1329218 h 1329218"/>
                <a:gd name="connsiteX18" fmla="*/ 0 w 1868609"/>
                <a:gd name="connsiteY18" fmla="*/ 1329218 h 132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8609" h="1329218">
                  <a:moveTo>
                    <a:pt x="0" y="0"/>
                  </a:moveTo>
                  <a:lnTo>
                    <a:pt x="1868609" y="0"/>
                  </a:lnTo>
                  <a:lnTo>
                    <a:pt x="1868609" y="1290690"/>
                  </a:lnTo>
                  <a:lnTo>
                    <a:pt x="1868609" y="1329218"/>
                  </a:lnTo>
                  <a:lnTo>
                    <a:pt x="1049162" y="1329218"/>
                  </a:lnTo>
                  <a:lnTo>
                    <a:pt x="1029433" y="1292871"/>
                  </a:lnTo>
                  <a:lnTo>
                    <a:pt x="995845" y="1252162"/>
                  </a:lnTo>
                  <a:lnTo>
                    <a:pt x="1791553" y="1252162"/>
                  </a:lnTo>
                  <a:lnTo>
                    <a:pt x="1791553" y="1290690"/>
                  </a:lnTo>
                  <a:lnTo>
                    <a:pt x="1830081" y="1290690"/>
                  </a:lnTo>
                  <a:lnTo>
                    <a:pt x="1830081" y="1252162"/>
                  </a:lnTo>
                  <a:lnTo>
                    <a:pt x="1791553" y="1252162"/>
                  </a:lnTo>
                  <a:lnTo>
                    <a:pt x="1791553" y="77056"/>
                  </a:lnTo>
                  <a:lnTo>
                    <a:pt x="77056" y="77056"/>
                  </a:lnTo>
                  <a:lnTo>
                    <a:pt x="77056" y="1252162"/>
                  </a:lnTo>
                  <a:lnTo>
                    <a:pt x="583801" y="1252162"/>
                  </a:lnTo>
                  <a:lnTo>
                    <a:pt x="550213" y="1292871"/>
                  </a:lnTo>
                  <a:lnTo>
                    <a:pt x="530485" y="1329218"/>
                  </a:lnTo>
                  <a:lnTo>
                    <a:pt x="0" y="1329218"/>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bwMode="auto">
            <a:xfrm>
              <a:off x="8462564" y="4213166"/>
              <a:ext cx="1040253" cy="1040253"/>
            </a:xfrm>
            <a:custGeom>
              <a:avLst/>
              <a:gdLst>
                <a:gd name="connsiteX0" fmla="*/ 0 w 1040253"/>
                <a:gd name="connsiteY0" fmla="*/ 0 h 1040253"/>
                <a:gd name="connsiteX1" fmla="*/ 481599 w 1040253"/>
                <a:gd name="connsiteY1" fmla="*/ 0 h 1040253"/>
                <a:gd name="connsiteX2" fmla="*/ 611951 w 1040253"/>
                <a:gd name="connsiteY2" fmla="*/ 428302 h 1040253"/>
                <a:gd name="connsiteX3" fmla="*/ 597182 w 1040253"/>
                <a:gd name="connsiteY3" fmla="*/ 423807 h 1040253"/>
                <a:gd name="connsiteX4" fmla="*/ 577918 w 1040253"/>
                <a:gd name="connsiteY4" fmla="*/ 462335 h 1040253"/>
                <a:gd name="connsiteX5" fmla="*/ 616446 w 1040253"/>
                <a:gd name="connsiteY5" fmla="*/ 443071 h 1040253"/>
                <a:gd name="connsiteX6" fmla="*/ 611951 w 1040253"/>
                <a:gd name="connsiteY6" fmla="*/ 428302 h 1040253"/>
                <a:gd name="connsiteX7" fmla="*/ 1040253 w 1040253"/>
                <a:gd name="connsiteY7" fmla="*/ 558655 h 1040253"/>
                <a:gd name="connsiteX8" fmla="*/ 1040253 w 1040253"/>
                <a:gd name="connsiteY8" fmla="*/ 1040253 h 1040253"/>
                <a:gd name="connsiteX9" fmla="*/ 750573 w 1040253"/>
                <a:gd name="connsiteY9" fmla="*/ 1040253 h 1040253"/>
                <a:gd name="connsiteX10" fmla="*/ 730844 w 1040253"/>
                <a:gd name="connsiteY10" fmla="*/ 1003906 h 1040253"/>
                <a:gd name="connsiteX11" fmla="*/ 697256 w 1040253"/>
                <a:gd name="connsiteY11" fmla="*/ 963197 h 1040253"/>
                <a:gd name="connsiteX12" fmla="*/ 943933 w 1040253"/>
                <a:gd name="connsiteY12" fmla="*/ 963197 h 1040253"/>
                <a:gd name="connsiteX13" fmla="*/ 943933 w 1040253"/>
                <a:gd name="connsiteY13" fmla="*/ 616446 h 1040253"/>
                <a:gd name="connsiteX14" fmla="*/ 558654 w 1040253"/>
                <a:gd name="connsiteY14" fmla="*/ 500863 h 1040253"/>
                <a:gd name="connsiteX15" fmla="*/ 539390 w 1040253"/>
                <a:gd name="connsiteY15" fmla="*/ 500863 h 1040253"/>
                <a:gd name="connsiteX16" fmla="*/ 423807 w 1040253"/>
                <a:gd name="connsiteY16" fmla="*/ 96320 h 1040253"/>
                <a:gd name="connsiteX17" fmla="*/ 77056 w 1040253"/>
                <a:gd name="connsiteY17" fmla="*/ 96320 h 1040253"/>
                <a:gd name="connsiteX18" fmla="*/ 77056 w 1040253"/>
                <a:gd name="connsiteY18" fmla="*/ 963197 h 1040253"/>
                <a:gd name="connsiteX19" fmla="*/ 285212 w 1040253"/>
                <a:gd name="connsiteY19" fmla="*/ 963197 h 1040253"/>
                <a:gd name="connsiteX20" fmla="*/ 251624 w 1040253"/>
                <a:gd name="connsiteY20" fmla="*/ 1003906 h 1040253"/>
                <a:gd name="connsiteX21" fmla="*/ 231895 w 1040253"/>
                <a:gd name="connsiteY21" fmla="*/ 1040253 h 1040253"/>
                <a:gd name="connsiteX22" fmla="*/ 0 w 1040253"/>
                <a:gd name="connsiteY22" fmla="*/ 1040253 h 104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0253" h="1040253">
                  <a:moveTo>
                    <a:pt x="0" y="0"/>
                  </a:moveTo>
                  <a:lnTo>
                    <a:pt x="481599" y="0"/>
                  </a:lnTo>
                  <a:lnTo>
                    <a:pt x="611951" y="428302"/>
                  </a:lnTo>
                  <a:lnTo>
                    <a:pt x="597182" y="423807"/>
                  </a:lnTo>
                  <a:lnTo>
                    <a:pt x="577918" y="462335"/>
                  </a:lnTo>
                  <a:lnTo>
                    <a:pt x="616446" y="443071"/>
                  </a:lnTo>
                  <a:lnTo>
                    <a:pt x="611951" y="428302"/>
                  </a:lnTo>
                  <a:lnTo>
                    <a:pt x="1040253" y="558655"/>
                  </a:lnTo>
                  <a:lnTo>
                    <a:pt x="1040253" y="1040253"/>
                  </a:lnTo>
                  <a:lnTo>
                    <a:pt x="750573" y="1040253"/>
                  </a:lnTo>
                  <a:lnTo>
                    <a:pt x="730844" y="1003906"/>
                  </a:lnTo>
                  <a:lnTo>
                    <a:pt x="697256" y="963197"/>
                  </a:lnTo>
                  <a:lnTo>
                    <a:pt x="943933" y="963197"/>
                  </a:lnTo>
                  <a:lnTo>
                    <a:pt x="943933" y="616446"/>
                  </a:lnTo>
                  <a:lnTo>
                    <a:pt x="558654" y="500863"/>
                  </a:lnTo>
                  <a:lnTo>
                    <a:pt x="539390" y="500863"/>
                  </a:lnTo>
                  <a:lnTo>
                    <a:pt x="423807" y="96320"/>
                  </a:lnTo>
                  <a:lnTo>
                    <a:pt x="77056" y="96320"/>
                  </a:lnTo>
                  <a:lnTo>
                    <a:pt x="77056" y="963197"/>
                  </a:lnTo>
                  <a:lnTo>
                    <a:pt x="285212" y="963197"/>
                  </a:lnTo>
                  <a:lnTo>
                    <a:pt x="251624" y="1003906"/>
                  </a:lnTo>
                  <a:lnTo>
                    <a:pt x="231895" y="1040253"/>
                  </a:lnTo>
                  <a:lnTo>
                    <a:pt x="0" y="1040253"/>
                  </a:lnTo>
                  <a:close/>
                </a:path>
              </a:pathLst>
            </a:custGeom>
            <a:grp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24"/>
            <p:cNvSpPr/>
            <p:nvPr/>
          </p:nvSpPr>
          <p:spPr bwMode="auto">
            <a:xfrm>
              <a:off x="7133357" y="5041510"/>
              <a:ext cx="654974" cy="674244"/>
            </a:xfrm>
            <a:custGeom>
              <a:avLst/>
              <a:gdLst>
                <a:gd name="T0" fmla="*/ 250 w 266"/>
                <a:gd name="T1" fmla="*/ 133 h 266"/>
                <a:gd name="T2" fmla="*/ 233 w 266"/>
                <a:gd name="T3" fmla="*/ 133 h 266"/>
                <a:gd name="T4" fmla="*/ 204 w 266"/>
                <a:gd name="T5" fmla="*/ 204 h 266"/>
                <a:gd name="T6" fmla="*/ 133 w 266"/>
                <a:gd name="T7" fmla="*/ 233 h 266"/>
                <a:gd name="T8" fmla="*/ 62 w 266"/>
                <a:gd name="T9" fmla="*/ 204 h 266"/>
                <a:gd name="T10" fmla="*/ 33 w 266"/>
                <a:gd name="T11" fmla="*/ 133 h 266"/>
                <a:gd name="T12" fmla="*/ 62 w 266"/>
                <a:gd name="T13" fmla="*/ 62 h 266"/>
                <a:gd name="T14" fmla="*/ 133 w 266"/>
                <a:gd name="T15" fmla="*/ 33 h 266"/>
                <a:gd name="T16" fmla="*/ 204 w 266"/>
                <a:gd name="T17" fmla="*/ 62 h 266"/>
                <a:gd name="T18" fmla="*/ 233 w 266"/>
                <a:gd name="T19" fmla="*/ 133 h 266"/>
                <a:gd name="T20" fmla="*/ 250 w 266"/>
                <a:gd name="T21" fmla="*/ 133 h 266"/>
                <a:gd name="T22" fmla="*/ 266 w 266"/>
                <a:gd name="T23" fmla="*/ 133 h 266"/>
                <a:gd name="T24" fmla="*/ 133 w 266"/>
                <a:gd name="T25" fmla="*/ 0 h 266"/>
                <a:gd name="T26" fmla="*/ 0 w 266"/>
                <a:gd name="T27" fmla="*/ 133 h 266"/>
                <a:gd name="T28" fmla="*/ 133 w 266"/>
                <a:gd name="T29" fmla="*/ 266 h 266"/>
                <a:gd name="T30" fmla="*/ 266 w 266"/>
                <a:gd name="T31" fmla="*/ 133 h 266"/>
                <a:gd name="T32" fmla="*/ 250 w 266"/>
                <a:gd name="T33" fmla="*/ 1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266">
                  <a:moveTo>
                    <a:pt x="250" y="133"/>
                  </a:moveTo>
                  <a:lnTo>
                    <a:pt x="233" y="133"/>
                  </a:lnTo>
                  <a:cubicBezTo>
                    <a:pt x="233" y="161"/>
                    <a:pt x="222" y="186"/>
                    <a:pt x="204" y="204"/>
                  </a:cubicBezTo>
                  <a:cubicBezTo>
                    <a:pt x="185" y="222"/>
                    <a:pt x="161" y="233"/>
                    <a:pt x="133" y="233"/>
                  </a:cubicBezTo>
                  <a:cubicBezTo>
                    <a:pt x="105" y="233"/>
                    <a:pt x="80" y="222"/>
                    <a:pt x="62" y="204"/>
                  </a:cubicBezTo>
                  <a:cubicBezTo>
                    <a:pt x="44" y="186"/>
                    <a:pt x="33" y="161"/>
                    <a:pt x="33" y="133"/>
                  </a:cubicBezTo>
                  <a:cubicBezTo>
                    <a:pt x="33" y="106"/>
                    <a:pt x="44" y="81"/>
                    <a:pt x="62" y="62"/>
                  </a:cubicBezTo>
                  <a:cubicBezTo>
                    <a:pt x="80" y="44"/>
                    <a:pt x="105" y="33"/>
                    <a:pt x="133" y="33"/>
                  </a:cubicBezTo>
                  <a:cubicBezTo>
                    <a:pt x="161" y="33"/>
                    <a:pt x="185" y="44"/>
                    <a:pt x="204" y="62"/>
                  </a:cubicBezTo>
                  <a:cubicBezTo>
                    <a:pt x="222" y="81"/>
                    <a:pt x="233" y="106"/>
                    <a:pt x="233" y="133"/>
                  </a:cubicBezTo>
                  <a:lnTo>
                    <a:pt x="250" y="133"/>
                  </a:lnTo>
                  <a:lnTo>
                    <a:pt x="266" y="133"/>
                  </a:lnTo>
                  <a:cubicBezTo>
                    <a:pt x="266" y="60"/>
                    <a:pt x="206" y="0"/>
                    <a:pt x="133" y="0"/>
                  </a:cubicBezTo>
                  <a:cubicBezTo>
                    <a:pt x="59" y="0"/>
                    <a:pt x="0" y="60"/>
                    <a:pt x="0" y="133"/>
                  </a:cubicBezTo>
                  <a:cubicBezTo>
                    <a:pt x="0" y="207"/>
                    <a:pt x="59" y="266"/>
                    <a:pt x="133" y="266"/>
                  </a:cubicBezTo>
                  <a:cubicBezTo>
                    <a:pt x="206" y="266"/>
                    <a:pt x="266" y="207"/>
                    <a:pt x="266" y="133"/>
                  </a:cubicBezTo>
                  <a:lnTo>
                    <a:pt x="250" y="133"/>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26"/>
            <p:cNvSpPr/>
            <p:nvPr/>
          </p:nvSpPr>
          <p:spPr bwMode="auto">
            <a:xfrm>
              <a:off x="7287469" y="5214891"/>
              <a:ext cx="346751" cy="327493"/>
            </a:xfrm>
            <a:custGeom>
              <a:avLst/>
              <a:gdLst>
                <a:gd name="T0" fmla="*/ 117 w 134"/>
                <a:gd name="T1" fmla="*/ 66 h 133"/>
                <a:gd name="T2" fmla="*/ 100 w 134"/>
                <a:gd name="T3" fmla="*/ 66 h 133"/>
                <a:gd name="T4" fmla="*/ 67 w 134"/>
                <a:gd name="T5" fmla="*/ 100 h 133"/>
                <a:gd name="T6" fmla="*/ 34 w 134"/>
                <a:gd name="T7" fmla="*/ 66 h 133"/>
                <a:gd name="T8" fmla="*/ 67 w 134"/>
                <a:gd name="T9" fmla="*/ 33 h 133"/>
                <a:gd name="T10" fmla="*/ 100 w 134"/>
                <a:gd name="T11" fmla="*/ 66 h 133"/>
                <a:gd name="T12" fmla="*/ 117 w 134"/>
                <a:gd name="T13" fmla="*/ 66 h 133"/>
                <a:gd name="T14" fmla="*/ 134 w 134"/>
                <a:gd name="T15" fmla="*/ 66 h 133"/>
                <a:gd name="T16" fmla="*/ 67 w 134"/>
                <a:gd name="T17" fmla="*/ 0 h 133"/>
                <a:gd name="T18" fmla="*/ 0 w 134"/>
                <a:gd name="T19" fmla="*/ 66 h 133"/>
                <a:gd name="T20" fmla="*/ 67 w 134"/>
                <a:gd name="T21" fmla="*/ 133 h 133"/>
                <a:gd name="T22" fmla="*/ 134 w 134"/>
                <a:gd name="T23" fmla="*/ 66 h 133"/>
                <a:gd name="T24" fmla="*/ 117 w 134"/>
                <a:gd name="T25"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33">
                  <a:moveTo>
                    <a:pt x="117" y="66"/>
                  </a:moveTo>
                  <a:lnTo>
                    <a:pt x="100" y="66"/>
                  </a:lnTo>
                  <a:cubicBezTo>
                    <a:pt x="100" y="85"/>
                    <a:pt x="85" y="99"/>
                    <a:pt x="67" y="100"/>
                  </a:cubicBezTo>
                  <a:cubicBezTo>
                    <a:pt x="48" y="99"/>
                    <a:pt x="34" y="85"/>
                    <a:pt x="34" y="66"/>
                  </a:cubicBezTo>
                  <a:cubicBezTo>
                    <a:pt x="34" y="48"/>
                    <a:pt x="48" y="33"/>
                    <a:pt x="67" y="33"/>
                  </a:cubicBezTo>
                  <a:cubicBezTo>
                    <a:pt x="85" y="33"/>
                    <a:pt x="100" y="48"/>
                    <a:pt x="100" y="66"/>
                  </a:cubicBezTo>
                  <a:lnTo>
                    <a:pt x="117" y="66"/>
                  </a:lnTo>
                  <a:lnTo>
                    <a:pt x="134" y="66"/>
                  </a:lnTo>
                  <a:cubicBezTo>
                    <a:pt x="133" y="29"/>
                    <a:pt x="104" y="0"/>
                    <a:pt x="67" y="0"/>
                  </a:cubicBezTo>
                  <a:cubicBezTo>
                    <a:pt x="30" y="0"/>
                    <a:pt x="0" y="29"/>
                    <a:pt x="0" y="66"/>
                  </a:cubicBezTo>
                  <a:cubicBezTo>
                    <a:pt x="0" y="103"/>
                    <a:pt x="30" y="133"/>
                    <a:pt x="67" y="133"/>
                  </a:cubicBezTo>
                  <a:cubicBezTo>
                    <a:pt x="104" y="133"/>
                    <a:pt x="133" y="103"/>
                    <a:pt x="134" y="66"/>
                  </a:cubicBezTo>
                  <a:lnTo>
                    <a:pt x="117" y="66"/>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29"/>
            <p:cNvSpPr/>
            <p:nvPr/>
          </p:nvSpPr>
          <p:spPr bwMode="auto">
            <a:xfrm>
              <a:off x="8616675" y="5041510"/>
              <a:ext cx="674244" cy="674244"/>
            </a:xfrm>
            <a:custGeom>
              <a:avLst/>
              <a:gdLst>
                <a:gd name="T0" fmla="*/ 250 w 266"/>
                <a:gd name="T1" fmla="*/ 133 h 266"/>
                <a:gd name="T2" fmla="*/ 233 w 266"/>
                <a:gd name="T3" fmla="*/ 133 h 266"/>
                <a:gd name="T4" fmla="*/ 204 w 266"/>
                <a:gd name="T5" fmla="*/ 204 h 266"/>
                <a:gd name="T6" fmla="*/ 133 w 266"/>
                <a:gd name="T7" fmla="*/ 233 h 266"/>
                <a:gd name="T8" fmla="*/ 62 w 266"/>
                <a:gd name="T9" fmla="*/ 204 h 266"/>
                <a:gd name="T10" fmla="*/ 33 w 266"/>
                <a:gd name="T11" fmla="*/ 133 h 266"/>
                <a:gd name="T12" fmla="*/ 62 w 266"/>
                <a:gd name="T13" fmla="*/ 62 h 266"/>
                <a:gd name="T14" fmla="*/ 133 w 266"/>
                <a:gd name="T15" fmla="*/ 33 h 266"/>
                <a:gd name="T16" fmla="*/ 204 w 266"/>
                <a:gd name="T17" fmla="*/ 62 h 266"/>
                <a:gd name="T18" fmla="*/ 233 w 266"/>
                <a:gd name="T19" fmla="*/ 133 h 266"/>
                <a:gd name="T20" fmla="*/ 250 w 266"/>
                <a:gd name="T21" fmla="*/ 133 h 266"/>
                <a:gd name="T22" fmla="*/ 266 w 266"/>
                <a:gd name="T23" fmla="*/ 133 h 266"/>
                <a:gd name="T24" fmla="*/ 133 w 266"/>
                <a:gd name="T25" fmla="*/ 0 h 266"/>
                <a:gd name="T26" fmla="*/ 0 w 266"/>
                <a:gd name="T27" fmla="*/ 133 h 266"/>
                <a:gd name="T28" fmla="*/ 133 w 266"/>
                <a:gd name="T29" fmla="*/ 266 h 266"/>
                <a:gd name="T30" fmla="*/ 266 w 266"/>
                <a:gd name="T31" fmla="*/ 133 h 266"/>
                <a:gd name="T32" fmla="*/ 250 w 266"/>
                <a:gd name="T33" fmla="*/ 1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266">
                  <a:moveTo>
                    <a:pt x="250" y="133"/>
                  </a:moveTo>
                  <a:lnTo>
                    <a:pt x="233" y="133"/>
                  </a:lnTo>
                  <a:cubicBezTo>
                    <a:pt x="233" y="161"/>
                    <a:pt x="222" y="186"/>
                    <a:pt x="204" y="204"/>
                  </a:cubicBezTo>
                  <a:cubicBezTo>
                    <a:pt x="185" y="222"/>
                    <a:pt x="161" y="233"/>
                    <a:pt x="133" y="233"/>
                  </a:cubicBezTo>
                  <a:cubicBezTo>
                    <a:pt x="105" y="233"/>
                    <a:pt x="80" y="222"/>
                    <a:pt x="62" y="204"/>
                  </a:cubicBezTo>
                  <a:cubicBezTo>
                    <a:pt x="44" y="186"/>
                    <a:pt x="33" y="161"/>
                    <a:pt x="33" y="133"/>
                  </a:cubicBezTo>
                  <a:cubicBezTo>
                    <a:pt x="33" y="106"/>
                    <a:pt x="44" y="81"/>
                    <a:pt x="62" y="62"/>
                  </a:cubicBezTo>
                  <a:cubicBezTo>
                    <a:pt x="80" y="44"/>
                    <a:pt x="105" y="33"/>
                    <a:pt x="133" y="33"/>
                  </a:cubicBezTo>
                  <a:cubicBezTo>
                    <a:pt x="161" y="33"/>
                    <a:pt x="185" y="44"/>
                    <a:pt x="204" y="62"/>
                  </a:cubicBezTo>
                  <a:cubicBezTo>
                    <a:pt x="222" y="81"/>
                    <a:pt x="233" y="106"/>
                    <a:pt x="233" y="133"/>
                  </a:cubicBezTo>
                  <a:lnTo>
                    <a:pt x="250" y="133"/>
                  </a:lnTo>
                  <a:lnTo>
                    <a:pt x="266" y="133"/>
                  </a:lnTo>
                  <a:cubicBezTo>
                    <a:pt x="266" y="60"/>
                    <a:pt x="206" y="0"/>
                    <a:pt x="133" y="0"/>
                  </a:cubicBezTo>
                  <a:cubicBezTo>
                    <a:pt x="59" y="0"/>
                    <a:pt x="0" y="60"/>
                    <a:pt x="0" y="133"/>
                  </a:cubicBezTo>
                  <a:cubicBezTo>
                    <a:pt x="0" y="207"/>
                    <a:pt x="59" y="266"/>
                    <a:pt x="133" y="266"/>
                  </a:cubicBezTo>
                  <a:cubicBezTo>
                    <a:pt x="206" y="266"/>
                    <a:pt x="266" y="207"/>
                    <a:pt x="266" y="133"/>
                  </a:cubicBezTo>
                  <a:lnTo>
                    <a:pt x="250" y="133"/>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31"/>
            <p:cNvSpPr/>
            <p:nvPr/>
          </p:nvSpPr>
          <p:spPr bwMode="auto">
            <a:xfrm>
              <a:off x="8790057" y="5214891"/>
              <a:ext cx="327493" cy="327493"/>
            </a:xfrm>
            <a:custGeom>
              <a:avLst/>
              <a:gdLst>
                <a:gd name="T0" fmla="*/ 117 w 134"/>
                <a:gd name="T1" fmla="*/ 66 h 133"/>
                <a:gd name="T2" fmla="*/ 100 w 134"/>
                <a:gd name="T3" fmla="*/ 66 h 133"/>
                <a:gd name="T4" fmla="*/ 67 w 134"/>
                <a:gd name="T5" fmla="*/ 100 h 133"/>
                <a:gd name="T6" fmla="*/ 34 w 134"/>
                <a:gd name="T7" fmla="*/ 66 h 133"/>
                <a:gd name="T8" fmla="*/ 67 w 134"/>
                <a:gd name="T9" fmla="*/ 33 h 133"/>
                <a:gd name="T10" fmla="*/ 100 w 134"/>
                <a:gd name="T11" fmla="*/ 66 h 133"/>
                <a:gd name="T12" fmla="*/ 117 w 134"/>
                <a:gd name="T13" fmla="*/ 66 h 133"/>
                <a:gd name="T14" fmla="*/ 134 w 134"/>
                <a:gd name="T15" fmla="*/ 66 h 133"/>
                <a:gd name="T16" fmla="*/ 67 w 134"/>
                <a:gd name="T17" fmla="*/ 0 h 133"/>
                <a:gd name="T18" fmla="*/ 0 w 134"/>
                <a:gd name="T19" fmla="*/ 66 h 133"/>
                <a:gd name="T20" fmla="*/ 67 w 134"/>
                <a:gd name="T21" fmla="*/ 133 h 133"/>
                <a:gd name="T22" fmla="*/ 134 w 134"/>
                <a:gd name="T23" fmla="*/ 66 h 133"/>
                <a:gd name="T24" fmla="*/ 117 w 134"/>
                <a:gd name="T25"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33">
                  <a:moveTo>
                    <a:pt x="117" y="66"/>
                  </a:moveTo>
                  <a:lnTo>
                    <a:pt x="100" y="66"/>
                  </a:lnTo>
                  <a:cubicBezTo>
                    <a:pt x="100" y="85"/>
                    <a:pt x="85" y="99"/>
                    <a:pt x="67" y="100"/>
                  </a:cubicBezTo>
                  <a:cubicBezTo>
                    <a:pt x="48" y="99"/>
                    <a:pt x="34" y="85"/>
                    <a:pt x="34" y="66"/>
                  </a:cubicBezTo>
                  <a:cubicBezTo>
                    <a:pt x="34" y="48"/>
                    <a:pt x="48" y="33"/>
                    <a:pt x="67" y="33"/>
                  </a:cubicBezTo>
                  <a:cubicBezTo>
                    <a:pt x="85" y="33"/>
                    <a:pt x="100" y="48"/>
                    <a:pt x="100" y="66"/>
                  </a:cubicBezTo>
                  <a:lnTo>
                    <a:pt x="117" y="66"/>
                  </a:lnTo>
                  <a:lnTo>
                    <a:pt x="134" y="66"/>
                  </a:lnTo>
                  <a:cubicBezTo>
                    <a:pt x="133" y="29"/>
                    <a:pt x="104" y="0"/>
                    <a:pt x="67" y="0"/>
                  </a:cubicBezTo>
                  <a:cubicBezTo>
                    <a:pt x="30" y="0"/>
                    <a:pt x="0" y="29"/>
                    <a:pt x="0" y="66"/>
                  </a:cubicBezTo>
                  <a:cubicBezTo>
                    <a:pt x="0" y="103"/>
                    <a:pt x="30" y="133"/>
                    <a:pt x="67" y="133"/>
                  </a:cubicBezTo>
                  <a:cubicBezTo>
                    <a:pt x="104" y="133"/>
                    <a:pt x="133" y="103"/>
                    <a:pt x="134" y="66"/>
                  </a:cubicBezTo>
                  <a:lnTo>
                    <a:pt x="117" y="66"/>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34"/>
            <p:cNvSpPr/>
            <p:nvPr/>
          </p:nvSpPr>
          <p:spPr bwMode="auto">
            <a:xfrm>
              <a:off x="8462564" y="4213166"/>
              <a:ext cx="635716" cy="500863"/>
            </a:xfrm>
            <a:custGeom>
              <a:avLst/>
              <a:gdLst>
                <a:gd name="T0" fmla="*/ 30 w 33"/>
                <a:gd name="T1" fmla="*/ 24 h 26"/>
                <a:gd name="T2" fmla="*/ 32 w 33"/>
                <a:gd name="T3" fmla="*/ 23 h 26"/>
                <a:gd name="T4" fmla="*/ 25 w 33"/>
                <a:gd name="T5" fmla="*/ 0 h 26"/>
                <a:gd name="T6" fmla="*/ 0 w 33"/>
                <a:gd name="T7" fmla="*/ 0 h 26"/>
                <a:gd name="T8" fmla="*/ 0 w 33"/>
                <a:gd name="T9" fmla="*/ 26 h 26"/>
                <a:gd name="T10" fmla="*/ 33 w 33"/>
                <a:gd name="T11" fmla="*/ 26 h 26"/>
                <a:gd name="T12" fmla="*/ 32 w 33"/>
                <a:gd name="T13" fmla="*/ 23 h 26"/>
                <a:gd name="T14" fmla="*/ 30 w 33"/>
                <a:gd name="T15" fmla="*/ 24 h 26"/>
                <a:gd name="T16" fmla="*/ 30 w 33"/>
                <a:gd name="T17" fmla="*/ 22 h 26"/>
                <a:gd name="T18" fmla="*/ 4 w 33"/>
                <a:gd name="T19" fmla="*/ 22 h 26"/>
                <a:gd name="T20" fmla="*/ 4 w 33"/>
                <a:gd name="T21" fmla="*/ 5 h 26"/>
                <a:gd name="T22" fmla="*/ 22 w 33"/>
                <a:gd name="T23" fmla="*/ 5 h 26"/>
                <a:gd name="T24" fmla="*/ 28 w 33"/>
                <a:gd name="T25" fmla="*/ 25 h 26"/>
                <a:gd name="T26" fmla="*/ 30 w 33"/>
                <a:gd name="T27" fmla="*/ 24 h 26"/>
                <a:gd name="T28" fmla="*/ 30 w 33"/>
                <a:gd name="T29" fmla="*/ 22 h 26"/>
                <a:gd name="T30" fmla="*/ 30 w 33"/>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30" y="24"/>
                  </a:moveTo>
                  <a:lnTo>
                    <a:pt x="32" y="23"/>
                  </a:lnTo>
                  <a:lnTo>
                    <a:pt x="25" y="0"/>
                  </a:lnTo>
                  <a:lnTo>
                    <a:pt x="0" y="0"/>
                  </a:lnTo>
                  <a:lnTo>
                    <a:pt x="0" y="26"/>
                  </a:lnTo>
                  <a:lnTo>
                    <a:pt x="33" y="26"/>
                  </a:lnTo>
                  <a:lnTo>
                    <a:pt x="32" y="23"/>
                  </a:lnTo>
                  <a:lnTo>
                    <a:pt x="30" y="24"/>
                  </a:lnTo>
                  <a:lnTo>
                    <a:pt x="30" y="22"/>
                  </a:lnTo>
                  <a:lnTo>
                    <a:pt x="4" y="22"/>
                  </a:lnTo>
                  <a:lnTo>
                    <a:pt x="4" y="5"/>
                  </a:lnTo>
                  <a:lnTo>
                    <a:pt x="22" y="5"/>
                  </a:lnTo>
                  <a:lnTo>
                    <a:pt x="28" y="25"/>
                  </a:lnTo>
                  <a:lnTo>
                    <a:pt x="30" y="24"/>
                  </a:lnTo>
                  <a:lnTo>
                    <a:pt x="30" y="22"/>
                  </a:lnTo>
                  <a:lnTo>
                    <a:pt x="30" y="24"/>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37"/>
            <p:cNvSpPr/>
            <p:nvPr/>
          </p:nvSpPr>
          <p:spPr bwMode="auto">
            <a:xfrm>
              <a:off x="8462564" y="4213166"/>
              <a:ext cx="635716" cy="500863"/>
            </a:xfrm>
            <a:custGeom>
              <a:avLst/>
              <a:gdLst>
                <a:gd name="T0" fmla="*/ 30 w 33"/>
                <a:gd name="T1" fmla="*/ 24 h 26"/>
                <a:gd name="T2" fmla="*/ 32 w 33"/>
                <a:gd name="T3" fmla="*/ 23 h 26"/>
                <a:gd name="T4" fmla="*/ 25 w 33"/>
                <a:gd name="T5" fmla="*/ 0 h 26"/>
                <a:gd name="T6" fmla="*/ 0 w 33"/>
                <a:gd name="T7" fmla="*/ 0 h 26"/>
                <a:gd name="T8" fmla="*/ 0 w 33"/>
                <a:gd name="T9" fmla="*/ 26 h 26"/>
                <a:gd name="T10" fmla="*/ 33 w 33"/>
                <a:gd name="T11" fmla="*/ 26 h 26"/>
                <a:gd name="T12" fmla="*/ 32 w 33"/>
                <a:gd name="T13" fmla="*/ 23 h 26"/>
                <a:gd name="T14" fmla="*/ 30 w 33"/>
                <a:gd name="T15" fmla="*/ 24 h 26"/>
                <a:gd name="T16" fmla="*/ 30 w 33"/>
                <a:gd name="T17" fmla="*/ 22 h 26"/>
                <a:gd name="T18" fmla="*/ 4 w 33"/>
                <a:gd name="T19" fmla="*/ 22 h 26"/>
                <a:gd name="T20" fmla="*/ 4 w 33"/>
                <a:gd name="T21" fmla="*/ 5 h 26"/>
                <a:gd name="T22" fmla="*/ 22 w 33"/>
                <a:gd name="T23" fmla="*/ 5 h 26"/>
                <a:gd name="T24" fmla="*/ 28 w 33"/>
                <a:gd name="T25" fmla="*/ 25 h 26"/>
                <a:gd name="T26" fmla="*/ 30 w 33"/>
                <a:gd name="T27" fmla="*/ 24 h 26"/>
                <a:gd name="T28" fmla="*/ 30 w 33"/>
                <a:gd name="T29" fmla="*/ 22 h 26"/>
                <a:gd name="T30" fmla="*/ 30 w 33"/>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30" y="24"/>
                  </a:moveTo>
                  <a:lnTo>
                    <a:pt x="32" y="23"/>
                  </a:lnTo>
                  <a:lnTo>
                    <a:pt x="25" y="0"/>
                  </a:lnTo>
                  <a:lnTo>
                    <a:pt x="0" y="0"/>
                  </a:lnTo>
                  <a:lnTo>
                    <a:pt x="0" y="26"/>
                  </a:lnTo>
                  <a:lnTo>
                    <a:pt x="33" y="26"/>
                  </a:lnTo>
                  <a:lnTo>
                    <a:pt x="32" y="23"/>
                  </a:lnTo>
                  <a:lnTo>
                    <a:pt x="30" y="24"/>
                  </a:lnTo>
                  <a:lnTo>
                    <a:pt x="30" y="22"/>
                  </a:lnTo>
                  <a:lnTo>
                    <a:pt x="4" y="22"/>
                  </a:lnTo>
                  <a:lnTo>
                    <a:pt x="4" y="5"/>
                  </a:lnTo>
                  <a:lnTo>
                    <a:pt x="22" y="5"/>
                  </a:lnTo>
                  <a:lnTo>
                    <a:pt x="28" y="25"/>
                  </a:lnTo>
                  <a:lnTo>
                    <a:pt x="30" y="24"/>
                  </a:lnTo>
                  <a:lnTo>
                    <a:pt x="30" y="22"/>
                  </a:lnTo>
                  <a:lnTo>
                    <a:pt x="30" y="24"/>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Line 38"/>
            <p:cNvSpPr>
              <a:spLocks noChangeShapeType="1"/>
            </p:cNvSpPr>
            <p:nvPr/>
          </p:nvSpPr>
          <p:spPr bwMode="auto">
            <a:xfrm>
              <a:off x="6516911" y="4213166"/>
              <a:ext cx="443077"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Rectangle 39"/>
            <p:cNvSpPr>
              <a:spLocks noChangeArrowheads="1"/>
            </p:cNvSpPr>
            <p:nvPr/>
          </p:nvSpPr>
          <p:spPr bwMode="auto">
            <a:xfrm>
              <a:off x="6516911" y="4174638"/>
              <a:ext cx="443077" cy="7705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Line 40"/>
            <p:cNvSpPr>
              <a:spLocks noChangeShapeType="1"/>
            </p:cNvSpPr>
            <p:nvPr/>
          </p:nvSpPr>
          <p:spPr bwMode="auto">
            <a:xfrm flipH="1">
              <a:off x="6632494" y="4540647"/>
              <a:ext cx="828356"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Rectangle 41"/>
            <p:cNvSpPr>
              <a:spLocks noChangeArrowheads="1"/>
            </p:cNvSpPr>
            <p:nvPr/>
          </p:nvSpPr>
          <p:spPr bwMode="auto">
            <a:xfrm>
              <a:off x="6632494" y="4502119"/>
              <a:ext cx="828356" cy="9632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Line 42"/>
            <p:cNvSpPr>
              <a:spLocks noChangeShapeType="1"/>
            </p:cNvSpPr>
            <p:nvPr/>
          </p:nvSpPr>
          <p:spPr bwMode="auto">
            <a:xfrm flipH="1">
              <a:off x="6305001" y="4540647"/>
              <a:ext cx="154112"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Rectangle 43"/>
            <p:cNvSpPr>
              <a:spLocks noChangeArrowheads="1"/>
            </p:cNvSpPr>
            <p:nvPr/>
          </p:nvSpPr>
          <p:spPr bwMode="auto">
            <a:xfrm>
              <a:off x="6305001" y="4502119"/>
              <a:ext cx="154112" cy="9632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Line 44"/>
            <p:cNvSpPr>
              <a:spLocks noChangeShapeType="1"/>
            </p:cNvSpPr>
            <p:nvPr/>
          </p:nvSpPr>
          <p:spPr bwMode="auto">
            <a:xfrm flipH="1">
              <a:off x="6382057" y="4848870"/>
              <a:ext cx="500863"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Rectangle 45"/>
            <p:cNvSpPr>
              <a:spLocks noChangeArrowheads="1"/>
            </p:cNvSpPr>
            <p:nvPr/>
          </p:nvSpPr>
          <p:spPr bwMode="auto">
            <a:xfrm>
              <a:off x="6382057" y="4791085"/>
              <a:ext cx="500863" cy="9632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Line 46"/>
            <p:cNvSpPr>
              <a:spLocks noChangeShapeType="1"/>
            </p:cNvSpPr>
            <p:nvPr/>
          </p:nvSpPr>
          <p:spPr bwMode="auto">
            <a:xfrm flipH="1">
              <a:off x="6632494" y="5388261"/>
              <a:ext cx="250437"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Rectangle 47"/>
            <p:cNvSpPr>
              <a:spLocks noChangeArrowheads="1"/>
            </p:cNvSpPr>
            <p:nvPr/>
          </p:nvSpPr>
          <p:spPr bwMode="auto">
            <a:xfrm>
              <a:off x="6632494" y="5349733"/>
              <a:ext cx="250437" cy="77056"/>
            </a:xfrm>
            <a:prstGeom prst="rect">
              <a:avLst/>
            </a:pr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p:cNvGrpSpPr/>
          <p:nvPr/>
        </p:nvGrpSpPr>
        <p:grpSpPr>
          <a:xfrm>
            <a:off x="201765" y="1604177"/>
            <a:ext cx="8050439" cy="1371249"/>
            <a:chOff x="201765" y="1604177"/>
            <a:chExt cx="8050439" cy="1371249"/>
          </a:xfrm>
        </p:grpSpPr>
        <p:sp>
          <p:nvSpPr>
            <p:cNvPr id="396" name="Rectangle 395"/>
            <p:cNvSpPr/>
            <p:nvPr/>
          </p:nvSpPr>
          <p:spPr>
            <a:xfrm>
              <a:off x="244977" y="1604177"/>
              <a:ext cx="7964014" cy="1371249"/>
            </a:xfrm>
            <a:prstGeom prst="rect">
              <a:avLst/>
            </a:prstGeom>
            <a:solidFill>
              <a:schemeClr val="bg2">
                <a:alpha val="15000"/>
              </a:schemeClr>
            </a:solidFill>
            <a:ln w="12700">
              <a:solidFill>
                <a:srgbClr val="3E5563"/>
              </a:solid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01765" y="1864420"/>
              <a:ext cx="8050439" cy="850763"/>
              <a:chOff x="201765" y="1864420"/>
              <a:chExt cx="8050439" cy="850763"/>
            </a:xfrm>
          </p:grpSpPr>
          <p:sp>
            <p:nvSpPr>
              <p:cNvPr id="393" name="TextBox 392"/>
              <p:cNvSpPr txBox="1"/>
              <p:nvPr/>
            </p:nvSpPr>
            <p:spPr>
              <a:xfrm>
                <a:off x="2324985" y="1966636"/>
                <a:ext cx="5927219" cy="646331"/>
              </a:xfrm>
              <a:prstGeom prst="rect">
                <a:avLst/>
              </a:prstGeom>
              <a:noFill/>
            </p:spPr>
            <p:txBody>
              <a:bodyPr wrap="square">
                <a:spAutoFit/>
              </a:bodyPr>
              <a:lstStyle/>
              <a:p>
                <a:r>
                  <a:rPr lang="en-US" dirty="0">
                    <a:solidFill>
                      <a:srgbClr val="404040"/>
                    </a:solidFill>
                    <a:latin typeface="Verdana" panose="020B0604030504040204" pitchFamily="34" charset="0"/>
                    <a:ea typeface="Verdana" panose="020B0604030504040204" pitchFamily="34" charset="0"/>
                  </a:rPr>
                  <a:t>Why We Stand Out as the Industry Leader—</a:t>
                </a:r>
                <a:r>
                  <a:rPr lang="en-US" b="1" i="1" u="sng" dirty="0">
                    <a:solidFill>
                      <a:srgbClr val="00DB02"/>
                    </a:solidFill>
                    <a:latin typeface="Verdana" panose="020B0604030504040204" pitchFamily="34" charset="0"/>
                    <a:ea typeface="Verdana" panose="020B0604030504040204" pitchFamily="34" charset="0"/>
                  </a:rPr>
                  <a:t>B</a:t>
                </a:r>
                <a:r>
                  <a:rPr lang="en-US" i="1" u="sng" dirty="0">
                    <a:solidFill>
                      <a:srgbClr val="404040"/>
                    </a:solidFill>
                    <a:latin typeface="Verdana" panose="020B0604030504040204" pitchFamily="34" charset="0"/>
                    <a:ea typeface="Verdana" panose="020B0604030504040204" pitchFamily="34" charset="0"/>
                  </a:rPr>
                  <a:t>rilliant, </a:t>
                </a:r>
                <a:r>
                  <a:rPr lang="en-US" b="1" i="1" u="sng" dirty="0">
                    <a:solidFill>
                      <a:srgbClr val="00DB02"/>
                    </a:solidFill>
                    <a:latin typeface="Verdana" panose="020B0604030504040204" pitchFamily="34" charset="0"/>
                    <a:ea typeface="Verdana" panose="020B0604030504040204" pitchFamily="34" charset="0"/>
                  </a:rPr>
                  <a:t>S</a:t>
                </a:r>
                <a:r>
                  <a:rPr lang="en-US" i="1" u="sng" dirty="0">
                    <a:solidFill>
                      <a:srgbClr val="404040"/>
                    </a:solidFill>
                    <a:latin typeface="Verdana" panose="020B0604030504040204" pitchFamily="34" charset="0"/>
                    <a:ea typeface="Verdana" panose="020B0604030504040204" pitchFamily="34" charset="0"/>
                  </a:rPr>
                  <a:t>ophisticated, </a:t>
                </a:r>
                <a:r>
                  <a:rPr lang="en-US" b="1" i="1" u="sng" dirty="0">
                    <a:solidFill>
                      <a:srgbClr val="00DB02"/>
                    </a:solidFill>
                    <a:latin typeface="Verdana" panose="020B0604030504040204" pitchFamily="34" charset="0"/>
                    <a:ea typeface="Verdana" panose="020B0604030504040204" pitchFamily="34" charset="0"/>
                  </a:rPr>
                  <a:t>D</a:t>
                </a:r>
                <a:r>
                  <a:rPr lang="en-US" i="1" u="sng" dirty="0">
                    <a:solidFill>
                      <a:srgbClr val="404040"/>
                    </a:solidFill>
                    <a:latin typeface="Verdana" panose="020B0604030504040204" pitchFamily="34" charset="0"/>
                    <a:ea typeface="Verdana" panose="020B0604030504040204" pitchFamily="34" charset="0"/>
                  </a:rPr>
                  <a:t>edicated</a:t>
                </a:r>
                <a:r>
                  <a:rPr lang="en-US" dirty="0">
                    <a:solidFill>
                      <a:srgbClr val="404040"/>
                    </a:solidFill>
                    <a:latin typeface="Verdana" panose="020B0604030504040204" pitchFamily="34" charset="0"/>
                    <a:ea typeface="Verdana" panose="020B0604030504040204" pitchFamily="34" charset="0"/>
                  </a:rPr>
                  <a:t>"</a:t>
                </a:r>
                <a:endParaRPr lang="en-US" dirty="0">
                  <a:solidFill>
                    <a:srgbClr val="404040"/>
                  </a:solidFill>
                  <a:latin typeface="Verdana" panose="020B0604030504040204" pitchFamily="34" charset="0"/>
                  <a:ea typeface="Verdana" panose="020B0604030504040204" pitchFamily="34" charset="0"/>
                </a:endParaRPr>
              </a:p>
            </p:txBody>
          </p:sp>
          <p:pic>
            <p:nvPicPr>
              <p:cNvPr id="394" name="Picture 393" descr="A green and black logo&#10;&#10;Description automatically generated"/>
              <p:cNvPicPr>
                <a:picLocks noChangeAspect="1"/>
              </p:cNvPicPr>
              <p:nvPr/>
            </p:nvPicPr>
            <p:blipFill>
              <a:blip r:embed="rId1">
                <a:clrChange>
                  <a:clrFrom>
                    <a:srgbClr val="FFFFFF"/>
                  </a:clrFrom>
                  <a:clrTo>
                    <a:srgbClr val="FFFFFF">
                      <a:alpha val="0"/>
                    </a:srgbClr>
                  </a:clrTo>
                </a:clrChange>
              </a:blip>
              <a:srcRect t="30812" b="32602"/>
              <a:stretch>
                <a:fillRect/>
              </a:stretch>
            </p:blipFill>
            <p:spPr>
              <a:xfrm>
                <a:off x="201765" y="1864420"/>
                <a:ext cx="2331661" cy="850763"/>
              </a:xfrm>
              <a:prstGeom prst="rect">
                <a:avLst/>
              </a:prstGeom>
            </p:spPr>
          </p:pic>
        </p:grpSp>
      </p:grpSp>
      <p:pic>
        <p:nvPicPr>
          <p:cNvPr id="8" name="Picture 7" descr="A large room with a green floor and a table&#10;&#10;Description automatically generated with medium confidence"/>
          <p:cNvPicPr>
            <a:picLocks noChangeAspect="1"/>
          </p:cNvPicPr>
          <p:nvPr/>
        </p:nvPicPr>
        <p:blipFill>
          <a:blip r:embed="rId2"/>
          <a:stretch>
            <a:fillRect/>
          </a:stretch>
        </p:blipFill>
        <p:spPr>
          <a:xfrm>
            <a:off x="12943226" y="7703685"/>
            <a:ext cx="2054641" cy="1371250"/>
          </a:xfrm>
          <a:prstGeom prst="rect">
            <a:avLst/>
          </a:prstGeom>
          <a:ln>
            <a:solidFill>
              <a:srgbClr val="3E5563"/>
            </a:solidFill>
          </a:ln>
        </p:spPr>
      </p:pic>
      <p:pic>
        <p:nvPicPr>
          <p:cNvPr id="4" name="Picture 3" descr="A yellow robot in a factory&#10;&#10;Description automatically generated"/>
          <p:cNvPicPr>
            <a:picLocks noChangeAspect="1"/>
          </p:cNvPicPr>
          <p:nvPr/>
        </p:nvPicPr>
        <p:blipFill>
          <a:blip r:embed="rId3"/>
          <a:stretch>
            <a:fillRect/>
          </a:stretch>
        </p:blipFill>
        <p:spPr>
          <a:xfrm flipH="1">
            <a:off x="12943226" y="6178808"/>
            <a:ext cx="2054641" cy="1371250"/>
          </a:xfrm>
          <a:prstGeom prst="rect">
            <a:avLst/>
          </a:prstGeom>
          <a:ln>
            <a:solidFill>
              <a:srgbClr val="3E5563"/>
            </a:solidFill>
          </a:ln>
        </p:spPr>
      </p:pic>
      <p:pic>
        <p:nvPicPr>
          <p:cNvPr id="7" name="Picture 6" descr="A large warehouse with machinery&#10;&#10;Description automatically generated"/>
          <p:cNvPicPr>
            <a:picLocks noChangeAspect="1"/>
          </p:cNvPicPr>
          <p:nvPr/>
        </p:nvPicPr>
        <p:blipFill>
          <a:blip r:embed="rId4"/>
          <a:stretch>
            <a:fillRect/>
          </a:stretch>
        </p:blipFill>
        <p:spPr>
          <a:xfrm>
            <a:off x="12943226" y="4653931"/>
            <a:ext cx="2054641" cy="1371250"/>
          </a:xfrm>
          <a:prstGeom prst="rect">
            <a:avLst/>
          </a:prstGeom>
          <a:ln>
            <a:solidFill>
              <a:srgbClr val="3E5563"/>
            </a:solidFill>
          </a:ln>
        </p:spPr>
      </p:pic>
      <p:pic>
        <p:nvPicPr>
          <p:cNvPr id="10" name="Picture 9" descr="A person wearing a mask and gloves welding metal&#10;&#10;Description automatically generated"/>
          <p:cNvPicPr>
            <a:picLocks noChangeAspect="1"/>
          </p:cNvPicPr>
          <p:nvPr/>
        </p:nvPicPr>
        <p:blipFill>
          <a:blip r:embed="rId5"/>
          <a:stretch>
            <a:fillRect/>
          </a:stretch>
        </p:blipFill>
        <p:spPr>
          <a:xfrm>
            <a:off x="12942842" y="1604177"/>
            <a:ext cx="2054641" cy="1371250"/>
          </a:xfrm>
          <a:prstGeom prst="rect">
            <a:avLst/>
          </a:prstGeom>
          <a:ln>
            <a:solidFill>
              <a:srgbClr val="3E5563"/>
            </a:solidFill>
          </a:ln>
        </p:spPr>
      </p:pic>
      <p:pic>
        <p:nvPicPr>
          <p:cNvPr id="5" name="Picture 4" descr="A large room with several machines&#10;&#10;Description automatically generated"/>
          <p:cNvPicPr>
            <a:picLocks noChangeAspect="1"/>
          </p:cNvPicPr>
          <p:nvPr/>
        </p:nvPicPr>
        <p:blipFill>
          <a:blip r:embed="rId6"/>
          <a:stretch>
            <a:fillRect/>
          </a:stretch>
        </p:blipFill>
        <p:spPr>
          <a:xfrm>
            <a:off x="12942842" y="3129054"/>
            <a:ext cx="2054641" cy="1371250"/>
          </a:xfrm>
          <a:prstGeom prst="rect">
            <a:avLst/>
          </a:prstGeom>
          <a:ln>
            <a:solidFill>
              <a:srgbClr val="3E5563"/>
            </a:solidFill>
          </a:ln>
        </p:spPr>
      </p:pic>
      <p:pic>
        <p:nvPicPr>
          <p:cNvPr id="16" name="Picture 15" descr="A building with a sign in the middle&#10;&#10;Description automatically generated"/>
          <p:cNvPicPr>
            <a:picLocks noChangeAspect="1"/>
          </p:cNvPicPr>
          <p:nvPr/>
        </p:nvPicPr>
        <p:blipFill>
          <a:blip r:embed="rId7"/>
          <a:stretch>
            <a:fillRect/>
          </a:stretch>
        </p:blipFill>
        <p:spPr>
          <a:xfrm>
            <a:off x="8445989" y="1604177"/>
            <a:ext cx="2054641" cy="1371250"/>
          </a:xfrm>
          <a:prstGeom prst="rect">
            <a:avLst/>
          </a:prstGeom>
          <a:ln>
            <a:solidFill>
              <a:srgbClr val="3E5563"/>
            </a:solidFill>
          </a:ln>
        </p:spPr>
      </p:pic>
      <p:pic>
        <p:nvPicPr>
          <p:cNvPr id="2" name="Picture 1" descr="A person working on a machine&#10;&#10;Description automatically generated"/>
          <p:cNvPicPr>
            <a:picLocks noChangeAspect="1"/>
          </p:cNvPicPr>
          <p:nvPr/>
        </p:nvPicPr>
        <p:blipFill>
          <a:blip r:embed="rId8"/>
          <a:stretch>
            <a:fillRect/>
          </a:stretch>
        </p:blipFill>
        <p:spPr>
          <a:xfrm>
            <a:off x="10694415" y="1604177"/>
            <a:ext cx="2054641" cy="1371250"/>
          </a:xfrm>
          <a:prstGeom prst="rect">
            <a:avLst/>
          </a:prstGeom>
          <a:ln>
            <a:solidFill>
              <a:srgbClr val="3E5563"/>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Company Qualification</a:t>
            </a:r>
            <a:endParaRPr lang="en-US" sz="3200" b="1" dirty="0">
              <a:solidFill>
                <a:srgbClr val="404040"/>
              </a:solidFill>
              <a:latin typeface="Verdana" panose="020B0604030504040204" pitchFamily="34" charset="0"/>
              <a:ea typeface="Verdana" panose="020B0604030504040204" pitchFamily="34" charset="0"/>
            </a:endParaRPr>
          </a:p>
        </p:txBody>
      </p:sp>
      <p:graphicFrame>
        <p:nvGraphicFramePr>
          <p:cNvPr id="332" name="table 332"/>
          <p:cNvGraphicFramePr>
            <a:graphicFrameLocks noGrp="1"/>
          </p:cNvGraphicFramePr>
          <p:nvPr/>
        </p:nvGraphicFramePr>
        <p:xfrm>
          <a:off x="5017697" y="7418117"/>
          <a:ext cx="1840864" cy="1444625"/>
        </p:xfrm>
        <a:graphic>
          <a:graphicData uri="http://schemas.openxmlformats.org/drawingml/2006/table">
            <a:tbl>
              <a:tblPr/>
              <a:tblGrid>
                <a:gridCol w="1840864"/>
              </a:tblGrid>
              <a:tr h="144462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34" name="table 334"/>
          <p:cNvGraphicFramePr>
            <a:graphicFrameLocks noGrp="1"/>
          </p:cNvGraphicFramePr>
          <p:nvPr/>
        </p:nvGraphicFramePr>
        <p:xfrm>
          <a:off x="701502" y="7418117"/>
          <a:ext cx="1840864" cy="1444625"/>
        </p:xfrm>
        <a:graphic>
          <a:graphicData uri="http://schemas.openxmlformats.org/drawingml/2006/table">
            <a:tbl>
              <a:tblPr/>
              <a:tblGrid>
                <a:gridCol w="1840864"/>
              </a:tblGrid>
              <a:tr h="144462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36" name="table 336"/>
          <p:cNvGraphicFramePr>
            <a:graphicFrameLocks noGrp="1"/>
          </p:cNvGraphicFramePr>
          <p:nvPr/>
        </p:nvGraphicFramePr>
        <p:xfrm>
          <a:off x="2859598" y="7418117"/>
          <a:ext cx="1840864" cy="1444625"/>
        </p:xfrm>
        <a:graphic>
          <a:graphicData uri="http://schemas.openxmlformats.org/drawingml/2006/table">
            <a:tbl>
              <a:tblPr/>
              <a:tblGrid>
                <a:gridCol w="1840864"/>
              </a:tblGrid>
              <a:tr h="144462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pic>
        <p:nvPicPr>
          <p:cNvPr id="338" name="picture 338"/>
          <p:cNvPicPr>
            <a:picLocks noChangeAspect="1"/>
          </p:cNvPicPr>
          <p:nvPr/>
        </p:nvPicPr>
        <p:blipFill>
          <a:blip r:embed="rId1"/>
          <a:srcRect l="3469" r="3469"/>
          <a:stretch>
            <a:fillRect/>
          </a:stretch>
        </p:blipFill>
        <p:spPr>
          <a:xfrm>
            <a:off x="744124" y="7460729"/>
            <a:ext cx="1755995" cy="1365775"/>
          </a:xfrm>
          <a:prstGeom prst="rect">
            <a:avLst/>
          </a:prstGeom>
        </p:spPr>
      </p:pic>
      <p:pic>
        <p:nvPicPr>
          <p:cNvPr id="340" name="picture 340"/>
          <p:cNvPicPr>
            <a:picLocks noChangeAspect="1"/>
          </p:cNvPicPr>
          <p:nvPr/>
        </p:nvPicPr>
        <p:blipFill>
          <a:blip r:embed="rId2"/>
          <a:srcRect l="6952" r="6952"/>
          <a:stretch>
            <a:fillRect/>
          </a:stretch>
        </p:blipFill>
        <p:spPr>
          <a:xfrm>
            <a:off x="2902219" y="7460735"/>
            <a:ext cx="1755993" cy="1365775"/>
          </a:xfrm>
          <a:prstGeom prst="rect">
            <a:avLst/>
          </a:prstGeom>
        </p:spPr>
      </p:pic>
      <p:pic>
        <p:nvPicPr>
          <p:cNvPr id="342" name="picture 342"/>
          <p:cNvPicPr>
            <a:picLocks noChangeAspect="1"/>
          </p:cNvPicPr>
          <p:nvPr/>
        </p:nvPicPr>
        <p:blipFill>
          <a:blip r:embed="rId3"/>
          <a:srcRect l="5840" r="5840"/>
          <a:stretch>
            <a:fillRect/>
          </a:stretch>
        </p:blipFill>
        <p:spPr>
          <a:xfrm>
            <a:off x="5060320" y="7460738"/>
            <a:ext cx="1755990" cy="1365770"/>
          </a:xfrm>
          <a:prstGeom prst="rect">
            <a:avLst/>
          </a:prstGeom>
        </p:spPr>
      </p:pic>
      <p:pic>
        <p:nvPicPr>
          <p:cNvPr id="344" name="picture 344"/>
          <p:cNvPicPr>
            <a:picLocks noChangeAspect="1"/>
          </p:cNvPicPr>
          <p:nvPr/>
        </p:nvPicPr>
        <p:blipFill>
          <a:blip r:embed="rId4"/>
          <a:srcRect t="509" b="509"/>
          <a:stretch>
            <a:fillRect/>
          </a:stretch>
        </p:blipFill>
        <p:spPr>
          <a:xfrm>
            <a:off x="10831659" y="6031230"/>
            <a:ext cx="1080004" cy="1512004"/>
          </a:xfrm>
          <a:prstGeom prst="rect">
            <a:avLst/>
          </a:prstGeom>
        </p:spPr>
      </p:pic>
      <p:pic>
        <p:nvPicPr>
          <p:cNvPr id="346" name="picture 346"/>
          <p:cNvPicPr>
            <a:picLocks noChangeAspect="1"/>
          </p:cNvPicPr>
          <p:nvPr/>
        </p:nvPicPr>
        <p:blipFill>
          <a:blip r:embed="rId5"/>
          <a:stretch>
            <a:fillRect/>
          </a:stretch>
        </p:blipFill>
        <p:spPr>
          <a:xfrm>
            <a:off x="12065806" y="5946613"/>
            <a:ext cx="1080003" cy="1512004"/>
          </a:xfrm>
          <a:prstGeom prst="rect">
            <a:avLst/>
          </a:prstGeom>
        </p:spPr>
      </p:pic>
      <p:pic>
        <p:nvPicPr>
          <p:cNvPr id="348" name="picture 348"/>
          <p:cNvPicPr>
            <a:picLocks noChangeAspect="1"/>
          </p:cNvPicPr>
          <p:nvPr/>
        </p:nvPicPr>
        <p:blipFill>
          <a:blip r:embed="rId6"/>
          <a:stretch>
            <a:fillRect/>
          </a:stretch>
        </p:blipFill>
        <p:spPr>
          <a:xfrm>
            <a:off x="13330705" y="5946613"/>
            <a:ext cx="1080003" cy="1512004"/>
          </a:xfrm>
          <a:prstGeom prst="rect">
            <a:avLst/>
          </a:prstGeom>
        </p:spPr>
      </p:pic>
      <p:graphicFrame>
        <p:nvGraphicFramePr>
          <p:cNvPr id="350" name="table 350"/>
          <p:cNvGraphicFramePr>
            <a:graphicFrameLocks noGrp="1"/>
          </p:cNvGraphicFramePr>
          <p:nvPr/>
        </p:nvGraphicFramePr>
        <p:xfrm>
          <a:off x="727574" y="2306350"/>
          <a:ext cx="1087119" cy="1440815"/>
        </p:xfrm>
        <a:graphic>
          <a:graphicData uri="http://schemas.openxmlformats.org/drawingml/2006/table">
            <a:tbl>
              <a:tblPr/>
              <a:tblGrid>
                <a:gridCol w="1087119"/>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52" name="table 352"/>
          <p:cNvGraphicFramePr>
            <a:graphicFrameLocks noGrp="1"/>
          </p:cNvGraphicFramePr>
          <p:nvPr/>
        </p:nvGraphicFramePr>
        <p:xfrm>
          <a:off x="4553506" y="4682282"/>
          <a:ext cx="1087120" cy="1440815"/>
        </p:xfrm>
        <a:graphic>
          <a:graphicData uri="http://schemas.openxmlformats.org/drawingml/2006/table">
            <a:tbl>
              <a:tblPr/>
              <a:tblGrid>
                <a:gridCol w="1087120"/>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54" name="table 354"/>
          <p:cNvGraphicFramePr>
            <a:graphicFrameLocks noGrp="1"/>
          </p:cNvGraphicFramePr>
          <p:nvPr/>
        </p:nvGraphicFramePr>
        <p:xfrm>
          <a:off x="5762102" y="2306354"/>
          <a:ext cx="1087119" cy="1440815"/>
        </p:xfrm>
        <a:graphic>
          <a:graphicData uri="http://schemas.openxmlformats.org/drawingml/2006/table">
            <a:tbl>
              <a:tblPr/>
              <a:tblGrid>
                <a:gridCol w="1087119"/>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56" name="table 356"/>
          <p:cNvGraphicFramePr>
            <a:graphicFrameLocks noGrp="1"/>
          </p:cNvGraphicFramePr>
          <p:nvPr/>
        </p:nvGraphicFramePr>
        <p:xfrm>
          <a:off x="1986207" y="4682282"/>
          <a:ext cx="1087120" cy="1440815"/>
        </p:xfrm>
        <a:graphic>
          <a:graphicData uri="http://schemas.openxmlformats.org/drawingml/2006/table">
            <a:tbl>
              <a:tblPr/>
              <a:tblGrid>
                <a:gridCol w="1087120"/>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58" name="table 358"/>
          <p:cNvGraphicFramePr>
            <a:graphicFrameLocks noGrp="1"/>
          </p:cNvGraphicFramePr>
          <p:nvPr/>
        </p:nvGraphicFramePr>
        <p:xfrm>
          <a:off x="4503473" y="2306350"/>
          <a:ext cx="1087120" cy="1440815"/>
        </p:xfrm>
        <a:graphic>
          <a:graphicData uri="http://schemas.openxmlformats.org/drawingml/2006/table">
            <a:tbl>
              <a:tblPr/>
              <a:tblGrid>
                <a:gridCol w="1087120"/>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60" name="table 360"/>
          <p:cNvGraphicFramePr>
            <a:graphicFrameLocks noGrp="1"/>
          </p:cNvGraphicFramePr>
          <p:nvPr/>
        </p:nvGraphicFramePr>
        <p:xfrm>
          <a:off x="3244839" y="2306358"/>
          <a:ext cx="1087120" cy="1440815"/>
        </p:xfrm>
        <a:graphic>
          <a:graphicData uri="http://schemas.openxmlformats.org/drawingml/2006/table">
            <a:tbl>
              <a:tblPr/>
              <a:tblGrid>
                <a:gridCol w="1087120"/>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62" name="table 362"/>
          <p:cNvGraphicFramePr>
            <a:graphicFrameLocks noGrp="1"/>
          </p:cNvGraphicFramePr>
          <p:nvPr/>
        </p:nvGraphicFramePr>
        <p:xfrm>
          <a:off x="1986210" y="2306354"/>
          <a:ext cx="1087120" cy="1440815"/>
        </p:xfrm>
        <a:graphic>
          <a:graphicData uri="http://schemas.openxmlformats.org/drawingml/2006/table">
            <a:tbl>
              <a:tblPr/>
              <a:tblGrid>
                <a:gridCol w="1087120"/>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graphicFrame>
        <p:nvGraphicFramePr>
          <p:cNvPr id="364" name="table 364"/>
          <p:cNvGraphicFramePr>
            <a:graphicFrameLocks noGrp="1"/>
          </p:cNvGraphicFramePr>
          <p:nvPr/>
        </p:nvGraphicFramePr>
        <p:xfrm>
          <a:off x="727578" y="4682282"/>
          <a:ext cx="1087120" cy="1440815"/>
        </p:xfrm>
        <a:graphic>
          <a:graphicData uri="http://schemas.openxmlformats.org/drawingml/2006/table">
            <a:tbl>
              <a:tblPr/>
              <a:tblGrid>
                <a:gridCol w="1087120"/>
              </a:tblGrid>
              <a:tr h="1440815">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a:lnL w="6350" cap="flat" cmpd="sng" algn="ctr">
                      <a:solidFill>
                        <a:srgbClr val="A6CE39"/>
                      </a:solid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r>
            </a:tbl>
          </a:graphicData>
        </a:graphic>
      </p:graphicFrame>
      <p:pic>
        <p:nvPicPr>
          <p:cNvPr id="366" name="picture 366"/>
          <p:cNvPicPr>
            <a:picLocks noChangeAspect="1"/>
          </p:cNvPicPr>
          <p:nvPr/>
        </p:nvPicPr>
        <p:blipFill>
          <a:blip r:embed="rId7"/>
          <a:srcRect t="4192" b="4192"/>
          <a:stretch>
            <a:fillRect/>
          </a:stretch>
        </p:blipFill>
        <p:spPr>
          <a:xfrm>
            <a:off x="9536006" y="2309950"/>
            <a:ext cx="1080004" cy="1440003"/>
          </a:xfrm>
          <a:prstGeom prst="rect">
            <a:avLst/>
          </a:prstGeom>
        </p:spPr>
      </p:pic>
      <p:pic>
        <p:nvPicPr>
          <p:cNvPr id="368" name="picture 368"/>
          <p:cNvPicPr>
            <a:picLocks noChangeAspect="1"/>
          </p:cNvPicPr>
          <p:nvPr/>
        </p:nvPicPr>
        <p:blipFill>
          <a:blip r:embed="rId8"/>
          <a:srcRect t="2482" b="2482"/>
          <a:stretch>
            <a:fillRect/>
          </a:stretch>
        </p:blipFill>
        <p:spPr>
          <a:xfrm>
            <a:off x="9536006" y="3929878"/>
            <a:ext cx="1080004" cy="1440003"/>
          </a:xfrm>
          <a:prstGeom prst="rect">
            <a:avLst/>
          </a:prstGeom>
        </p:spPr>
      </p:pic>
      <p:pic>
        <p:nvPicPr>
          <p:cNvPr id="370" name="picture 370"/>
          <p:cNvPicPr>
            <a:picLocks noChangeAspect="1"/>
          </p:cNvPicPr>
          <p:nvPr/>
        </p:nvPicPr>
        <p:blipFill>
          <a:blip r:embed="rId9"/>
          <a:srcRect t="5245" b="5245"/>
          <a:stretch>
            <a:fillRect/>
          </a:stretch>
        </p:blipFill>
        <p:spPr>
          <a:xfrm>
            <a:off x="10800907" y="3929878"/>
            <a:ext cx="1080004" cy="1440003"/>
          </a:xfrm>
          <a:prstGeom prst="rect">
            <a:avLst/>
          </a:prstGeom>
        </p:spPr>
      </p:pic>
      <p:pic>
        <p:nvPicPr>
          <p:cNvPr id="372" name="picture 372"/>
          <p:cNvPicPr>
            <a:picLocks noChangeAspect="1"/>
          </p:cNvPicPr>
          <p:nvPr/>
        </p:nvPicPr>
        <p:blipFill>
          <a:blip r:embed="rId10"/>
          <a:stretch>
            <a:fillRect/>
          </a:stretch>
        </p:blipFill>
        <p:spPr>
          <a:xfrm>
            <a:off x="12065806" y="2309950"/>
            <a:ext cx="1080003" cy="1440003"/>
          </a:xfrm>
          <a:prstGeom prst="rect">
            <a:avLst/>
          </a:prstGeom>
        </p:spPr>
      </p:pic>
      <p:pic>
        <p:nvPicPr>
          <p:cNvPr id="374" name="picture 374"/>
          <p:cNvPicPr>
            <a:picLocks noChangeAspect="1"/>
          </p:cNvPicPr>
          <p:nvPr/>
        </p:nvPicPr>
        <p:blipFill>
          <a:blip r:embed="rId11"/>
          <a:srcRect t="3922" b="3922"/>
          <a:stretch>
            <a:fillRect/>
          </a:stretch>
        </p:blipFill>
        <p:spPr>
          <a:xfrm>
            <a:off x="8271107" y="3929878"/>
            <a:ext cx="1080003" cy="1440003"/>
          </a:xfrm>
          <a:prstGeom prst="rect">
            <a:avLst/>
          </a:prstGeom>
        </p:spPr>
      </p:pic>
      <p:pic>
        <p:nvPicPr>
          <p:cNvPr id="376" name="picture 376"/>
          <p:cNvPicPr>
            <a:picLocks noChangeAspect="1"/>
          </p:cNvPicPr>
          <p:nvPr/>
        </p:nvPicPr>
        <p:blipFill>
          <a:blip r:embed="rId12"/>
          <a:srcRect t="4464" b="4464"/>
          <a:stretch>
            <a:fillRect/>
          </a:stretch>
        </p:blipFill>
        <p:spPr>
          <a:xfrm>
            <a:off x="8271107" y="2309950"/>
            <a:ext cx="1080003" cy="1440003"/>
          </a:xfrm>
          <a:prstGeom prst="rect">
            <a:avLst/>
          </a:prstGeom>
        </p:spPr>
      </p:pic>
      <p:pic>
        <p:nvPicPr>
          <p:cNvPr id="378" name="picture 378"/>
          <p:cNvPicPr>
            <a:picLocks noChangeAspect="1"/>
          </p:cNvPicPr>
          <p:nvPr/>
        </p:nvPicPr>
        <p:blipFill>
          <a:blip r:embed="rId13"/>
          <a:stretch>
            <a:fillRect/>
          </a:stretch>
        </p:blipFill>
        <p:spPr>
          <a:xfrm>
            <a:off x="12065806" y="3929878"/>
            <a:ext cx="1080003" cy="1440003"/>
          </a:xfrm>
          <a:prstGeom prst="rect">
            <a:avLst/>
          </a:prstGeom>
        </p:spPr>
      </p:pic>
      <p:pic>
        <p:nvPicPr>
          <p:cNvPr id="380" name="picture 380"/>
          <p:cNvPicPr>
            <a:picLocks noChangeAspect="1"/>
          </p:cNvPicPr>
          <p:nvPr/>
        </p:nvPicPr>
        <p:blipFill>
          <a:blip r:embed="rId14"/>
          <a:stretch>
            <a:fillRect/>
          </a:stretch>
        </p:blipFill>
        <p:spPr>
          <a:xfrm>
            <a:off x="13330705" y="2309950"/>
            <a:ext cx="1080003" cy="1440003"/>
          </a:xfrm>
          <a:prstGeom prst="rect">
            <a:avLst/>
          </a:prstGeom>
        </p:spPr>
      </p:pic>
      <p:pic>
        <p:nvPicPr>
          <p:cNvPr id="382" name="picture 382"/>
          <p:cNvPicPr>
            <a:picLocks noChangeAspect="1"/>
          </p:cNvPicPr>
          <p:nvPr/>
        </p:nvPicPr>
        <p:blipFill>
          <a:blip r:embed="rId15"/>
          <a:srcRect t="3922" b="3922"/>
          <a:stretch>
            <a:fillRect/>
          </a:stretch>
        </p:blipFill>
        <p:spPr>
          <a:xfrm>
            <a:off x="10800907" y="2309950"/>
            <a:ext cx="1080003" cy="1440003"/>
          </a:xfrm>
          <a:prstGeom prst="rect">
            <a:avLst/>
          </a:prstGeom>
        </p:spPr>
      </p:pic>
      <p:pic>
        <p:nvPicPr>
          <p:cNvPr id="384" name="picture 384"/>
          <p:cNvPicPr>
            <a:picLocks noChangeAspect="1"/>
          </p:cNvPicPr>
          <p:nvPr/>
        </p:nvPicPr>
        <p:blipFill>
          <a:blip r:embed="rId16"/>
          <a:srcRect t="8150" b="8150"/>
          <a:stretch>
            <a:fillRect/>
          </a:stretch>
        </p:blipFill>
        <p:spPr>
          <a:xfrm>
            <a:off x="2023557" y="4716515"/>
            <a:ext cx="1012503" cy="1378731"/>
          </a:xfrm>
          <a:prstGeom prst="rect">
            <a:avLst/>
          </a:prstGeom>
        </p:spPr>
      </p:pic>
      <p:pic>
        <p:nvPicPr>
          <p:cNvPr id="386" name="picture 386"/>
          <p:cNvPicPr>
            <a:picLocks noChangeAspect="1"/>
          </p:cNvPicPr>
          <p:nvPr/>
        </p:nvPicPr>
        <p:blipFill>
          <a:blip r:embed="rId17"/>
          <a:srcRect t="1818" b="1818"/>
          <a:stretch>
            <a:fillRect/>
          </a:stretch>
        </p:blipFill>
        <p:spPr>
          <a:xfrm>
            <a:off x="764924" y="2340582"/>
            <a:ext cx="1012502" cy="1378730"/>
          </a:xfrm>
          <a:prstGeom prst="rect">
            <a:avLst/>
          </a:prstGeom>
        </p:spPr>
      </p:pic>
      <p:pic>
        <p:nvPicPr>
          <p:cNvPr id="388" name="picture 388"/>
          <p:cNvPicPr>
            <a:picLocks noChangeAspect="1"/>
          </p:cNvPicPr>
          <p:nvPr/>
        </p:nvPicPr>
        <p:blipFill>
          <a:blip r:embed="rId18"/>
          <a:srcRect t="1905" b="1905"/>
          <a:stretch>
            <a:fillRect/>
          </a:stretch>
        </p:blipFill>
        <p:spPr>
          <a:xfrm>
            <a:off x="2023558" y="2340591"/>
            <a:ext cx="1012502" cy="1378725"/>
          </a:xfrm>
          <a:prstGeom prst="rect">
            <a:avLst/>
          </a:prstGeom>
        </p:spPr>
      </p:pic>
      <p:pic>
        <p:nvPicPr>
          <p:cNvPr id="390" name="picture 390"/>
          <p:cNvPicPr>
            <a:picLocks noChangeAspect="1"/>
          </p:cNvPicPr>
          <p:nvPr/>
        </p:nvPicPr>
        <p:blipFill>
          <a:blip r:embed="rId19"/>
          <a:srcRect l="5037" r="5037"/>
          <a:stretch>
            <a:fillRect/>
          </a:stretch>
        </p:blipFill>
        <p:spPr>
          <a:xfrm>
            <a:off x="4590854" y="4716516"/>
            <a:ext cx="1012500" cy="1378727"/>
          </a:xfrm>
          <a:prstGeom prst="rect">
            <a:avLst/>
          </a:prstGeom>
        </p:spPr>
      </p:pic>
      <p:pic>
        <p:nvPicPr>
          <p:cNvPr id="392" name="picture 392"/>
          <p:cNvPicPr>
            <a:picLocks noChangeAspect="1"/>
          </p:cNvPicPr>
          <p:nvPr/>
        </p:nvPicPr>
        <p:blipFill>
          <a:blip r:embed="rId20"/>
          <a:srcRect t="1924" b="1924"/>
          <a:stretch>
            <a:fillRect/>
          </a:stretch>
        </p:blipFill>
        <p:spPr>
          <a:xfrm>
            <a:off x="764928" y="4716518"/>
            <a:ext cx="1012496" cy="1378728"/>
          </a:xfrm>
          <a:prstGeom prst="rect">
            <a:avLst/>
          </a:prstGeom>
        </p:spPr>
      </p:pic>
      <p:pic>
        <p:nvPicPr>
          <p:cNvPr id="394" name="picture 394"/>
          <p:cNvPicPr>
            <a:picLocks noChangeAspect="1"/>
          </p:cNvPicPr>
          <p:nvPr/>
        </p:nvPicPr>
        <p:blipFill>
          <a:blip r:embed="rId21"/>
          <a:srcRect t="1905" b="1905"/>
          <a:stretch>
            <a:fillRect/>
          </a:stretch>
        </p:blipFill>
        <p:spPr>
          <a:xfrm>
            <a:off x="4540825" y="2340588"/>
            <a:ext cx="1012497" cy="1378725"/>
          </a:xfrm>
          <a:prstGeom prst="rect">
            <a:avLst/>
          </a:prstGeom>
        </p:spPr>
      </p:pic>
      <p:pic>
        <p:nvPicPr>
          <p:cNvPr id="396" name="picture 396"/>
          <p:cNvPicPr>
            <a:picLocks noChangeAspect="1"/>
          </p:cNvPicPr>
          <p:nvPr/>
        </p:nvPicPr>
        <p:blipFill>
          <a:blip r:embed="rId22"/>
          <a:srcRect t="1905" b="1905"/>
          <a:stretch>
            <a:fillRect/>
          </a:stretch>
        </p:blipFill>
        <p:spPr>
          <a:xfrm>
            <a:off x="3282192" y="2340596"/>
            <a:ext cx="1012501" cy="1378717"/>
          </a:xfrm>
          <a:prstGeom prst="rect">
            <a:avLst/>
          </a:prstGeom>
        </p:spPr>
      </p:pic>
      <p:pic>
        <p:nvPicPr>
          <p:cNvPr id="398" name="picture 398"/>
          <p:cNvPicPr>
            <a:picLocks noChangeAspect="1"/>
          </p:cNvPicPr>
          <p:nvPr/>
        </p:nvPicPr>
        <p:blipFill>
          <a:blip r:embed="rId23"/>
          <a:srcRect t="2251" b="2251"/>
          <a:stretch>
            <a:fillRect/>
          </a:stretch>
        </p:blipFill>
        <p:spPr>
          <a:xfrm>
            <a:off x="5799452" y="2340597"/>
            <a:ext cx="1012499" cy="1378717"/>
          </a:xfrm>
          <a:prstGeom prst="rect">
            <a:avLst/>
          </a:prstGeom>
        </p:spPr>
      </p:pic>
      <p:sp>
        <p:nvSpPr>
          <p:cNvPr id="402" name="textbox 402"/>
          <p:cNvSpPr/>
          <p:nvPr/>
        </p:nvSpPr>
        <p:spPr>
          <a:xfrm>
            <a:off x="716915" y="8970010"/>
            <a:ext cx="1825451" cy="412750"/>
          </a:xfrm>
          <a:prstGeom prst="rect">
            <a:avLst/>
          </a:prstGeom>
          <a:noFill/>
          <a:ln w="0" cap="flat">
            <a:noFill/>
            <a:prstDash val="solid"/>
            <a:miter lim="0"/>
          </a:ln>
        </p:spPr>
        <p:txBody>
          <a:bodyPr vert="horz" wrap="square" lIns="0" tIns="0" rIns="0" bIns="0"/>
          <a:lstStyle/>
          <a:p>
            <a:pPr algn="l" rtl="0" eaLnBrk="0">
              <a:lnSpc>
                <a:spcPct val="86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900" kern="0" spc="20" dirty="0">
                <a:solidFill>
                  <a:srgbClr val="3E5563"/>
                </a:solidFill>
                <a:latin typeface="Verdana" panose="020B0604030504040204" pitchFamily="34" charset="0"/>
                <a:ea typeface="Verdana" panose="020B0604030504040204" pitchFamily="34" charset="0"/>
                <a:cs typeface="Microsoft YaHei" panose="020B0503020204020204" charset="-122"/>
              </a:rPr>
              <a:t>China Data Center Working Group membership certificate </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04" name="textbox 404"/>
          <p:cNvSpPr/>
          <p:nvPr/>
        </p:nvSpPr>
        <p:spPr>
          <a:xfrm>
            <a:off x="8270875" y="1624330"/>
            <a:ext cx="2853690" cy="461010"/>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Verdana" panose="020B0604030504040204" pitchFamily="34" charset="0"/>
              <a:ea typeface="Verdana" panose="020B0604030504040204" pitchFamily="34" charset="0"/>
              <a:cs typeface="Arial" panose="020B0604020202020204"/>
            </a:endParaRPr>
          </a:p>
          <a:p>
            <a:pPr marL="36830" algn="l" rtl="0" eaLnBrk="0">
              <a:lnSpc>
                <a:spcPct val="82000"/>
              </a:lnSpc>
            </a:pPr>
            <a:r>
              <a:rPr sz="1600" b="1" dirty="0">
                <a:solidFill>
                  <a:srgbClr val="3E5563"/>
                </a:solidFill>
                <a:latin typeface="Verdana" panose="020B0604030504040204" pitchFamily="34" charset="0"/>
                <a:ea typeface="Verdana" panose="020B0604030504040204" pitchFamily="34" charset="0"/>
                <a:cs typeface="Microsoft YaHei" panose="020B0503020204020204" charset="-122"/>
              </a:rPr>
              <a:t>Product patent</a:t>
            </a:r>
            <a:endParaRPr sz="1600" b="1"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36830" algn="l" rtl="0" eaLnBrk="0">
              <a:lnSpc>
                <a:spcPct val="82000"/>
              </a:lnSpc>
            </a:pPr>
            <a:endParaRPr sz="1600" b="1" dirty="0">
              <a:latin typeface="Verdana" panose="020B0604030504040204" pitchFamily="34" charset="0"/>
              <a:ea typeface="Verdana" panose="020B0604030504040204" pitchFamily="34" charset="0"/>
              <a:cs typeface="Microsoft YaHei" panose="020B0503020204020204" charset="-122"/>
            </a:endParaRPr>
          </a:p>
          <a:p>
            <a:pPr marL="36830" algn="l" rtl="0" eaLnBrk="0">
              <a:lnSpc>
                <a:spcPct val="82000"/>
              </a:lnSpc>
            </a:pPr>
            <a:r>
              <a:rPr sz="1200" dirty="0">
                <a:solidFill>
                  <a:srgbClr val="3E5563"/>
                </a:solidFill>
                <a:latin typeface="Verdana" panose="020B0604030504040204" pitchFamily="34" charset="0"/>
                <a:ea typeface="Verdana" panose="020B0604030504040204" pitchFamily="34" charset="0"/>
                <a:cs typeface="Microsoft YaHei" panose="020B0503020204020204" charset="-122"/>
              </a:rPr>
              <a:t>Patent certificate</a:t>
            </a:r>
            <a:endParaRPr sz="12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10" name="textbox 410"/>
          <p:cNvSpPr/>
          <p:nvPr/>
        </p:nvSpPr>
        <p:spPr>
          <a:xfrm>
            <a:off x="4546600" y="6252845"/>
            <a:ext cx="1548130" cy="270510"/>
          </a:xfrm>
          <a:prstGeom prst="rect">
            <a:avLst/>
          </a:prstGeom>
          <a:noFill/>
          <a:ln w="0" cap="flat">
            <a:noFill/>
            <a:prstDash val="solid"/>
            <a:miter lim="0"/>
          </a:ln>
        </p:spPr>
        <p:txBody>
          <a:bodyPr vert="horz" wrap="square" lIns="0" tIns="0" rIns="0" bIns="0"/>
          <a:lstStyle/>
          <a:p>
            <a:pPr algn="l" rtl="0" eaLnBrk="0">
              <a:lnSpc>
                <a:spcPct val="75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indent="635" algn="l" rtl="0" eaLnBrk="0">
              <a:lnSpc>
                <a:spcPct val="101000"/>
              </a:lnSpc>
            </a:pPr>
            <a:r>
              <a:rPr sz="900" dirty="0">
                <a:solidFill>
                  <a:srgbClr val="3E5563"/>
                </a:solidFill>
                <a:latin typeface="Verdana" panose="020B0604030504040204" pitchFamily="34" charset="0"/>
                <a:ea typeface="Verdana" panose="020B0604030504040204" pitchFamily="34" charset="0"/>
                <a:cs typeface="Microsoft YaHei" panose="020B0503020204020204" charset="-122"/>
              </a:rPr>
              <a:t>Shanghai Equity Custody Trading Center listed Enterprises</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18" name="textbox 418"/>
          <p:cNvSpPr/>
          <p:nvPr/>
        </p:nvSpPr>
        <p:spPr>
          <a:xfrm>
            <a:off x="8260715" y="5676900"/>
            <a:ext cx="3765550" cy="163830"/>
          </a:xfrm>
          <a:prstGeom prst="rect">
            <a:avLst/>
          </a:prstGeom>
          <a:noFill/>
          <a:ln w="0" cap="flat">
            <a:noFill/>
            <a:prstDash val="solid"/>
            <a:miter lim="0"/>
          </a:ln>
        </p:spPr>
        <p:txBody>
          <a:bodyPr vert="horz" wrap="square" lIns="0" tIns="0" rIns="0" bIns="0"/>
          <a:lstStyle/>
          <a:p>
            <a:pPr algn="l" rtl="0" eaLnBrk="0">
              <a:lnSpc>
                <a:spcPct val="82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1200" dirty="0">
                <a:solidFill>
                  <a:srgbClr val="3E5563"/>
                </a:solidFill>
                <a:latin typeface="Verdana" panose="020B0604030504040204" pitchFamily="34" charset="0"/>
                <a:ea typeface="Verdana" panose="020B0604030504040204" pitchFamily="34" charset="0"/>
                <a:cs typeface="Microsoft YaHei" panose="020B0503020204020204" charset="-122"/>
              </a:rPr>
              <a:t>Software Works Registration Certificate</a:t>
            </a:r>
            <a:endParaRPr sz="12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20" name="textbox 420"/>
          <p:cNvSpPr/>
          <p:nvPr/>
        </p:nvSpPr>
        <p:spPr>
          <a:xfrm>
            <a:off x="687705" y="1624330"/>
            <a:ext cx="3793490" cy="219710"/>
          </a:xfrm>
          <a:prstGeom prst="rect">
            <a:avLst/>
          </a:prstGeom>
          <a:noFill/>
          <a:ln w="0" cap="flat">
            <a:noFill/>
            <a:prstDash val="solid"/>
            <a:miter lim="0"/>
          </a:ln>
        </p:spPr>
        <p:txBody>
          <a:bodyPr vert="horz" wrap="square" lIns="0" tIns="0" rIns="0" bIns="0"/>
          <a:lstStyle/>
          <a:p>
            <a:pPr algn="l" rtl="0" eaLnBrk="0">
              <a:lnSpc>
                <a:spcPct val="84000"/>
              </a:lnSpc>
            </a:pPr>
            <a:endParaRPr sz="100" b="1"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1600" b="1" dirty="0">
                <a:solidFill>
                  <a:srgbClr val="3E5563"/>
                </a:solidFill>
                <a:latin typeface="Verdana" panose="020B0604030504040204" pitchFamily="34" charset="0"/>
                <a:ea typeface="Verdana" panose="020B0604030504040204" pitchFamily="34" charset="0"/>
                <a:cs typeface="Microsoft YaHei" panose="020B0503020204020204" charset="-122"/>
              </a:rPr>
              <a:t>Company </a:t>
            </a:r>
            <a:r>
              <a:rPr lang="en-US" sz="1600" b="1" dirty="0">
                <a:solidFill>
                  <a:srgbClr val="3E5563"/>
                </a:solidFill>
                <a:latin typeface="Verdana" panose="020B0604030504040204" pitchFamily="34" charset="0"/>
                <a:ea typeface="Verdana" panose="020B0604030504040204" pitchFamily="34" charset="0"/>
                <a:cs typeface="Microsoft YaHei" panose="020B0503020204020204" charset="-122"/>
              </a:rPr>
              <a:t>Q</a:t>
            </a:r>
            <a:r>
              <a:rPr sz="1600" b="1" dirty="0">
                <a:solidFill>
                  <a:srgbClr val="3E5563"/>
                </a:solidFill>
                <a:latin typeface="Verdana" panose="020B0604030504040204" pitchFamily="34" charset="0"/>
                <a:ea typeface="Verdana" panose="020B0604030504040204" pitchFamily="34" charset="0"/>
                <a:cs typeface="Microsoft YaHei" panose="020B0503020204020204" charset="-122"/>
              </a:rPr>
              <a:t>ualification</a:t>
            </a:r>
            <a:endParaRPr sz="1600" b="1"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22" name="textbox 422"/>
          <p:cNvSpPr/>
          <p:nvPr/>
        </p:nvSpPr>
        <p:spPr>
          <a:xfrm>
            <a:off x="1962824" y="6252130"/>
            <a:ext cx="1094739" cy="624919"/>
          </a:xfrm>
          <a:prstGeom prst="rect">
            <a:avLst/>
          </a:prstGeom>
          <a:noFill/>
          <a:ln w="0" cap="flat">
            <a:noFill/>
            <a:prstDash val="solid"/>
            <a:miter lim="0"/>
          </a:ln>
        </p:spPr>
        <p:txBody>
          <a:bodyPr vert="horz" wrap="square" lIns="0" tIns="0" rIns="0" bIns="0"/>
          <a:lstStyle/>
          <a:p>
            <a:pPr algn="l" rtl="0" eaLnBrk="0">
              <a:lnSpc>
                <a:spcPct val="85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900" dirty="0" err="1">
                <a:solidFill>
                  <a:srgbClr val="3E5563"/>
                </a:solidFill>
                <a:latin typeface="Verdana" panose="020B0604030504040204" pitchFamily="34" charset="0"/>
                <a:ea typeface="Verdana" panose="020B0604030504040204" pitchFamily="34" charset="0"/>
                <a:cs typeface="Microsoft YaHei" panose="020B0503020204020204" charset="-122"/>
              </a:rPr>
              <a:t>CabinetShielding</a:t>
            </a:r>
            <a:r>
              <a:rPr sz="900" dirty="0">
                <a:solidFill>
                  <a:srgbClr val="3E5563"/>
                </a:solidFill>
                <a:latin typeface="Verdana" panose="020B0604030504040204" pitchFamily="34" charset="0"/>
                <a:ea typeface="Verdana" panose="020B0604030504040204" pitchFamily="34" charset="0"/>
                <a:cs typeface="Microsoft YaHei" panose="020B0503020204020204" charset="-122"/>
              </a:rPr>
              <a:t> Efficiency Test Report</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24" name="textbox 424"/>
          <p:cNvSpPr/>
          <p:nvPr/>
        </p:nvSpPr>
        <p:spPr>
          <a:xfrm>
            <a:off x="3249295" y="3800475"/>
            <a:ext cx="1057274" cy="340995"/>
          </a:xfrm>
          <a:prstGeom prst="rect">
            <a:avLst/>
          </a:prstGeom>
          <a:noFill/>
          <a:ln w="0" cap="flat">
            <a:noFill/>
            <a:prstDash val="solid"/>
            <a:miter lim="0"/>
          </a:ln>
        </p:spPr>
        <p:txBody>
          <a:bodyPr vert="horz" wrap="square" lIns="0" tIns="0" rIns="0" bIns="0"/>
          <a:lstStyle/>
          <a:p>
            <a:pPr algn="l" rtl="0" eaLnBrk="0">
              <a:lnSpc>
                <a:spcPct val="83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ts val="1030"/>
              </a:lnSpc>
            </a:pPr>
            <a:r>
              <a:rPr sz="900" kern="0" spc="0" dirty="0">
                <a:solidFill>
                  <a:srgbClr val="3E5563"/>
                </a:solidFill>
                <a:latin typeface="Verdana" panose="020B0604030504040204" pitchFamily="34" charset="0"/>
                <a:ea typeface="Verdana" panose="020B0604030504040204" pitchFamily="34" charset="0"/>
                <a:cs typeface="Microsoft YaHei" panose="020B0503020204020204" charset="-122"/>
              </a:rPr>
              <a:t>ISO</a:t>
            </a:r>
            <a:r>
              <a:rPr sz="900" kern="0" spc="40" dirty="0">
                <a:solidFill>
                  <a:srgbClr val="3E5563"/>
                </a:solidFill>
                <a:latin typeface="Verdana" panose="020B0604030504040204" pitchFamily="34" charset="0"/>
                <a:ea typeface="Verdana" panose="020B0604030504040204" pitchFamily="34" charset="0"/>
                <a:cs typeface="Microsoft YaHei" panose="020B0503020204020204" charset="-122"/>
              </a:rPr>
              <a:t>14001</a:t>
            </a:r>
            <a:endParaRPr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ts val="1030"/>
              </a:lnSpc>
            </a:pPr>
            <a:r>
              <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sym typeface="+mn-ea"/>
              </a:rPr>
              <a:t>Certification</a:t>
            </a:r>
            <a:endPar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ts val="1030"/>
              </a:lnSpc>
            </a:pP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26" name="textbox 426"/>
          <p:cNvSpPr/>
          <p:nvPr/>
        </p:nvSpPr>
        <p:spPr>
          <a:xfrm>
            <a:off x="4497070" y="3800475"/>
            <a:ext cx="1106282" cy="295275"/>
          </a:xfrm>
          <a:prstGeom prst="rect">
            <a:avLst/>
          </a:prstGeom>
          <a:noFill/>
          <a:ln w="0" cap="flat">
            <a:noFill/>
            <a:prstDash val="solid"/>
            <a:miter lim="0"/>
          </a:ln>
        </p:spPr>
        <p:txBody>
          <a:bodyPr vert="horz" wrap="square" lIns="0" tIns="0" rIns="0" bIns="0"/>
          <a:lstStyle/>
          <a:p>
            <a:pPr algn="l" rtl="0" eaLnBrk="0">
              <a:lnSpc>
                <a:spcPct val="83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ts val="1030"/>
              </a:lnSpc>
            </a:pPr>
            <a:r>
              <a:rPr sz="900" kern="0" spc="0" dirty="0">
                <a:solidFill>
                  <a:srgbClr val="3E5563"/>
                </a:solidFill>
                <a:latin typeface="Verdana" panose="020B0604030504040204" pitchFamily="34" charset="0"/>
                <a:ea typeface="Verdana" panose="020B0604030504040204" pitchFamily="34" charset="0"/>
                <a:cs typeface="Microsoft YaHei" panose="020B0503020204020204" charset="-122"/>
              </a:rPr>
              <a:t>ISO</a:t>
            </a:r>
            <a:r>
              <a:rPr sz="900" kern="0" spc="40" dirty="0">
                <a:solidFill>
                  <a:srgbClr val="3E5563"/>
                </a:solidFill>
                <a:latin typeface="Verdana" panose="020B0604030504040204" pitchFamily="34" charset="0"/>
                <a:ea typeface="Verdana" panose="020B0604030504040204" pitchFamily="34" charset="0"/>
                <a:cs typeface="Microsoft YaHei" panose="020B0503020204020204" charset="-122"/>
              </a:rPr>
              <a:t>45001</a:t>
            </a:r>
            <a:endParaRPr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ts val="1030"/>
              </a:lnSpc>
            </a:pPr>
            <a:r>
              <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sym typeface="+mn-ea"/>
              </a:rPr>
              <a:t>Certification</a:t>
            </a:r>
            <a:endPar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ts val="1030"/>
              </a:lnSpc>
            </a:pP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28" name="textbox 428"/>
          <p:cNvSpPr/>
          <p:nvPr/>
        </p:nvSpPr>
        <p:spPr>
          <a:xfrm>
            <a:off x="709930" y="6252845"/>
            <a:ext cx="1105535" cy="270510"/>
          </a:xfrm>
          <a:prstGeom prst="rect">
            <a:avLst/>
          </a:prstGeom>
          <a:noFill/>
          <a:ln w="0" cap="flat">
            <a:noFill/>
            <a:prstDash val="solid"/>
            <a:miter lim="0"/>
          </a:ln>
        </p:spPr>
        <p:txBody>
          <a:bodyPr vert="horz" wrap="square" lIns="0" tIns="0" rIns="0" bIns="0"/>
          <a:lstStyle/>
          <a:p>
            <a:pPr algn="l" rtl="0" eaLnBrk="0">
              <a:lnSpc>
                <a:spcPct val="81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900" dirty="0">
                <a:solidFill>
                  <a:srgbClr val="3E5563"/>
                </a:solidFill>
                <a:latin typeface="Verdana" panose="020B0604030504040204" pitchFamily="34" charset="0"/>
                <a:ea typeface="Verdana" panose="020B0604030504040204" pitchFamily="34" charset="0"/>
                <a:cs typeface="Microsoft YaHei" panose="020B0503020204020204" charset="-122"/>
              </a:rPr>
              <a:t>Cabinet Anti-seismic Test Report</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30" name="textbox 430"/>
          <p:cNvSpPr/>
          <p:nvPr/>
        </p:nvSpPr>
        <p:spPr>
          <a:xfrm>
            <a:off x="1996440" y="3800475"/>
            <a:ext cx="905510" cy="295910"/>
          </a:xfrm>
          <a:prstGeom prst="rect">
            <a:avLst/>
          </a:prstGeom>
          <a:noFill/>
          <a:ln w="0" cap="flat">
            <a:noFill/>
            <a:prstDash val="solid"/>
            <a:miter lim="0"/>
          </a:ln>
        </p:spPr>
        <p:txBody>
          <a:bodyPr vert="horz" wrap="square" lIns="0" tIns="0" rIns="0" bIns="0"/>
          <a:lstStyle/>
          <a:p>
            <a:pPr algn="l" rtl="0" eaLnBrk="0">
              <a:lnSpc>
                <a:spcPct val="83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ts val="1030"/>
              </a:lnSpc>
            </a:pPr>
            <a:r>
              <a:rPr sz="900" kern="0" spc="0" dirty="0">
                <a:solidFill>
                  <a:srgbClr val="3E5563"/>
                </a:solidFill>
                <a:latin typeface="Verdana" panose="020B0604030504040204" pitchFamily="34" charset="0"/>
                <a:ea typeface="Verdana" panose="020B0604030504040204" pitchFamily="34" charset="0"/>
                <a:cs typeface="Microsoft YaHei" panose="020B0503020204020204" charset="-122"/>
              </a:rPr>
              <a:t>ISO</a:t>
            </a:r>
            <a:r>
              <a:rPr sz="900" kern="0" spc="40" dirty="0">
                <a:solidFill>
                  <a:srgbClr val="3E5563"/>
                </a:solidFill>
                <a:latin typeface="Verdana" panose="020B0604030504040204" pitchFamily="34" charset="0"/>
                <a:ea typeface="Verdana" panose="020B0604030504040204" pitchFamily="34" charset="0"/>
                <a:cs typeface="Microsoft YaHei" panose="020B0503020204020204" charset="-122"/>
              </a:rPr>
              <a:t>9001</a:t>
            </a:r>
            <a:endParaRPr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ts val="1030"/>
              </a:lnSpc>
            </a:pPr>
            <a:r>
              <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rPr>
              <a:t>Certification</a:t>
            </a:r>
            <a:endPar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32" name="textbox 432"/>
          <p:cNvSpPr/>
          <p:nvPr/>
        </p:nvSpPr>
        <p:spPr>
          <a:xfrm>
            <a:off x="5754370" y="3819525"/>
            <a:ext cx="1057275" cy="276860"/>
          </a:xfrm>
          <a:prstGeom prst="rect">
            <a:avLst/>
          </a:prstGeom>
          <a:noFill/>
          <a:ln w="0" cap="flat">
            <a:noFill/>
            <a:prstDash val="solid"/>
            <a:miter lim="0"/>
          </a:ln>
        </p:spPr>
        <p:txBody>
          <a:bodyPr vert="horz" wrap="square" lIns="0" tIns="0" rIns="0" bIns="0"/>
          <a:lstStyle/>
          <a:p>
            <a:pPr algn="l" rtl="0" eaLnBrk="0">
              <a:lnSpc>
                <a:spcPct val="87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90000"/>
              </a:lnSpc>
            </a:pPr>
            <a:r>
              <a:rPr sz="900" dirty="0">
                <a:solidFill>
                  <a:srgbClr val="3E5563"/>
                </a:solidFill>
                <a:latin typeface="Verdana" panose="020B0604030504040204" pitchFamily="34" charset="0"/>
                <a:ea typeface="Verdana" panose="020B0604030504040204" pitchFamily="34" charset="0"/>
                <a:cs typeface="Microsoft YaHei" panose="020B0503020204020204" charset="-122"/>
              </a:rPr>
              <a:t>Cabinet Load Bearing Test Report</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34" name="textbox 434"/>
          <p:cNvSpPr/>
          <p:nvPr/>
        </p:nvSpPr>
        <p:spPr>
          <a:xfrm>
            <a:off x="715645" y="3820795"/>
            <a:ext cx="1099185" cy="276225"/>
          </a:xfrm>
          <a:prstGeom prst="rect">
            <a:avLst/>
          </a:prstGeom>
          <a:noFill/>
          <a:ln w="0" cap="flat">
            <a:noFill/>
            <a:prstDash val="solid"/>
            <a:miter lim="0"/>
          </a:ln>
        </p:spPr>
        <p:txBody>
          <a:bodyPr vert="horz" wrap="square" lIns="0" tIns="0" rIns="0" bIns="0"/>
          <a:lstStyle/>
          <a:p>
            <a:pPr algn="l" rtl="0" eaLnBrk="0">
              <a:lnSpc>
                <a:spcPct val="86000"/>
              </a:lnSpc>
            </a:pPr>
            <a:endParaRPr sz="200" dirty="0">
              <a:solidFill>
                <a:srgbClr val="3E5563"/>
              </a:solidFill>
              <a:latin typeface="Verdana" panose="020B0604030504040204" pitchFamily="34" charset="0"/>
              <a:ea typeface="Verdana" panose="020B0604030504040204" pitchFamily="34" charset="0"/>
              <a:cs typeface="Arial" panose="020B0604020202020204"/>
            </a:endParaRPr>
          </a:p>
          <a:p>
            <a:pPr marL="12700" algn="l" rtl="0" eaLnBrk="0">
              <a:lnSpc>
                <a:spcPct val="89000"/>
              </a:lnSpc>
            </a:pPr>
            <a:r>
              <a:rPr sz="900" kern="0" spc="0" dirty="0">
                <a:solidFill>
                  <a:srgbClr val="3E5563"/>
                </a:solidFill>
                <a:latin typeface="Verdana" panose="020B0604030504040204" pitchFamily="34" charset="0"/>
                <a:ea typeface="Verdana" panose="020B0604030504040204" pitchFamily="34" charset="0"/>
                <a:cs typeface="Microsoft YaHei" panose="020B0503020204020204" charset="-122"/>
              </a:rPr>
              <a:t>3C</a:t>
            </a:r>
            <a:r>
              <a:rPr lang="en-US" sz="900" kern="0" spc="0" dirty="0">
                <a:solidFill>
                  <a:srgbClr val="3E5563"/>
                </a:solidFill>
                <a:latin typeface="Verdana" panose="020B0604030504040204" pitchFamily="34" charset="0"/>
                <a:ea typeface="Verdana" panose="020B0604030504040204" pitchFamily="34" charset="0"/>
                <a:cs typeface="Microsoft YaHei" panose="020B0503020204020204" charset="-122"/>
              </a:rPr>
              <a:t> </a:t>
            </a:r>
            <a:r>
              <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sym typeface="+mn-ea"/>
              </a:rPr>
              <a:t>Certification</a:t>
            </a:r>
            <a:endParaRPr lang="en-US" sz="900" kern="0" spc="40" dirty="0">
              <a:solidFill>
                <a:srgbClr val="3E5563"/>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ct val="89000"/>
              </a:lnSpc>
            </a:pPr>
            <a:endParaRPr lang="en-US" sz="900" kern="0" spc="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4" name="文本框 3"/>
          <p:cNvSpPr txBox="1"/>
          <p:nvPr/>
        </p:nvSpPr>
        <p:spPr>
          <a:xfrm>
            <a:off x="2901950" y="8970010"/>
            <a:ext cx="1798512" cy="358775"/>
          </a:xfrm>
          <a:prstGeom prst="rect">
            <a:avLst/>
          </a:prstGeom>
          <a:noFill/>
        </p:spPr>
        <p:txBody>
          <a:bodyPr wrap="square" rtlCol="0" anchor="t">
            <a:noAutofit/>
          </a:bodyPr>
          <a:lstStyle/>
          <a:p>
            <a:r>
              <a:rPr sz="900" dirty="0">
                <a:solidFill>
                  <a:srgbClr val="3E5563"/>
                </a:solidFill>
                <a:latin typeface="Verdana" panose="020B0604030504040204" pitchFamily="34" charset="0"/>
                <a:ea typeface="Verdana" panose="020B0604030504040204" pitchFamily="34" charset="0"/>
                <a:cs typeface="Microsoft YaHei" panose="020B0503020204020204" charset="-122"/>
              </a:rPr>
              <a:t>High and New Technology</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a:p>
            <a:r>
              <a:rPr sz="900" dirty="0">
                <a:solidFill>
                  <a:srgbClr val="3E5563"/>
                </a:solidFill>
                <a:latin typeface="Verdana" panose="020B0604030504040204" pitchFamily="34" charset="0"/>
                <a:ea typeface="Verdana" panose="020B0604030504040204" pitchFamily="34" charset="0"/>
                <a:cs typeface="Microsoft YaHei" panose="020B0503020204020204" charset="-122"/>
              </a:rPr>
              <a:t> Enterprise Certificate</a:t>
            </a:r>
            <a:endParaRPr sz="900" dirty="0">
              <a:solidFill>
                <a:srgbClr val="3E5563"/>
              </a:solidFill>
              <a:latin typeface="Verdana" panose="020B0604030504040204" pitchFamily="34" charset="0"/>
              <a:ea typeface="Verdana" panose="020B0604030504040204" pitchFamily="34" charset="0"/>
              <a:cs typeface="Microsoft YaHei" panose="020B0503020204020204" charset="-122"/>
            </a:endParaRPr>
          </a:p>
        </p:txBody>
      </p:sp>
      <p:sp>
        <p:nvSpPr>
          <p:cNvPr id="5" name="文本框 4"/>
          <p:cNvSpPr txBox="1"/>
          <p:nvPr/>
        </p:nvSpPr>
        <p:spPr>
          <a:xfrm>
            <a:off x="5017696" y="8924925"/>
            <a:ext cx="1831523" cy="831850"/>
          </a:xfrm>
          <a:prstGeom prst="rect">
            <a:avLst/>
          </a:prstGeom>
          <a:noFill/>
        </p:spPr>
        <p:txBody>
          <a:bodyPr wrap="square" rtlCol="0" anchor="t">
            <a:noAutofit/>
          </a:bodyPr>
          <a:lstStyle/>
          <a:p>
            <a:pPr algn="l">
              <a:buClrTx/>
              <a:buSzTx/>
              <a:buNone/>
            </a:pPr>
            <a:r>
              <a:rPr sz="900" dirty="0">
                <a:latin typeface="Verdana" panose="020B0604030504040204" pitchFamily="34" charset="0"/>
                <a:ea typeface="Verdana" panose="020B0604030504040204" pitchFamily="34" charset="0"/>
                <a:cs typeface="Microsoft YaHei" panose="020B0503020204020204" charset="-122"/>
              </a:rPr>
              <a:t>Zhongguancun High-tech Enterprise Certificate</a:t>
            </a:r>
            <a:endParaRPr sz="900" dirty="0">
              <a:latin typeface="Verdana" panose="020B0604030504040204" pitchFamily="34" charset="0"/>
              <a:ea typeface="Verdana" panose="020B0604030504040204" pitchFamily="34" charset="0"/>
              <a:cs typeface="Microsoft YaHei" panose="020B0503020204020204" charset="-122"/>
            </a:endParaRPr>
          </a:p>
        </p:txBody>
      </p:sp>
      <p:pic>
        <p:nvPicPr>
          <p:cNvPr id="7" name="picture 344"/>
          <p:cNvPicPr>
            <a:picLocks noChangeAspect="1"/>
          </p:cNvPicPr>
          <p:nvPr/>
        </p:nvPicPr>
        <p:blipFill>
          <a:blip r:embed="rId24"/>
          <a:srcRect t="923" b="923"/>
          <a:stretch>
            <a:fillRect/>
          </a:stretch>
        </p:blipFill>
        <p:spPr>
          <a:xfrm>
            <a:off x="8271087" y="6031280"/>
            <a:ext cx="1080004" cy="1512004"/>
          </a:xfrm>
          <a:prstGeom prst="rect">
            <a:avLst/>
          </a:prstGeom>
        </p:spPr>
      </p:pic>
      <p:pic>
        <p:nvPicPr>
          <p:cNvPr id="8" name="picture 344"/>
          <p:cNvPicPr>
            <a:picLocks noChangeAspect="1"/>
          </p:cNvPicPr>
          <p:nvPr/>
        </p:nvPicPr>
        <p:blipFill>
          <a:blip r:embed="rId25"/>
          <a:srcRect t="509" b="509"/>
          <a:stretch>
            <a:fillRect/>
          </a:stretch>
        </p:blipFill>
        <p:spPr>
          <a:xfrm>
            <a:off x="9603488" y="6031230"/>
            <a:ext cx="1080004" cy="1512004"/>
          </a:xfrm>
          <a:prstGeom prst="rect">
            <a:avLst/>
          </a:prstGeom>
        </p:spPr>
      </p:pic>
      <p:pic>
        <p:nvPicPr>
          <p:cNvPr id="9" name="picture 344"/>
          <p:cNvPicPr>
            <a:picLocks noChangeAspect="1"/>
          </p:cNvPicPr>
          <p:nvPr/>
        </p:nvPicPr>
        <p:blipFill>
          <a:blip r:embed="rId26"/>
          <a:srcRect t="509" b="509"/>
          <a:stretch>
            <a:fillRect/>
          </a:stretch>
        </p:blipFill>
        <p:spPr>
          <a:xfrm>
            <a:off x="10831659" y="7543271"/>
            <a:ext cx="1080004" cy="1512004"/>
          </a:xfrm>
          <a:prstGeom prst="rect">
            <a:avLst/>
          </a:prstGeom>
        </p:spPr>
      </p:pic>
      <p:pic>
        <p:nvPicPr>
          <p:cNvPr id="10" name="picture 344"/>
          <p:cNvPicPr>
            <a:picLocks noChangeAspect="1"/>
          </p:cNvPicPr>
          <p:nvPr/>
        </p:nvPicPr>
        <p:blipFill>
          <a:blip r:embed="rId27"/>
          <a:srcRect t="509" b="509"/>
          <a:stretch>
            <a:fillRect/>
          </a:stretch>
        </p:blipFill>
        <p:spPr>
          <a:xfrm>
            <a:off x="8271087" y="7543321"/>
            <a:ext cx="1080004" cy="1512004"/>
          </a:xfrm>
          <a:prstGeom prst="rect">
            <a:avLst/>
          </a:prstGeom>
        </p:spPr>
      </p:pic>
      <p:pic>
        <p:nvPicPr>
          <p:cNvPr id="11" name="picture 344"/>
          <p:cNvPicPr>
            <a:picLocks noChangeAspect="1"/>
          </p:cNvPicPr>
          <p:nvPr/>
        </p:nvPicPr>
        <p:blipFill>
          <a:blip r:embed="rId28"/>
          <a:srcRect t="509" b="509"/>
          <a:stretch>
            <a:fillRect/>
          </a:stretch>
        </p:blipFill>
        <p:spPr>
          <a:xfrm>
            <a:off x="9603488" y="7543271"/>
            <a:ext cx="1080004" cy="15120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Factory Equipment</a:t>
            </a:r>
            <a:endParaRPr lang="en-US" sz="3200" b="1" dirty="0">
              <a:solidFill>
                <a:srgbClr val="404040"/>
              </a:solidFill>
              <a:latin typeface="Verdana" panose="020B0604030504040204" pitchFamily="34" charset="0"/>
              <a:ea typeface="Verdana" panose="020B0604030504040204" pitchFamily="34" charset="0"/>
            </a:endParaRPr>
          </a:p>
        </p:txBody>
      </p:sp>
      <p:graphicFrame>
        <p:nvGraphicFramePr>
          <p:cNvPr id="14" name="Table 13"/>
          <p:cNvGraphicFramePr>
            <a:graphicFrameLocks noGrp="1"/>
          </p:cNvGraphicFramePr>
          <p:nvPr/>
        </p:nvGraphicFramePr>
        <p:xfrm>
          <a:off x="465059" y="1263248"/>
          <a:ext cx="14189233" cy="8030978"/>
        </p:xfrm>
        <a:graphic>
          <a:graphicData uri="http://schemas.openxmlformats.org/drawingml/2006/table">
            <a:tbl>
              <a:tblPr firstRow="1" bandRow="1"/>
              <a:tblGrid>
                <a:gridCol w="4812335"/>
                <a:gridCol w="2893423"/>
                <a:gridCol w="444137"/>
                <a:gridCol w="6039338"/>
              </a:tblGrid>
              <a:tr h="3579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kern="1200" dirty="0">
                          <a:solidFill>
                            <a:schemeClr val="lt1"/>
                          </a:solidFill>
                          <a:latin typeface="Verdana" panose="020B0604030504040204" pitchFamily="34" charset="0"/>
                          <a:ea typeface="Verdana" panose="020B0604030504040204" pitchFamily="34" charset="0"/>
                          <a:cs typeface="+mn-cs"/>
                        </a:rPr>
                        <a:t>Name of Equipment </a:t>
                      </a:r>
                      <a:endParaRPr lang="en-GB" sz="1600" b="1" kern="1200" dirty="0">
                        <a:solidFill>
                          <a:schemeClr val="lt1"/>
                        </a:solidFill>
                        <a:latin typeface="Verdana" panose="020B0604030504040204" pitchFamily="34" charset="0"/>
                        <a:ea typeface="Verdana" panose="020B0604030504040204" pitchFamily="34" charset="0"/>
                        <a:cs typeface="+mn-cs"/>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noFill/>
                    </a:lnB>
                    <a:lnTlToBr w="12700" cmpd="sng">
                      <a:noFill/>
                      <a:prstDash val="solid"/>
                    </a:lnTlToBr>
                    <a:lnBlToTr w="12700" cmpd="sng">
                      <a:noFill/>
                      <a:prstDash val="solid"/>
                    </a:lnBlToTr>
                    <a:solidFill>
                      <a:srgbClr val="3E556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GB" sz="1600" b="1" kern="1200" dirty="0">
                          <a:solidFill>
                            <a:schemeClr val="lt1"/>
                          </a:solidFill>
                          <a:latin typeface="Verdana" panose="020B0604030504040204" pitchFamily="34" charset="0"/>
                          <a:ea typeface="Verdana" panose="020B0604030504040204" pitchFamily="34" charset="0"/>
                          <a:cs typeface="+mn-cs"/>
                        </a:rPr>
                        <a:t>Equipment Type </a:t>
                      </a:r>
                      <a:endParaRPr lang="en-GB" sz="1600" b="1" kern="1200" dirty="0">
                        <a:solidFill>
                          <a:schemeClr val="lt1"/>
                        </a:solidFill>
                        <a:latin typeface="Verdana" panose="020B0604030504040204" pitchFamily="34" charset="0"/>
                        <a:ea typeface="Verdana" panose="020B0604030504040204" pitchFamily="34" charset="0"/>
                        <a:cs typeface="+mn-cs"/>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noFill/>
                    </a:lnB>
                    <a:lnTlToBr w="12700" cmpd="sng">
                      <a:noFill/>
                      <a:prstDash val="solid"/>
                    </a:lnTlToBr>
                    <a:lnBlToTr w="12700" cmpd="sng">
                      <a:noFill/>
                      <a:prstDash val="solid"/>
                    </a:lnBlToTr>
                    <a:solidFill>
                      <a:srgbClr val="3E5563"/>
                    </a:solidFill>
                  </a:tcPr>
                </a:tc>
                <a:tc>
                  <a:txBody>
                    <a:bodyPr/>
                    <a:lstStyle/>
                    <a:p>
                      <a:pPr algn="ctr" fontAlgn="b"/>
                      <a:r>
                        <a:rPr lang="en-GB" sz="1600" b="1" kern="1200" dirty="0">
                          <a:solidFill>
                            <a:schemeClr val="lt1"/>
                          </a:solidFill>
                          <a:latin typeface="Verdana" panose="020B0604030504040204" pitchFamily="34" charset="0"/>
                          <a:ea typeface="Verdana" panose="020B0604030504040204" pitchFamily="34" charset="0"/>
                          <a:cs typeface="+mn-cs"/>
                        </a:rPr>
                        <a:t>#</a:t>
                      </a:r>
                      <a:endParaRPr lang="en-GB" sz="1600" b="1" kern="1200" dirty="0">
                        <a:solidFill>
                          <a:schemeClr val="lt1"/>
                        </a:solidFill>
                        <a:latin typeface="Verdana" panose="020B0604030504040204" pitchFamily="34" charset="0"/>
                        <a:ea typeface="Verdana" panose="020B0604030504040204" pitchFamily="34" charset="0"/>
                        <a:cs typeface="+mn-cs"/>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noFill/>
                    </a:lnB>
                    <a:lnTlToBr w="12700" cmpd="sng">
                      <a:noFill/>
                      <a:prstDash val="solid"/>
                    </a:lnTlToBr>
                    <a:lnBlToTr w="12700" cmpd="sng">
                      <a:noFill/>
                      <a:prstDash val="solid"/>
                    </a:lnBlToTr>
                    <a:solidFill>
                      <a:srgbClr val="3E5563"/>
                    </a:solidFill>
                  </a:tcPr>
                </a:tc>
                <a:tc>
                  <a:txBody>
                    <a:bodyPr/>
                    <a:lstStyle/>
                    <a:p>
                      <a:pPr algn="ctr" fontAlgn="b"/>
                      <a:r>
                        <a:rPr lang="en-GB" sz="1600" b="1" kern="1200" dirty="0">
                          <a:solidFill>
                            <a:schemeClr val="lt1"/>
                          </a:solidFill>
                          <a:latin typeface="Verdana" panose="020B0604030504040204" pitchFamily="34" charset="0"/>
                          <a:ea typeface="Verdana" panose="020B0604030504040204" pitchFamily="34" charset="0"/>
                          <a:cs typeface="+mn-cs"/>
                        </a:rPr>
                        <a:t>Manufacturer</a:t>
                      </a:r>
                      <a:endParaRPr lang="en-GB" sz="1600" b="1" kern="1200" dirty="0">
                        <a:solidFill>
                          <a:schemeClr val="lt1"/>
                        </a:solidFill>
                        <a:latin typeface="Verdana" panose="020B0604030504040204" pitchFamily="34" charset="0"/>
                        <a:ea typeface="Verdana" panose="020B0604030504040204" pitchFamily="34" charset="0"/>
                        <a:cs typeface="+mn-cs"/>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noFill/>
                    </a:lnB>
                    <a:lnTlToBr w="12700" cmpd="sng">
                      <a:noFill/>
                      <a:prstDash val="solid"/>
                    </a:lnTlToBr>
                    <a:lnBlToTr w="12700" cmpd="sng">
                      <a:noFill/>
                      <a:prstDash val="solid"/>
                    </a:lnBlToTr>
                    <a:solidFill>
                      <a:srgbClr val="3E5563"/>
                    </a:solidFill>
                  </a:tcPr>
                </a:tc>
              </a:tr>
              <a:tr h="403844">
                <a:tc>
                  <a:txBody>
                    <a:bodyPr/>
                    <a:lstStyle/>
                    <a:p>
                      <a:pPr marL="0" algn="l"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CAMPATH-2000E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ADCAM</a:t>
                      </a:r>
                      <a:r>
                        <a:rPr lang="en-US" sz="1400" kern="1200" dirty="0">
                          <a:solidFill>
                            <a:srgbClr val="000000"/>
                          </a:solidFill>
                          <a:latin typeface="Verdana" panose="020B0604030504040204" pitchFamily="34" charset="0"/>
                          <a:ea typeface="Verdana" panose="020B0604030504040204" pitchFamily="34" charset="0"/>
                          <a:cs typeface="+mn-cs"/>
                        </a:rPr>
                        <a:t> Automatic programming</a:t>
                      </a:r>
                      <a:endParaRPr lang="en-US"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22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Murata Manufacturing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85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HANDYCAD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3D sheet metal software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2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8000"/>
                        </a:lnSpc>
                      </a:pPr>
                      <a:r>
                        <a:rPr sz="1400" kern="1200" dirty="0">
                          <a:solidFill>
                            <a:srgbClr val="000000"/>
                          </a:solidFill>
                          <a:latin typeface="Verdana" panose="020B0604030504040204" pitchFamily="34" charset="0"/>
                          <a:ea typeface="Verdana" panose="020B0604030504040204" pitchFamily="34" charset="0"/>
                          <a:cs typeface="+mn-cs"/>
                        </a:rPr>
                        <a:t>Asahi Kasei Corporation</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CNC servo motor turret punch</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MOTORUM-2044EZ</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0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Murata Manufacturing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1000"/>
                        </a:lnSpc>
                      </a:pPr>
                      <a:r>
                        <a:rPr lang="en-US" sz="1400" kern="1200" dirty="0">
                          <a:solidFill>
                            <a:srgbClr val="000000"/>
                          </a:solidFill>
                          <a:latin typeface="Verdana" panose="020B0604030504040204" pitchFamily="34" charset="0"/>
                          <a:ea typeface="Verdana" panose="020B0604030504040204" pitchFamily="34" charset="0"/>
                          <a:cs typeface="+mn-cs"/>
                        </a:rPr>
                        <a:t>CNC Bending Machine</a:t>
                      </a:r>
                      <a:endParaRPr lang="en-US"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pPr>
                      <a:r>
                        <a:rPr sz="1400" kern="1200" dirty="0">
                          <a:solidFill>
                            <a:srgbClr val="000000"/>
                          </a:solidFill>
                          <a:latin typeface="Verdana" panose="020B0604030504040204" pitchFamily="34" charset="0"/>
                          <a:ea typeface="Verdana" panose="020B0604030504040204" pitchFamily="34" charset="0"/>
                          <a:cs typeface="+mn-cs"/>
                        </a:rPr>
                        <a:t>HPB20030AT</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3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28000"/>
                        </a:lnSpc>
                      </a:pPr>
                      <a:r>
                        <a:rPr lang="en-US" sz="1400" kern="1200" dirty="0" err="1">
                          <a:solidFill>
                            <a:srgbClr val="000000"/>
                          </a:solidFill>
                          <a:latin typeface="Verdana" panose="020B0604030504040204" pitchFamily="34" charset="0"/>
                          <a:ea typeface="Verdana" panose="020B0604030504040204" pitchFamily="34" charset="0"/>
                          <a:cs typeface="+mn-cs"/>
                          <a:sym typeface="+mn-ea"/>
                        </a:rPr>
                        <a:t>Toyu</a:t>
                      </a:r>
                      <a:r>
                        <a:rPr lang="en-US" sz="1400" kern="1200" dirty="0">
                          <a:solidFill>
                            <a:srgbClr val="000000"/>
                          </a:solidFill>
                          <a:latin typeface="Verdana" panose="020B0604030504040204" pitchFamily="34" charset="0"/>
                          <a:ea typeface="Verdana" panose="020B0604030504040204" pitchFamily="34" charset="0"/>
                          <a:cs typeface="+mn-cs"/>
                          <a:sym typeface="+mn-ea"/>
                        </a:rPr>
                        <a:t> Kouki </a:t>
                      </a:r>
                      <a:r>
                        <a:rPr sz="1400" kern="1200" dirty="0">
                          <a:solidFill>
                            <a:srgbClr val="000000"/>
                          </a:solidFill>
                          <a:latin typeface="Verdana" panose="020B0604030504040204" pitchFamily="34" charset="0"/>
                          <a:ea typeface="Verdana" panose="020B0604030504040204" pitchFamily="34" charset="0"/>
                          <a:cs typeface="+mn-cs"/>
                          <a:sym typeface="+mn-ea"/>
                        </a:rPr>
                        <a:t>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1000"/>
                        </a:lnSpc>
                        <a:spcBef>
                          <a:spcPts val="5"/>
                        </a:spcBef>
                      </a:pPr>
                      <a:r>
                        <a:rPr lang="en-US" sz="1400" kern="1200" dirty="0">
                          <a:solidFill>
                            <a:srgbClr val="000000"/>
                          </a:solidFill>
                          <a:latin typeface="Verdana" panose="020B0604030504040204" pitchFamily="34" charset="0"/>
                          <a:ea typeface="Verdana" panose="020B0604030504040204" pitchFamily="34" charset="0"/>
                          <a:cs typeface="+mn-cs"/>
                          <a:sym typeface="+mn-ea"/>
                        </a:rPr>
                        <a:t>CNC Bending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HPB4012AT</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29000"/>
                        </a:lnSpc>
                      </a:pPr>
                      <a:r>
                        <a:rPr lang="en-US" sz="1400" kern="1200" dirty="0" err="1">
                          <a:solidFill>
                            <a:srgbClr val="000000"/>
                          </a:solidFill>
                          <a:latin typeface="Verdana" panose="020B0604030504040204" pitchFamily="34" charset="0"/>
                          <a:ea typeface="Verdana" panose="020B0604030504040204" pitchFamily="34" charset="0"/>
                          <a:cs typeface="+mn-cs"/>
                        </a:rPr>
                        <a:t>Toyu</a:t>
                      </a:r>
                      <a:r>
                        <a:rPr lang="en-US" sz="1400" kern="1200" dirty="0">
                          <a:solidFill>
                            <a:srgbClr val="000000"/>
                          </a:solidFill>
                          <a:latin typeface="Verdana" panose="020B0604030504040204" pitchFamily="34" charset="0"/>
                          <a:ea typeface="Verdana" panose="020B0604030504040204" pitchFamily="34" charset="0"/>
                          <a:cs typeface="+mn-cs"/>
                        </a:rPr>
                        <a:t> Kouki </a:t>
                      </a:r>
                      <a:r>
                        <a:rPr sz="1400" kern="1200" dirty="0">
                          <a:solidFill>
                            <a:srgbClr val="000000"/>
                          </a:solidFill>
                          <a:latin typeface="Verdana" panose="020B0604030504040204" pitchFamily="34" charset="0"/>
                          <a:ea typeface="Verdana" panose="020B0604030504040204" pitchFamily="34" charset="0"/>
                          <a:cs typeface="+mn-cs"/>
                          <a:sym typeface="+mn-ea"/>
                        </a:rPr>
                        <a:t>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Automatic bending robot</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pPr>
                      <a:r>
                        <a:rPr sz="1400" kern="1200" dirty="0">
                          <a:solidFill>
                            <a:srgbClr val="000000"/>
                          </a:solidFill>
                          <a:latin typeface="Verdana" panose="020B0604030504040204" pitchFamily="34" charset="0"/>
                          <a:ea typeface="Verdana" panose="020B0604030504040204" pitchFamily="34" charset="0"/>
                          <a:cs typeface="+mn-cs"/>
                        </a:rPr>
                        <a:t>PAT-2512</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0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YASUDA SEIKI SEISAKUSHO,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Numerical control shearing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HSS-2565</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2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29000"/>
                        </a:lnSpc>
                      </a:pPr>
                      <a:r>
                        <a:rPr lang="en-US" sz="1400" kern="1200" dirty="0" err="1">
                          <a:solidFill>
                            <a:srgbClr val="000000"/>
                          </a:solidFill>
                          <a:latin typeface="Verdana" panose="020B0604030504040204" pitchFamily="34" charset="0"/>
                          <a:ea typeface="Verdana" panose="020B0604030504040204" pitchFamily="34" charset="0"/>
                          <a:cs typeface="+mn-cs"/>
                          <a:sym typeface="+mn-ea"/>
                        </a:rPr>
                        <a:t>Toyu</a:t>
                      </a:r>
                      <a:r>
                        <a:rPr lang="en-US" sz="1400" kern="1200" dirty="0">
                          <a:solidFill>
                            <a:srgbClr val="000000"/>
                          </a:solidFill>
                          <a:latin typeface="Verdana" panose="020B0604030504040204" pitchFamily="34" charset="0"/>
                          <a:ea typeface="Verdana" panose="020B0604030504040204" pitchFamily="34" charset="0"/>
                          <a:cs typeface="+mn-cs"/>
                          <a:sym typeface="+mn-ea"/>
                        </a:rPr>
                        <a:t> Kouki </a:t>
                      </a:r>
                      <a:r>
                        <a:rPr sz="1400" kern="1200" dirty="0">
                          <a:solidFill>
                            <a:srgbClr val="000000"/>
                          </a:solidFill>
                          <a:latin typeface="Verdana" panose="020B0604030504040204" pitchFamily="34" charset="0"/>
                          <a:ea typeface="Verdana" panose="020B0604030504040204" pitchFamily="34" charset="0"/>
                          <a:cs typeface="+mn-cs"/>
                          <a:sym typeface="+mn-ea"/>
                        </a:rPr>
                        <a:t>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CNC laser cutting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ML3015HB2-3016C</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0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Mitsubishi Electric</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1000"/>
                        </a:lnSpc>
                      </a:pPr>
                      <a:r>
                        <a:rPr sz="1400" kern="1200" dirty="0">
                          <a:solidFill>
                            <a:srgbClr val="000000"/>
                          </a:solidFill>
                          <a:latin typeface="Verdana" panose="020B0604030504040204" pitchFamily="34" charset="0"/>
                          <a:ea typeface="Verdana" panose="020B0604030504040204" pitchFamily="34" charset="0"/>
                          <a:cs typeface="+mn-cs"/>
                        </a:rPr>
                        <a:t>CNC busbar forming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FPB-1530</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2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29000"/>
                        </a:lnSpc>
                      </a:pPr>
                      <a:r>
                        <a:rPr lang="en-US" sz="1400" kern="1200" dirty="0" err="1">
                          <a:solidFill>
                            <a:srgbClr val="000000"/>
                          </a:solidFill>
                          <a:latin typeface="Verdana" panose="020B0604030504040204" pitchFamily="34" charset="0"/>
                          <a:ea typeface="Verdana" panose="020B0604030504040204" pitchFamily="34" charset="0"/>
                          <a:cs typeface="+mn-cs"/>
                          <a:sym typeface="+mn-ea"/>
                        </a:rPr>
                        <a:t>Toyu</a:t>
                      </a:r>
                      <a:r>
                        <a:rPr lang="en-US" sz="1400" kern="1200" dirty="0">
                          <a:solidFill>
                            <a:srgbClr val="000000"/>
                          </a:solidFill>
                          <a:latin typeface="Verdana" panose="020B0604030504040204" pitchFamily="34" charset="0"/>
                          <a:ea typeface="Verdana" panose="020B0604030504040204" pitchFamily="34" charset="0"/>
                          <a:cs typeface="+mn-cs"/>
                          <a:sym typeface="+mn-ea"/>
                        </a:rPr>
                        <a:t> Kouki </a:t>
                      </a:r>
                      <a:r>
                        <a:rPr sz="1400" kern="1200" dirty="0">
                          <a:solidFill>
                            <a:srgbClr val="000000"/>
                          </a:solidFill>
                          <a:latin typeface="Verdana" panose="020B0604030504040204" pitchFamily="34" charset="0"/>
                          <a:ea typeface="Verdana" panose="020B0604030504040204" pitchFamily="34" charset="0"/>
                          <a:cs typeface="+mn-cs"/>
                          <a:sym typeface="+mn-ea"/>
                        </a:rPr>
                        <a:t>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Automatic welding robot</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AM-130</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0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AMADA CO.，LTD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0000"/>
                        </a:lnSpc>
                      </a:pPr>
                      <a:r>
                        <a:rPr sz="1400" kern="1200" dirty="0">
                          <a:solidFill>
                            <a:srgbClr val="000000"/>
                          </a:solidFill>
                          <a:latin typeface="Verdana" panose="020B0604030504040204" pitchFamily="34" charset="0"/>
                          <a:ea typeface="Verdana" panose="020B0604030504040204" pitchFamily="34" charset="0"/>
                          <a:cs typeface="+mn-cs"/>
                        </a:rPr>
                        <a:t>Press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J23-40</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0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Yangzhou Metalforming Machine Tool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0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Press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J23-25</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3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Yangzhou Metalforming Machine Tool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0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Press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J23-16</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Yangzhou Metalforming Machine Tool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Press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LGK-40</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3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pPr>
                      <a:r>
                        <a:rPr sz="1400" kern="1200" dirty="0">
                          <a:solidFill>
                            <a:srgbClr val="000000"/>
                          </a:solidFill>
                          <a:latin typeface="Verdana" panose="020B0604030504040204" pitchFamily="34" charset="0"/>
                          <a:ea typeface="Verdana" panose="020B0604030504040204" pitchFamily="34" charset="0"/>
                          <a:cs typeface="+mn-cs"/>
                        </a:rPr>
                        <a:t>Shanghai Kaishida Welding Machine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0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Electric welding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Dn25</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29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pPr>
                      <a:r>
                        <a:rPr sz="1400" kern="1200" dirty="0">
                          <a:solidFill>
                            <a:srgbClr val="000000"/>
                          </a:solidFill>
                          <a:latin typeface="Verdana" panose="020B0604030504040204" pitchFamily="34" charset="0"/>
                          <a:ea typeface="Verdana" panose="020B0604030504040204" pitchFamily="34" charset="0"/>
                          <a:cs typeface="+mn-cs"/>
                        </a:rPr>
                        <a:t>Shanghai Kaishida Welding Machine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0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Bolt welder</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RSR-1600</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30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Shanghai Kaishida Welding Machine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0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Argon arc welding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85000"/>
                        </a:lnSpc>
                      </a:pPr>
                      <a:r>
                        <a:rPr sz="1400" kern="1200" dirty="0">
                          <a:solidFill>
                            <a:srgbClr val="000000"/>
                          </a:solidFill>
                          <a:latin typeface="Verdana" panose="020B0604030504040204" pitchFamily="34" charset="0"/>
                          <a:ea typeface="Verdana" panose="020B0604030504040204" pitchFamily="34" charset="0"/>
                          <a:cs typeface="+mn-cs"/>
                        </a:rPr>
                        <a:t>WSM-315</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131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Shanghai Kaishida Welding Machine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r h="403844">
                <a:tc>
                  <a:txBody>
                    <a:bodyPr/>
                    <a:lstStyle/>
                    <a:p>
                      <a:pPr marL="0" algn="l" defTabSz="914400" rtl="0" eaLnBrk="1" latinLnBrk="0" hangingPunct="1">
                        <a:lnSpc>
                          <a:spcPct val="92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Ac argon arc welding machine</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85000"/>
                        </a:lnSpc>
                        <a:spcBef>
                          <a:spcPts val="5"/>
                        </a:spcBef>
                      </a:pPr>
                      <a:r>
                        <a:rPr sz="1400" kern="1200" dirty="0">
                          <a:solidFill>
                            <a:srgbClr val="000000"/>
                          </a:solidFill>
                          <a:latin typeface="Verdana" panose="020B0604030504040204" pitchFamily="34" charset="0"/>
                          <a:ea typeface="Verdana" panose="020B0604030504040204" pitchFamily="34" charset="0"/>
                          <a:cs typeface="+mn-cs"/>
                        </a:rPr>
                        <a:t>BX1-315</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00000"/>
                        </a:lnSpc>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1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Shanghai Kaishida Welding Machine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noFill/>
                  </a:tcPr>
                </a:tc>
              </a:tr>
              <a:tr h="403844">
                <a:tc>
                  <a:txBody>
                    <a:bodyPr/>
                    <a:lstStyle/>
                    <a:p>
                      <a:pPr marL="0" algn="l" defTabSz="914400" rtl="0" eaLnBrk="1" latinLnBrk="0" hangingPunct="1">
                        <a:lnSpc>
                          <a:spcPct val="90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All kinds of </a:t>
                      </a:r>
                      <a:r>
                        <a:rPr lang="en-US" sz="1400" kern="1200" dirty="0">
                          <a:solidFill>
                            <a:srgbClr val="000000"/>
                          </a:solidFill>
                          <a:latin typeface="Verdana" panose="020B0604030504040204" pitchFamily="34" charset="0"/>
                          <a:ea typeface="Verdana" panose="020B0604030504040204" pitchFamily="34" charset="0"/>
                          <a:cs typeface="+mn-cs"/>
                        </a:rPr>
                        <a:t>high- and low-pressure</a:t>
                      </a:r>
                      <a:r>
                        <a:rPr sz="1400" kern="1200" dirty="0">
                          <a:solidFill>
                            <a:srgbClr val="000000"/>
                          </a:solidFill>
                          <a:latin typeface="Verdana" panose="020B0604030504040204" pitchFamily="34" charset="0"/>
                          <a:ea typeface="Verdana" panose="020B0604030504040204" pitchFamily="34" charset="0"/>
                          <a:cs typeface="+mn-cs"/>
                        </a:rPr>
                        <a:t> testing equipment</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0000"/>
                        </a:lnSpc>
                        <a:spcBef>
                          <a:spcPts val="0"/>
                        </a:spcBef>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lnSpc>
                          <a:spcPct val="90000"/>
                        </a:lnSpc>
                        <a:spcBef>
                          <a:spcPts val="0"/>
                        </a:spcBef>
                      </a:pPr>
                      <a:endParaRPr sz="1400" kern="1200" dirty="0">
                        <a:solidFill>
                          <a:srgbClr val="000000"/>
                        </a:solidFill>
                        <a:latin typeface="Verdana" panose="020B0604030504040204" pitchFamily="34" charset="0"/>
                        <a:ea typeface="Verdana" panose="020B0604030504040204" pitchFamily="34" charset="0"/>
                        <a:cs typeface="+mn-cs"/>
                      </a:endParaRPr>
                    </a:p>
                    <a:p>
                      <a:pPr marL="0" algn="l" defTabSz="914400" rtl="0" eaLnBrk="1" latinLnBrk="0" hangingPunct="1">
                        <a:lnSpc>
                          <a:spcPct val="90000"/>
                        </a:lnSpc>
                        <a:spcBef>
                          <a:spcPts val="0"/>
                        </a:spcBef>
                      </a:pP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lnSpc>
                          <a:spcPct val="90000"/>
                        </a:lnSpc>
                        <a:spcBef>
                          <a:spcPts val="0"/>
                        </a:spcBef>
                      </a:pPr>
                      <a:r>
                        <a:rPr sz="1400" kern="1200" dirty="0">
                          <a:solidFill>
                            <a:srgbClr val="000000"/>
                          </a:solidFill>
                          <a:latin typeface="Verdana" panose="020B0604030504040204" pitchFamily="34" charset="0"/>
                          <a:ea typeface="Verdana" panose="020B0604030504040204" pitchFamily="34" charset="0"/>
                          <a:cs typeface="+mn-cs"/>
                        </a:rPr>
                        <a:t>Xi'an High Voltage Electrical Apparatus Research Institute Co., Ltd.</a:t>
                      </a:r>
                      <a:endParaRPr sz="1400" kern="1200" dirty="0">
                        <a:solidFill>
                          <a:srgbClr val="000000"/>
                        </a:solidFill>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ysClr val="windowText" lastClr="000000"/>
                      </a:solidFill>
                      <a:prstDash val="dash"/>
                      <a:round/>
                      <a:headEnd type="none" w="med" len="med"/>
                      <a:tailEnd type="none" w="med" len="med"/>
                    </a:lnT>
                    <a:lnB w="12700" cap="flat" cmpd="sng" algn="ctr">
                      <a:solidFill>
                        <a:sysClr val="windowText" lastClr="000000"/>
                      </a:solidFill>
                      <a:prstDash val="dash"/>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15" name="Oval 14"/>
          <p:cNvSpPr/>
          <p:nvPr/>
        </p:nvSpPr>
        <p:spPr>
          <a:xfrm>
            <a:off x="8275802" y="171038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1</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44" name="Oval 43"/>
          <p:cNvSpPr/>
          <p:nvPr/>
        </p:nvSpPr>
        <p:spPr>
          <a:xfrm>
            <a:off x="8275802" y="211417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1</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45" name="Oval 44"/>
          <p:cNvSpPr/>
          <p:nvPr/>
        </p:nvSpPr>
        <p:spPr>
          <a:xfrm>
            <a:off x="8275802" y="251795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46" name="Oval 45"/>
          <p:cNvSpPr/>
          <p:nvPr/>
        </p:nvSpPr>
        <p:spPr>
          <a:xfrm>
            <a:off x="8275802" y="292174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3</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47" name="Oval 46"/>
          <p:cNvSpPr/>
          <p:nvPr/>
        </p:nvSpPr>
        <p:spPr>
          <a:xfrm>
            <a:off x="8275802" y="332552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3</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Oval 47"/>
          <p:cNvSpPr/>
          <p:nvPr/>
        </p:nvSpPr>
        <p:spPr>
          <a:xfrm>
            <a:off x="8275802" y="372931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4</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49" name="Oval 48"/>
          <p:cNvSpPr/>
          <p:nvPr/>
        </p:nvSpPr>
        <p:spPr>
          <a:xfrm>
            <a:off x="8275802" y="413309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3</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0" name="Oval 49"/>
          <p:cNvSpPr/>
          <p:nvPr/>
        </p:nvSpPr>
        <p:spPr>
          <a:xfrm>
            <a:off x="8275802" y="453688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4</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1" name="Oval 50"/>
          <p:cNvSpPr/>
          <p:nvPr/>
        </p:nvSpPr>
        <p:spPr>
          <a:xfrm>
            <a:off x="8275802" y="494066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2" name="Oval 51"/>
          <p:cNvSpPr/>
          <p:nvPr/>
        </p:nvSpPr>
        <p:spPr>
          <a:xfrm>
            <a:off x="8275802" y="534445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4</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3" name="Oval 52"/>
          <p:cNvSpPr/>
          <p:nvPr/>
        </p:nvSpPr>
        <p:spPr>
          <a:xfrm>
            <a:off x="8275802" y="574823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3</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4" name="Oval 53"/>
          <p:cNvSpPr/>
          <p:nvPr/>
        </p:nvSpPr>
        <p:spPr>
          <a:xfrm>
            <a:off x="8275802" y="615202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5" name="Oval 54"/>
          <p:cNvSpPr/>
          <p:nvPr/>
        </p:nvSpPr>
        <p:spPr>
          <a:xfrm>
            <a:off x="8275802" y="655580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6" name="Oval 55"/>
          <p:cNvSpPr/>
          <p:nvPr/>
        </p:nvSpPr>
        <p:spPr>
          <a:xfrm>
            <a:off x="8275802" y="695959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7" name="Oval 56"/>
          <p:cNvSpPr/>
          <p:nvPr/>
        </p:nvSpPr>
        <p:spPr>
          <a:xfrm>
            <a:off x="8275802" y="736337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3</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8" name="Oval 57"/>
          <p:cNvSpPr/>
          <p:nvPr/>
        </p:nvSpPr>
        <p:spPr>
          <a:xfrm>
            <a:off x="8275802" y="776716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59" name="Oval 58"/>
          <p:cNvSpPr/>
          <p:nvPr/>
        </p:nvSpPr>
        <p:spPr>
          <a:xfrm>
            <a:off x="8275802" y="8170948"/>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3</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60" name="Oval 59"/>
          <p:cNvSpPr/>
          <p:nvPr/>
        </p:nvSpPr>
        <p:spPr>
          <a:xfrm>
            <a:off x="8275802" y="8574733"/>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2</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61" name="Oval 60"/>
          <p:cNvSpPr/>
          <p:nvPr/>
        </p:nvSpPr>
        <p:spPr>
          <a:xfrm>
            <a:off x="8275802" y="8978517"/>
            <a:ext cx="228600" cy="228600"/>
          </a:xfrm>
          <a:prstGeom prst="ellipse">
            <a:avLst/>
          </a:prstGeom>
          <a:solidFill>
            <a:srgbClr val="5AC1CC"/>
          </a:solidFill>
          <a:ln w="12700" cap="flat" cmpd="sng" algn="ctr">
            <a:noFill/>
            <a:prstDash val="solid"/>
            <a:miter lim="800000"/>
          </a:ln>
          <a:effectLst/>
        </p:spPr>
        <p:txBody>
          <a:bodyPr wrap="none" lIns="0" r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6</a:t>
            </a:r>
            <a:endParaRPr kumimoji="0" lang="en-GB" sz="1400" b="0"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hallway with metal grate&#10;&#10;Description automatically generated with medium confidence"/>
          <p:cNvPicPr>
            <a:picLocks noChangeAspect="1"/>
          </p:cNvPicPr>
          <p:nvPr/>
        </p:nvPicPr>
        <p:blipFill>
          <a:blip r:embed="rId1"/>
          <a:stretch>
            <a:fillRect/>
          </a:stretch>
        </p:blipFill>
        <p:spPr>
          <a:xfrm rot="5400000">
            <a:off x="8731473" y="2731834"/>
            <a:ext cx="6962080" cy="5221560"/>
          </a:xfrm>
          <a:prstGeom prst="rect">
            <a:avLst/>
          </a:prstGeom>
          <a:ln>
            <a:solidFill>
              <a:srgbClr val="3E5563"/>
            </a:solidFill>
          </a:ln>
        </p:spPr>
      </p:pic>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Technology R&amp;D Center in Beijing</a:t>
            </a:r>
            <a:endParaRPr lang="en-US" sz="3200" b="1" dirty="0">
              <a:solidFill>
                <a:srgbClr val="404040"/>
              </a:solidFill>
              <a:latin typeface="Verdana" panose="020B0604030504040204" pitchFamily="34" charset="0"/>
              <a:ea typeface="Verdana" panose="020B0604030504040204" pitchFamily="34" charset="0"/>
            </a:endParaRPr>
          </a:p>
        </p:txBody>
      </p:sp>
      <p:grpSp>
        <p:nvGrpSpPr>
          <p:cNvPr id="197" name="Group 196"/>
          <p:cNvGrpSpPr/>
          <p:nvPr/>
        </p:nvGrpSpPr>
        <p:grpSpPr>
          <a:xfrm>
            <a:off x="727514" y="1858724"/>
            <a:ext cx="8692215" cy="1275330"/>
            <a:chOff x="727514" y="1858724"/>
            <a:chExt cx="8692215" cy="1275330"/>
          </a:xfrm>
        </p:grpSpPr>
        <p:sp>
          <p:nvSpPr>
            <p:cNvPr id="13" name="Rectangle 12"/>
            <p:cNvSpPr/>
            <p:nvPr/>
          </p:nvSpPr>
          <p:spPr>
            <a:xfrm>
              <a:off x="727514" y="1858724"/>
              <a:ext cx="8692215" cy="1275330"/>
            </a:xfrm>
            <a:prstGeom prst="rect">
              <a:avLst/>
            </a:prstGeom>
            <a:solidFill>
              <a:schemeClr val="bg2">
                <a:alpha val="25000"/>
              </a:schemeClr>
            </a:solidFill>
            <a:ln>
              <a:solidFill>
                <a:srgbClr val="3E55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rgbClr val="3E5563"/>
                  </a:solidFill>
                  <a:latin typeface="Verdana" panose="020B0604030504040204" pitchFamily="34" charset="0"/>
                  <a:ea typeface="Verdana" panose="020B0604030504040204" pitchFamily="34" charset="0"/>
                </a:rPr>
                <a:t>Software Introduction</a:t>
              </a:r>
              <a:endParaRPr lang="en-US" sz="1600" b="1" dirty="0">
                <a:solidFill>
                  <a:srgbClr val="3E5563"/>
                </a:solidFill>
                <a:latin typeface="Verdana" panose="020B0604030504040204" pitchFamily="34" charset="0"/>
                <a:ea typeface="Verdana" panose="020B0604030504040204" pitchFamily="34" charset="0"/>
              </a:endParaRPr>
            </a:p>
            <a:p>
              <a:endParaRPr lang="en-US" sz="1600" dirty="0">
                <a:solidFill>
                  <a:srgbClr val="3E5563"/>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3E5563"/>
                  </a:solidFill>
                  <a:latin typeface="Verdana" panose="020B0604030504040204" pitchFamily="34" charset="0"/>
                  <a:ea typeface="Verdana" panose="020B0604030504040204" pitchFamily="34" charset="0"/>
                </a:rPr>
                <a:t> Advanced 2D/3D sheet metal drawing software from leading Japanese company.</a:t>
              </a:r>
              <a:endParaRPr lang="en-US" sz="1400" dirty="0">
                <a:solidFill>
                  <a:srgbClr val="3E5563"/>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3E5563"/>
                  </a:solidFill>
                  <a:latin typeface="Verdana" panose="020B0604030504040204" pitchFamily="34" charset="0"/>
                  <a:ea typeface="Verdana" panose="020B0604030504040204" pitchFamily="34" charset="0"/>
                </a:rPr>
                <a:t> Features: Detailed settings for plate thickness, material, and bending for enhanced accuracy.</a:t>
              </a:r>
              <a:endParaRPr lang="en-US" sz="1400" dirty="0">
                <a:solidFill>
                  <a:srgbClr val="3E5563"/>
                </a:solidFill>
                <a:latin typeface="Verdana" panose="020B0604030504040204" pitchFamily="34" charset="0"/>
                <a:ea typeface="Verdana" panose="020B0604030504040204" pitchFamily="34" charset="0"/>
              </a:endParaRPr>
            </a:p>
          </p:txBody>
        </p:sp>
        <p:grpSp>
          <p:nvGrpSpPr>
            <p:cNvPr id="25" name="Programmer" descr="{&quot;Key&quot;:&quot;POWER_USER_SHAPE_ICON&quot;,&quot;Value&quot;:&quot;POWER_USER_SHAPE_ICON_STYLE_1&quot;}"/>
            <p:cNvGrpSpPr>
              <a:grpSpLocks noChangeAspect="1"/>
            </p:cNvGrpSpPr>
            <p:nvPr/>
          </p:nvGrpSpPr>
          <p:grpSpPr>
            <a:xfrm>
              <a:off x="8739051" y="1991562"/>
              <a:ext cx="574766" cy="642728"/>
              <a:chOff x="8121651" y="5724525"/>
              <a:chExt cx="469900" cy="525463"/>
            </a:xfrm>
            <a:solidFill>
              <a:srgbClr val="3E5563"/>
            </a:solidFill>
          </p:grpSpPr>
          <p:sp>
            <p:nvSpPr>
              <p:cNvPr id="26" name="Freeform 804"/>
              <p:cNvSpPr>
                <a:spLocks noEditPoints="1"/>
              </p:cNvSpPr>
              <p:nvPr/>
            </p:nvSpPr>
            <p:spPr bwMode="auto">
              <a:xfrm>
                <a:off x="8121651" y="6205538"/>
                <a:ext cx="469900" cy="44450"/>
              </a:xfrm>
              <a:custGeom>
                <a:avLst/>
                <a:gdLst>
                  <a:gd name="T0" fmla="*/ 28 w 584"/>
                  <a:gd name="T1" fmla="*/ 16 h 56"/>
                  <a:gd name="T2" fmla="*/ 17 w 584"/>
                  <a:gd name="T3" fmla="*/ 28 h 56"/>
                  <a:gd name="T4" fmla="*/ 28 w 584"/>
                  <a:gd name="T5" fmla="*/ 39 h 56"/>
                  <a:gd name="T6" fmla="*/ 556 w 584"/>
                  <a:gd name="T7" fmla="*/ 39 h 56"/>
                  <a:gd name="T8" fmla="*/ 568 w 584"/>
                  <a:gd name="T9" fmla="*/ 28 h 56"/>
                  <a:gd name="T10" fmla="*/ 556 w 584"/>
                  <a:gd name="T11" fmla="*/ 16 h 56"/>
                  <a:gd name="T12" fmla="*/ 28 w 584"/>
                  <a:gd name="T13" fmla="*/ 16 h 56"/>
                  <a:gd name="T14" fmla="*/ 556 w 584"/>
                  <a:gd name="T15" fmla="*/ 56 h 56"/>
                  <a:gd name="T16" fmla="*/ 28 w 584"/>
                  <a:gd name="T17" fmla="*/ 56 h 56"/>
                  <a:gd name="T18" fmla="*/ 0 w 584"/>
                  <a:gd name="T19" fmla="*/ 28 h 56"/>
                  <a:gd name="T20" fmla="*/ 28 w 584"/>
                  <a:gd name="T21" fmla="*/ 0 h 56"/>
                  <a:gd name="T22" fmla="*/ 556 w 584"/>
                  <a:gd name="T23" fmla="*/ 0 h 56"/>
                  <a:gd name="T24" fmla="*/ 584 w 584"/>
                  <a:gd name="T25" fmla="*/ 28 h 56"/>
                  <a:gd name="T26" fmla="*/ 556 w 584"/>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56">
                    <a:moveTo>
                      <a:pt x="28" y="16"/>
                    </a:moveTo>
                    <a:cubicBezTo>
                      <a:pt x="22" y="16"/>
                      <a:pt x="17" y="21"/>
                      <a:pt x="17" y="28"/>
                    </a:cubicBezTo>
                    <a:cubicBezTo>
                      <a:pt x="17" y="34"/>
                      <a:pt x="22" y="39"/>
                      <a:pt x="28" y="39"/>
                    </a:cubicBezTo>
                    <a:lnTo>
                      <a:pt x="556" y="39"/>
                    </a:lnTo>
                    <a:cubicBezTo>
                      <a:pt x="562" y="39"/>
                      <a:pt x="568" y="34"/>
                      <a:pt x="568" y="28"/>
                    </a:cubicBezTo>
                    <a:cubicBezTo>
                      <a:pt x="568" y="21"/>
                      <a:pt x="562" y="16"/>
                      <a:pt x="556" y="16"/>
                    </a:cubicBezTo>
                    <a:lnTo>
                      <a:pt x="28" y="16"/>
                    </a:lnTo>
                    <a:close/>
                    <a:moveTo>
                      <a:pt x="556" y="56"/>
                    </a:moveTo>
                    <a:lnTo>
                      <a:pt x="28" y="56"/>
                    </a:lnTo>
                    <a:cubicBezTo>
                      <a:pt x="13" y="56"/>
                      <a:pt x="0" y="43"/>
                      <a:pt x="0" y="28"/>
                    </a:cubicBezTo>
                    <a:cubicBezTo>
                      <a:pt x="0" y="12"/>
                      <a:pt x="13" y="0"/>
                      <a:pt x="28" y="0"/>
                    </a:cubicBezTo>
                    <a:lnTo>
                      <a:pt x="556" y="0"/>
                    </a:lnTo>
                    <a:cubicBezTo>
                      <a:pt x="572" y="0"/>
                      <a:pt x="584" y="12"/>
                      <a:pt x="584" y="28"/>
                    </a:cubicBezTo>
                    <a:cubicBezTo>
                      <a:pt x="584" y="43"/>
                      <a:pt x="572" y="56"/>
                      <a:pt x="55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805"/>
              <p:cNvSpPr>
                <a:spLocks noEditPoints="1"/>
              </p:cNvSpPr>
              <p:nvPr/>
            </p:nvSpPr>
            <p:spPr bwMode="auto">
              <a:xfrm>
                <a:off x="8169276" y="6019801"/>
                <a:ext cx="374650" cy="198438"/>
              </a:xfrm>
              <a:custGeom>
                <a:avLst/>
                <a:gdLst>
                  <a:gd name="T0" fmla="*/ 37 w 466"/>
                  <a:gd name="T1" fmla="*/ 229 h 245"/>
                  <a:gd name="T2" fmla="*/ 430 w 466"/>
                  <a:gd name="T3" fmla="*/ 229 h 245"/>
                  <a:gd name="T4" fmla="*/ 448 w 466"/>
                  <a:gd name="T5" fmla="*/ 17 h 245"/>
                  <a:gd name="T6" fmla="*/ 18 w 466"/>
                  <a:gd name="T7" fmla="*/ 17 h 245"/>
                  <a:gd name="T8" fmla="*/ 37 w 466"/>
                  <a:gd name="T9" fmla="*/ 229 h 245"/>
                  <a:gd name="T10" fmla="*/ 445 w 466"/>
                  <a:gd name="T11" fmla="*/ 245 h 245"/>
                  <a:gd name="T12" fmla="*/ 21 w 466"/>
                  <a:gd name="T13" fmla="*/ 245 h 245"/>
                  <a:gd name="T14" fmla="*/ 0 w 466"/>
                  <a:gd name="T15" fmla="*/ 0 h 245"/>
                  <a:gd name="T16" fmla="*/ 466 w 466"/>
                  <a:gd name="T17" fmla="*/ 0 h 245"/>
                  <a:gd name="T18" fmla="*/ 445 w 466"/>
                  <a:gd name="T19"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6" h="245">
                    <a:moveTo>
                      <a:pt x="37" y="229"/>
                    </a:moveTo>
                    <a:lnTo>
                      <a:pt x="430" y="229"/>
                    </a:lnTo>
                    <a:lnTo>
                      <a:pt x="448" y="17"/>
                    </a:lnTo>
                    <a:lnTo>
                      <a:pt x="18" y="17"/>
                    </a:lnTo>
                    <a:lnTo>
                      <a:pt x="37" y="229"/>
                    </a:lnTo>
                    <a:close/>
                    <a:moveTo>
                      <a:pt x="445" y="245"/>
                    </a:moveTo>
                    <a:lnTo>
                      <a:pt x="21" y="245"/>
                    </a:lnTo>
                    <a:lnTo>
                      <a:pt x="0" y="0"/>
                    </a:lnTo>
                    <a:lnTo>
                      <a:pt x="466" y="0"/>
                    </a:lnTo>
                    <a:lnTo>
                      <a:pt x="445" y="2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806"/>
              <p:cNvSpPr>
                <a:spLocks noEditPoints="1"/>
              </p:cNvSpPr>
              <p:nvPr/>
            </p:nvSpPr>
            <p:spPr bwMode="auto">
              <a:xfrm>
                <a:off x="8324851" y="6094413"/>
                <a:ext cx="65088" cy="57150"/>
              </a:xfrm>
              <a:custGeom>
                <a:avLst/>
                <a:gdLst>
                  <a:gd name="T0" fmla="*/ 40 w 80"/>
                  <a:gd name="T1" fmla="*/ 16 h 72"/>
                  <a:gd name="T2" fmla="*/ 17 w 80"/>
                  <a:gd name="T3" fmla="*/ 36 h 72"/>
                  <a:gd name="T4" fmla="*/ 40 w 80"/>
                  <a:gd name="T5" fmla="*/ 55 h 72"/>
                  <a:gd name="T6" fmla="*/ 63 w 80"/>
                  <a:gd name="T7" fmla="*/ 36 h 72"/>
                  <a:gd name="T8" fmla="*/ 40 w 80"/>
                  <a:gd name="T9" fmla="*/ 16 h 72"/>
                  <a:gd name="T10" fmla="*/ 40 w 80"/>
                  <a:gd name="T11" fmla="*/ 72 h 72"/>
                  <a:gd name="T12" fmla="*/ 0 w 80"/>
                  <a:gd name="T13" fmla="*/ 36 h 72"/>
                  <a:gd name="T14" fmla="*/ 40 w 80"/>
                  <a:gd name="T15" fmla="*/ 0 h 72"/>
                  <a:gd name="T16" fmla="*/ 80 w 80"/>
                  <a:gd name="T17" fmla="*/ 36 h 72"/>
                  <a:gd name="T18" fmla="*/ 40 w 80"/>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2">
                    <a:moveTo>
                      <a:pt x="40" y="16"/>
                    </a:moveTo>
                    <a:cubicBezTo>
                      <a:pt x="27" y="16"/>
                      <a:pt x="17" y="25"/>
                      <a:pt x="17" y="36"/>
                    </a:cubicBezTo>
                    <a:cubicBezTo>
                      <a:pt x="17" y="46"/>
                      <a:pt x="27" y="55"/>
                      <a:pt x="40" y="55"/>
                    </a:cubicBezTo>
                    <a:cubicBezTo>
                      <a:pt x="53" y="55"/>
                      <a:pt x="63" y="46"/>
                      <a:pt x="63" y="36"/>
                    </a:cubicBezTo>
                    <a:cubicBezTo>
                      <a:pt x="63" y="25"/>
                      <a:pt x="53" y="16"/>
                      <a:pt x="40" y="16"/>
                    </a:cubicBezTo>
                    <a:close/>
                    <a:moveTo>
                      <a:pt x="40" y="72"/>
                    </a:moveTo>
                    <a:cubicBezTo>
                      <a:pt x="18" y="72"/>
                      <a:pt x="0" y="56"/>
                      <a:pt x="0" y="36"/>
                    </a:cubicBezTo>
                    <a:cubicBezTo>
                      <a:pt x="0" y="16"/>
                      <a:pt x="18" y="0"/>
                      <a:pt x="40" y="0"/>
                    </a:cubicBezTo>
                    <a:cubicBezTo>
                      <a:pt x="62" y="0"/>
                      <a:pt x="80" y="16"/>
                      <a:pt x="80" y="36"/>
                    </a:cubicBezTo>
                    <a:cubicBezTo>
                      <a:pt x="80" y="56"/>
                      <a:pt x="62" y="72"/>
                      <a:pt x="4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807"/>
              <p:cNvSpPr/>
              <p:nvPr/>
            </p:nvSpPr>
            <p:spPr bwMode="auto">
              <a:xfrm>
                <a:off x="8388351" y="5926138"/>
                <a:ext cx="139700" cy="103188"/>
              </a:xfrm>
              <a:custGeom>
                <a:avLst/>
                <a:gdLst>
                  <a:gd name="T0" fmla="*/ 158 w 174"/>
                  <a:gd name="T1" fmla="*/ 129 h 129"/>
                  <a:gd name="T2" fmla="*/ 111 w 174"/>
                  <a:gd name="T3" fmla="*/ 86 h 129"/>
                  <a:gd name="T4" fmla="*/ 50 w 174"/>
                  <a:gd name="T5" fmla="*/ 67 h 129"/>
                  <a:gd name="T6" fmla="*/ 20 w 174"/>
                  <a:gd name="T7" fmla="*/ 49 h 129"/>
                  <a:gd name="T8" fmla="*/ 0 w 174"/>
                  <a:gd name="T9" fmla="*/ 0 h 129"/>
                  <a:gd name="T10" fmla="*/ 16 w 174"/>
                  <a:gd name="T11" fmla="*/ 0 h 129"/>
                  <a:gd name="T12" fmla="*/ 32 w 174"/>
                  <a:gd name="T13" fmla="*/ 37 h 129"/>
                  <a:gd name="T14" fmla="*/ 54 w 174"/>
                  <a:gd name="T15" fmla="*/ 51 h 129"/>
                  <a:gd name="T16" fmla="*/ 116 w 174"/>
                  <a:gd name="T17" fmla="*/ 70 h 129"/>
                  <a:gd name="T18" fmla="*/ 174 w 174"/>
                  <a:gd name="T19" fmla="*/ 124 h 129"/>
                  <a:gd name="T20" fmla="*/ 158 w 174"/>
                  <a:gd name="T21"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29">
                    <a:moveTo>
                      <a:pt x="158" y="129"/>
                    </a:moveTo>
                    <a:cubicBezTo>
                      <a:pt x="150" y="108"/>
                      <a:pt x="133" y="92"/>
                      <a:pt x="111" y="86"/>
                    </a:cubicBezTo>
                    <a:lnTo>
                      <a:pt x="50" y="67"/>
                    </a:lnTo>
                    <a:cubicBezTo>
                      <a:pt x="38" y="63"/>
                      <a:pt x="28" y="57"/>
                      <a:pt x="20" y="49"/>
                    </a:cubicBezTo>
                    <a:cubicBezTo>
                      <a:pt x="7" y="36"/>
                      <a:pt x="0" y="18"/>
                      <a:pt x="0" y="0"/>
                    </a:cubicBezTo>
                    <a:lnTo>
                      <a:pt x="16" y="0"/>
                    </a:lnTo>
                    <a:cubicBezTo>
                      <a:pt x="16" y="14"/>
                      <a:pt x="22" y="27"/>
                      <a:pt x="32" y="37"/>
                    </a:cubicBezTo>
                    <a:cubicBezTo>
                      <a:pt x="38" y="44"/>
                      <a:pt x="46" y="48"/>
                      <a:pt x="54" y="51"/>
                    </a:cubicBezTo>
                    <a:lnTo>
                      <a:pt x="116" y="70"/>
                    </a:lnTo>
                    <a:cubicBezTo>
                      <a:pt x="142" y="78"/>
                      <a:pt x="164" y="98"/>
                      <a:pt x="174" y="124"/>
                    </a:cubicBezTo>
                    <a:lnTo>
                      <a:pt x="158" y="12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809"/>
              <p:cNvSpPr/>
              <p:nvPr/>
            </p:nvSpPr>
            <p:spPr bwMode="auto">
              <a:xfrm>
                <a:off x="8186738" y="5927725"/>
                <a:ext cx="139700" cy="101600"/>
              </a:xfrm>
              <a:custGeom>
                <a:avLst/>
                <a:gdLst>
                  <a:gd name="T0" fmla="*/ 15 w 174"/>
                  <a:gd name="T1" fmla="*/ 126 h 126"/>
                  <a:gd name="T2" fmla="*/ 0 w 174"/>
                  <a:gd name="T3" fmla="*/ 121 h 126"/>
                  <a:gd name="T4" fmla="*/ 57 w 174"/>
                  <a:gd name="T5" fmla="*/ 67 h 126"/>
                  <a:gd name="T6" fmla="*/ 123 w 174"/>
                  <a:gd name="T7" fmla="*/ 47 h 126"/>
                  <a:gd name="T8" fmla="*/ 140 w 174"/>
                  <a:gd name="T9" fmla="*/ 37 h 126"/>
                  <a:gd name="T10" fmla="*/ 157 w 174"/>
                  <a:gd name="T11" fmla="*/ 0 h 126"/>
                  <a:gd name="T12" fmla="*/ 174 w 174"/>
                  <a:gd name="T13" fmla="*/ 0 h 126"/>
                  <a:gd name="T14" fmla="*/ 151 w 174"/>
                  <a:gd name="T15" fmla="*/ 50 h 126"/>
                  <a:gd name="T16" fmla="*/ 127 w 174"/>
                  <a:gd name="T17" fmla="*/ 63 h 126"/>
                  <a:gd name="T18" fmla="*/ 62 w 174"/>
                  <a:gd name="T19" fmla="*/ 83 h 126"/>
                  <a:gd name="T20" fmla="*/ 15 w 174"/>
                  <a:gd name="T2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26">
                    <a:moveTo>
                      <a:pt x="15" y="126"/>
                    </a:moveTo>
                    <a:lnTo>
                      <a:pt x="0" y="121"/>
                    </a:lnTo>
                    <a:cubicBezTo>
                      <a:pt x="10" y="95"/>
                      <a:pt x="31" y="75"/>
                      <a:pt x="57" y="67"/>
                    </a:cubicBezTo>
                    <a:lnTo>
                      <a:pt x="123" y="47"/>
                    </a:lnTo>
                    <a:cubicBezTo>
                      <a:pt x="129" y="45"/>
                      <a:pt x="135" y="41"/>
                      <a:pt x="140" y="37"/>
                    </a:cubicBezTo>
                    <a:cubicBezTo>
                      <a:pt x="151" y="28"/>
                      <a:pt x="157" y="14"/>
                      <a:pt x="157" y="0"/>
                    </a:cubicBezTo>
                    <a:lnTo>
                      <a:pt x="174" y="0"/>
                    </a:lnTo>
                    <a:cubicBezTo>
                      <a:pt x="174" y="19"/>
                      <a:pt x="166" y="37"/>
                      <a:pt x="151" y="50"/>
                    </a:cubicBezTo>
                    <a:cubicBezTo>
                      <a:pt x="144" y="56"/>
                      <a:pt x="136" y="60"/>
                      <a:pt x="127" y="63"/>
                    </a:cubicBezTo>
                    <a:lnTo>
                      <a:pt x="62" y="83"/>
                    </a:lnTo>
                    <a:cubicBezTo>
                      <a:pt x="41" y="89"/>
                      <a:pt x="23" y="105"/>
                      <a:pt x="15" y="1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810"/>
              <p:cNvSpPr/>
              <p:nvPr/>
            </p:nvSpPr>
            <p:spPr bwMode="auto">
              <a:xfrm>
                <a:off x="8278813" y="5875338"/>
                <a:ext cx="157163" cy="73025"/>
              </a:xfrm>
              <a:custGeom>
                <a:avLst/>
                <a:gdLst>
                  <a:gd name="T0" fmla="*/ 97 w 195"/>
                  <a:gd name="T1" fmla="*/ 91 h 91"/>
                  <a:gd name="T2" fmla="*/ 61 w 195"/>
                  <a:gd name="T3" fmla="*/ 80 h 91"/>
                  <a:gd name="T4" fmla="*/ 0 w 195"/>
                  <a:gd name="T5" fmla="*/ 1 h 91"/>
                  <a:gd name="T6" fmla="*/ 16 w 195"/>
                  <a:gd name="T7" fmla="*/ 1 h 91"/>
                  <a:gd name="T8" fmla="*/ 69 w 195"/>
                  <a:gd name="T9" fmla="*/ 66 h 91"/>
                  <a:gd name="T10" fmla="*/ 125 w 195"/>
                  <a:gd name="T11" fmla="*/ 66 h 91"/>
                  <a:gd name="T12" fmla="*/ 178 w 195"/>
                  <a:gd name="T13" fmla="*/ 0 h 91"/>
                  <a:gd name="T14" fmla="*/ 195 w 195"/>
                  <a:gd name="T15" fmla="*/ 0 h 91"/>
                  <a:gd name="T16" fmla="*/ 134 w 195"/>
                  <a:gd name="T17" fmla="*/ 80 h 91"/>
                  <a:gd name="T18" fmla="*/ 97 w 195"/>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91">
                    <a:moveTo>
                      <a:pt x="97" y="91"/>
                    </a:moveTo>
                    <a:cubicBezTo>
                      <a:pt x="84" y="91"/>
                      <a:pt x="72" y="87"/>
                      <a:pt x="61" y="80"/>
                    </a:cubicBezTo>
                    <a:cubicBezTo>
                      <a:pt x="20" y="55"/>
                      <a:pt x="0" y="29"/>
                      <a:pt x="0" y="1"/>
                    </a:cubicBezTo>
                    <a:lnTo>
                      <a:pt x="16" y="1"/>
                    </a:lnTo>
                    <a:cubicBezTo>
                      <a:pt x="16" y="23"/>
                      <a:pt x="34" y="44"/>
                      <a:pt x="69" y="66"/>
                    </a:cubicBezTo>
                    <a:cubicBezTo>
                      <a:pt x="86" y="77"/>
                      <a:pt x="108" y="77"/>
                      <a:pt x="125" y="66"/>
                    </a:cubicBezTo>
                    <a:cubicBezTo>
                      <a:pt x="149" y="51"/>
                      <a:pt x="178" y="27"/>
                      <a:pt x="178" y="0"/>
                    </a:cubicBezTo>
                    <a:lnTo>
                      <a:pt x="195" y="0"/>
                    </a:lnTo>
                    <a:cubicBezTo>
                      <a:pt x="195" y="35"/>
                      <a:pt x="162" y="63"/>
                      <a:pt x="134" y="80"/>
                    </a:cubicBezTo>
                    <a:cubicBezTo>
                      <a:pt x="123" y="87"/>
                      <a:pt x="110" y="91"/>
                      <a:pt x="97" y="9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11"/>
              <p:cNvSpPr/>
              <p:nvPr/>
            </p:nvSpPr>
            <p:spPr bwMode="auto">
              <a:xfrm>
                <a:off x="8291513" y="5965825"/>
                <a:ext cx="131763" cy="41275"/>
              </a:xfrm>
              <a:custGeom>
                <a:avLst/>
                <a:gdLst>
                  <a:gd name="T0" fmla="*/ 82 w 164"/>
                  <a:gd name="T1" fmla="*/ 51 h 51"/>
                  <a:gd name="T2" fmla="*/ 0 w 164"/>
                  <a:gd name="T3" fmla="*/ 0 h 51"/>
                  <a:gd name="T4" fmla="*/ 17 w 164"/>
                  <a:gd name="T5" fmla="*/ 0 h 51"/>
                  <a:gd name="T6" fmla="*/ 82 w 164"/>
                  <a:gd name="T7" fmla="*/ 35 h 51"/>
                  <a:gd name="T8" fmla="*/ 147 w 164"/>
                  <a:gd name="T9" fmla="*/ 0 h 51"/>
                  <a:gd name="T10" fmla="*/ 164 w 164"/>
                  <a:gd name="T11" fmla="*/ 0 h 51"/>
                  <a:gd name="T12" fmla="*/ 82 w 164"/>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164" h="51">
                    <a:moveTo>
                      <a:pt x="82" y="51"/>
                    </a:moveTo>
                    <a:cubicBezTo>
                      <a:pt x="36" y="51"/>
                      <a:pt x="0" y="29"/>
                      <a:pt x="0" y="0"/>
                    </a:cubicBezTo>
                    <a:lnTo>
                      <a:pt x="17" y="0"/>
                    </a:lnTo>
                    <a:cubicBezTo>
                      <a:pt x="17" y="19"/>
                      <a:pt x="47" y="35"/>
                      <a:pt x="82" y="35"/>
                    </a:cubicBezTo>
                    <a:cubicBezTo>
                      <a:pt x="117" y="35"/>
                      <a:pt x="147" y="19"/>
                      <a:pt x="147" y="0"/>
                    </a:cubicBezTo>
                    <a:lnTo>
                      <a:pt x="164" y="0"/>
                    </a:lnTo>
                    <a:cubicBezTo>
                      <a:pt x="164" y="29"/>
                      <a:pt x="128" y="51"/>
                      <a:pt x="82"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812"/>
              <p:cNvSpPr/>
              <p:nvPr/>
            </p:nvSpPr>
            <p:spPr bwMode="auto">
              <a:xfrm>
                <a:off x="8286751" y="5827713"/>
                <a:ext cx="141288" cy="69850"/>
              </a:xfrm>
              <a:custGeom>
                <a:avLst/>
                <a:gdLst>
                  <a:gd name="T0" fmla="*/ 110 w 177"/>
                  <a:gd name="T1" fmla="*/ 87 h 88"/>
                  <a:gd name="T2" fmla="*/ 109 w 177"/>
                  <a:gd name="T3" fmla="*/ 87 h 88"/>
                  <a:gd name="T4" fmla="*/ 102 w 177"/>
                  <a:gd name="T5" fmla="*/ 86 h 88"/>
                  <a:gd name="T6" fmla="*/ 100 w 177"/>
                  <a:gd name="T7" fmla="*/ 70 h 88"/>
                  <a:gd name="T8" fmla="*/ 91 w 177"/>
                  <a:gd name="T9" fmla="*/ 68 h 88"/>
                  <a:gd name="T10" fmla="*/ 85 w 177"/>
                  <a:gd name="T11" fmla="*/ 68 h 88"/>
                  <a:gd name="T12" fmla="*/ 77 w 177"/>
                  <a:gd name="T13" fmla="*/ 70 h 88"/>
                  <a:gd name="T14" fmla="*/ 74 w 177"/>
                  <a:gd name="T15" fmla="*/ 86 h 88"/>
                  <a:gd name="T16" fmla="*/ 68 w 177"/>
                  <a:gd name="T17" fmla="*/ 87 h 88"/>
                  <a:gd name="T18" fmla="*/ 15 w 177"/>
                  <a:gd name="T19" fmla="*/ 40 h 88"/>
                  <a:gd name="T20" fmla="*/ 0 w 177"/>
                  <a:gd name="T21" fmla="*/ 10 h 88"/>
                  <a:gd name="T22" fmla="*/ 13 w 177"/>
                  <a:gd name="T23" fmla="*/ 0 h 88"/>
                  <a:gd name="T24" fmla="*/ 31 w 177"/>
                  <a:gd name="T25" fmla="*/ 37 h 88"/>
                  <a:gd name="T26" fmla="*/ 60 w 177"/>
                  <a:gd name="T27" fmla="*/ 67 h 88"/>
                  <a:gd name="T28" fmla="*/ 62 w 177"/>
                  <a:gd name="T29" fmla="*/ 55 h 88"/>
                  <a:gd name="T30" fmla="*/ 82 w 177"/>
                  <a:gd name="T31" fmla="*/ 52 h 88"/>
                  <a:gd name="T32" fmla="*/ 94 w 177"/>
                  <a:gd name="T33" fmla="*/ 52 h 88"/>
                  <a:gd name="T34" fmla="*/ 114 w 177"/>
                  <a:gd name="T35" fmla="*/ 55 h 88"/>
                  <a:gd name="T36" fmla="*/ 116 w 177"/>
                  <a:gd name="T37" fmla="*/ 68 h 88"/>
                  <a:gd name="T38" fmla="*/ 145 w 177"/>
                  <a:gd name="T39" fmla="*/ 37 h 88"/>
                  <a:gd name="T40" fmla="*/ 164 w 177"/>
                  <a:gd name="T41" fmla="*/ 0 h 88"/>
                  <a:gd name="T42" fmla="*/ 177 w 177"/>
                  <a:gd name="T43" fmla="*/ 10 h 88"/>
                  <a:gd name="T44" fmla="*/ 161 w 177"/>
                  <a:gd name="T45" fmla="*/ 40 h 88"/>
                  <a:gd name="T46" fmla="*/ 110 w 177"/>
                  <a:gd name="T4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88">
                    <a:moveTo>
                      <a:pt x="110" y="87"/>
                    </a:moveTo>
                    <a:cubicBezTo>
                      <a:pt x="110" y="87"/>
                      <a:pt x="109" y="87"/>
                      <a:pt x="109" y="87"/>
                    </a:cubicBezTo>
                    <a:lnTo>
                      <a:pt x="102" y="86"/>
                    </a:lnTo>
                    <a:lnTo>
                      <a:pt x="100" y="70"/>
                    </a:lnTo>
                    <a:lnTo>
                      <a:pt x="91" y="68"/>
                    </a:lnTo>
                    <a:cubicBezTo>
                      <a:pt x="89" y="68"/>
                      <a:pt x="87" y="68"/>
                      <a:pt x="85" y="68"/>
                    </a:cubicBezTo>
                    <a:lnTo>
                      <a:pt x="77" y="70"/>
                    </a:lnTo>
                    <a:lnTo>
                      <a:pt x="74" y="86"/>
                    </a:lnTo>
                    <a:lnTo>
                      <a:pt x="68" y="87"/>
                    </a:lnTo>
                    <a:cubicBezTo>
                      <a:pt x="52" y="88"/>
                      <a:pt x="18" y="58"/>
                      <a:pt x="15" y="40"/>
                    </a:cubicBezTo>
                    <a:cubicBezTo>
                      <a:pt x="13" y="29"/>
                      <a:pt x="3" y="15"/>
                      <a:pt x="0" y="10"/>
                    </a:cubicBezTo>
                    <a:lnTo>
                      <a:pt x="13" y="0"/>
                    </a:lnTo>
                    <a:cubicBezTo>
                      <a:pt x="14" y="1"/>
                      <a:pt x="28" y="20"/>
                      <a:pt x="31" y="37"/>
                    </a:cubicBezTo>
                    <a:cubicBezTo>
                      <a:pt x="33" y="46"/>
                      <a:pt x="50" y="61"/>
                      <a:pt x="60" y="67"/>
                    </a:cubicBezTo>
                    <a:lnTo>
                      <a:pt x="62" y="55"/>
                    </a:lnTo>
                    <a:lnTo>
                      <a:pt x="82" y="52"/>
                    </a:lnTo>
                    <a:cubicBezTo>
                      <a:pt x="86" y="51"/>
                      <a:pt x="90" y="51"/>
                      <a:pt x="94" y="52"/>
                    </a:cubicBezTo>
                    <a:lnTo>
                      <a:pt x="114" y="55"/>
                    </a:lnTo>
                    <a:lnTo>
                      <a:pt x="116" y="68"/>
                    </a:lnTo>
                    <a:cubicBezTo>
                      <a:pt x="126" y="61"/>
                      <a:pt x="143" y="46"/>
                      <a:pt x="145" y="37"/>
                    </a:cubicBezTo>
                    <a:cubicBezTo>
                      <a:pt x="148" y="20"/>
                      <a:pt x="163" y="0"/>
                      <a:pt x="164" y="0"/>
                    </a:cubicBezTo>
                    <a:lnTo>
                      <a:pt x="177" y="10"/>
                    </a:lnTo>
                    <a:cubicBezTo>
                      <a:pt x="173" y="15"/>
                      <a:pt x="164" y="29"/>
                      <a:pt x="161" y="40"/>
                    </a:cubicBezTo>
                    <a:cubicBezTo>
                      <a:pt x="158" y="58"/>
                      <a:pt x="125" y="87"/>
                      <a:pt x="110"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813"/>
              <p:cNvSpPr/>
              <p:nvPr/>
            </p:nvSpPr>
            <p:spPr bwMode="auto">
              <a:xfrm>
                <a:off x="8261351" y="5724525"/>
                <a:ext cx="96838" cy="163513"/>
              </a:xfrm>
              <a:custGeom>
                <a:avLst/>
                <a:gdLst>
                  <a:gd name="T0" fmla="*/ 40 w 119"/>
                  <a:gd name="T1" fmla="*/ 203 h 203"/>
                  <a:gd name="T2" fmla="*/ 37 w 119"/>
                  <a:gd name="T3" fmla="*/ 203 h 203"/>
                  <a:gd name="T4" fmla="*/ 9 w 119"/>
                  <a:gd name="T5" fmla="*/ 184 h 203"/>
                  <a:gd name="T6" fmla="*/ 0 w 119"/>
                  <a:gd name="T7" fmla="*/ 145 h 203"/>
                  <a:gd name="T8" fmla="*/ 22 w 119"/>
                  <a:gd name="T9" fmla="*/ 121 h 203"/>
                  <a:gd name="T10" fmla="*/ 24 w 119"/>
                  <a:gd name="T11" fmla="*/ 121 h 203"/>
                  <a:gd name="T12" fmla="*/ 28 w 119"/>
                  <a:gd name="T13" fmla="*/ 122 h 203"/>
                  <a:gd name="T14" fmla="*/ 28 w 119"/>
                  <a:gd name="T15" fmla="*/ 101 h 203"/>
                  <a:gd name="T16" fmla="*/ 28 w 119"/>
                  <a:gd name="T17" fmla="*/ 95 h 203"/>
                  <a:gd name="T18" fmla="*/ 34 w 119"/>
                  <a:gd name="T19" fmla="*/ 58 h 203"/>
                  <a:gd name="T20" fmla="*/ 119 w 119"/>
                  <a:gd name="T21" fmla="*/ 1 h 203"/>
                  <a:gd name="T22" fmla="*/ 118 w 119"/>
                  <a:gd name="T23" fmla="*/ 18 h 203"/>
                  <a:gd name="T24" fmla="*/ 50 w 119"/>
                  <a:gd name="T25" fmla="*/ 63 h 203"/>
                  <a:gd name="T26" fmla="*/ 45 w 119"/>
                  <a:gd name="T27" fmla="*/ 94 h 203"/>
                  <a:gd name="T28" fmla="*/ 45 w 119"/>
                  <a:gd name="T29" fmla="*/ 101 h 203"/>
                  <a:gd name="T30" fmla="*/ 45 w 119"/>
                  <a:gd name="T31" fmla="*/ 133 h 203"/>
                  <a:gd name="T32" fmla="*/ 44 w 119"/>
                  <a:gd name="T33" fmla="*/ 144 h 203"/>
                  <a:gd name="T34" fmla="*/ 21 w 119"/>
                  <a:gd name="T35" fmla="*/ 138 h 203"/>
                  <a:gd name="T36" fmla="*/ 17 w 119"/>
                  <a:gd name="T37" fmla="*/ 143 h 203"/>
                  <a:gd name="T38" fmla="*/ 24 w 119"/>
                  <a:gd name="T39" fmla="*/ 177 h 203"/>
                  <a:gd name="T40" fmla="*/ 37 w 119"/>
                  <a:gd name="T41" fmla="*/ 186 h 203"/>
                  <a:gd name="T42" fmla="*/ 40 w 119"/>
                  <a:gd name="T43" fmla="*/ 186 h 203"/>
                  <a:gd name="T44" fmla="*/ 40 w 119"/>
                  <a:gd name="T45"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03">
                    <a:moveTo>
                      <a:pt x="40" y="203"/>
                    </a:moveTo>
                    <a:lnTo>
                      <a:pt x="37" y="203"/>
                    </a:lnTo>
                    <a:cubicBezTo>
                      <a:pt x="22" y="203"/>
                      <a:pt x="15" y="196"/>
                      <a:pt x="9" y="184"/>
                    </a:cubicBezTo>
                    <a:cubicBezTo>
                      <a:pt x="3" y="172"/>
                      <a:pt x="0" y="159"/>
                      <a:pt x="0" y="145"/>
                    </a:cubicBezTo>
                    <a:cubicBezTo>
                      <a:pt x="0" y="131"/>
                      <a:pt x="10" y="121"/>
                      <a:pt x="22" y="121"/>
                    </a:cubicBezTo>
                    <a:lnTo>
                      <a:pt x="24" y="121"/>
                    </a:lnTo>
                    <a:lnTo>
                      <a:pt x="28" y="122"/>
                    </a:lnTo>
                    <a:cubicBezTo>
                      <a:pt x="28" y="116"/>
                      <a:pt x="28" y="108"/>
                      <a:pt x="28" y="101"/>
                    </a:cubicBezTo>
                    <a:lnTo>
                      <a:pt x="28" y="95"/>
                    </a:lnTo>
                    <a:cubicBezTo>
                      <a:pt x="28" y="82"/>
                      <a:pt x="30" y="72"/>
                      <a:pt x="34" y="58"/>
                    </a:cubicBezTo>
                    <a:cubicBezTo>
                      <a:pt x="50" y="6"/>
                      <a:pt x="86" y="0"/>
                      <a:pt x="119" y="1"/>
                    </a:cubicBezTo>
                    <a:lnTo>
                      <a:pt x="118" y="18"/>
                    </a:lnTo>
                    <a:cubicBezTo>
                      <a:pt x="86" y="17"/>
                      <a:pt x="62" y="24"/>
                      <a:pt x="50" y="63"/>
                    </a:cubicBezTo>
                    <a:cubicBezTo>
                      <a:pt x="47" y="75"/>
                      <a:pt x="45" y="84"/>
                      <a:pt x="45" y="94"/>
                    </a:cubicBezTo>
                    <a:lnTo>
                      <a:pt x="45" y="101"/>
                    </a:lnTo>
                    <a:cubicBezTo>
                      <a:pt x="45" y="112"/>
                      <a:pt x="45" y="124"/>
                      <a:pt x="45" y="133"/>
                    </a:cubicBezTo>
                    <a:lnTo>
                      <a:pt x="44" y="144"/>
                    </a:lnTo>
                    <a:lnTo>
                      <a:pt x="21" y="138"/>
                    </a:lnTo>
                    <a:cubicBezTo>
                      <a:pt x="19" y="138"/>
                      <a:pt x="17" y="141"/>
                      <a:pt x="17" y="143"/>
                    </a:cubicBezTo>
                    <a:cubicBezTo>
                      <a:pt x="17" y="157"/>
                      <a:pt x="19" y="167"/>
                      <a:pt x="24" y="177"/>
                    </a:cubicBezTo>
                    <a:cubicBezTo>
                      <a:pt x="28" y="186"/>
                      <a:pt x="31" y="186"/>
                      <a:pt x="37" y="186"/>
                    </a:cubicBezTo>
                    <a:lnTo>
                      <a:pt x="40" y="186"/>
                    </a:lnTo>
                    <a:lnTo>
                      <a:pt x="40" y="20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814"/>
              <p:cNvSpPr/>
              <p:nvPr/>
            </p:nvSpPr>
            <p:spPr bwMode="auto">
              <a:xfrm>
                <a:off x="8356601" y="5724525"/>
                <a:ext cx="96838" cy="163513"/>
              </a:xfrm>
              <a:custGeom>
                <a:avLst/>
                <a:gdLst>
                  <a:gd name="T0" fmla="*/ 82 w 119"/>
                  <a:gd name="T1" fmla="*/ 203 h 203"/>
                  <a:gd name="T2" fmla="*/ 79 w 119"/>
                  <a:gd name="T3" fmla="*/ 203 h 203"/>
                  <a:gd name="T4" fmla="*/ 79 w 119"/>
                  <a:gd name="T5" fmla="*/ 186 h 203"/>
                  <a:gd name="T6" fmla="*/ 95 w 119"/>
                  <a:gd name="T7" fmla="*/ 177 h 203"/>
                  <a:gd name="T8" fmla="*/ 102 w 119"/>
                  <a:gd name="T9" fmla="*/ 145 h 203"/>
                  <a:gd name="T10" fmla="*/ 98 w 119"/>
                  <a:gd name="T11" fmla="*/ 138 h 203"/>
                  <a:gd name="T12" fmla="*/ 75 w 119"/>
                  <a:gd name="T13" fmla="*/ 143 h 203"/>
                  <a:gd name="T14" fmla="*/ 74 w 119"/>
                  <a:gd name="T15" fmla="*/ 133 h 203"/>
                  <a:gd name="T16" fmla="*/ 74 w 119"/>
                  <a:gd name="T17" fmla="*/ 99 h 203"/>
                  <a:gd name="T18" fmla="*/ 74 w 119"/>
                  <a:gd name="T19" fmla="*/ 94 h 203"/>
                  <a:gd name="T20" fmla="*/ 69 w 119"/>
                  <a:gd name="T21" fmla="*/ 63 h 203"/>
                  <a:gd name="T22" fmla="*/ 1 w 119"/>
                  <a:gd name="T23" fmla="*/ 18 h 203"/>
                  <a:gd name="T24" fmla="*/ 0 w 119"/>
                  <a:gd name="T25" fmla="*/ 1 h 203"/>
                  <a:gd name="T26" fmla="*/ 85 w 119"/>
                  <a:gd name="T27" fmla="*/ 58 h 203"/>
                  <a:gd name="T28" fmla="*/ 91 w 119"/>
                  <a:gd name="T29" fmla="*/ 95 h 203"/>
                  <a:gd name="T30" fmla="*/ 91 w 119"/>
                  <a:gd name="T31" fmla="*/ 99 h 203"/>
                  <a:gd name="T32" fmla="*/ 91 w 119"/>
                  <a:gd name="T33" fmla="*/ 122 h 203"/>
                  <a:gd name="T34" fmla="*/ 97 w 119"/>
                  <a:gd name="T35" fmla="*/ 121 h 203"/>
                  <a:gd name="T36" fmla="*/ 119 w 119"/>
                  <a:gd name="T37" fmla="*/ 143 h 203"/>
                  <a:gd name="T38" fmla="*/ 110 w 119"/>
                  <a:gd name="T39" fmla="*/ 184 h 203"/>
                  <a:gd name="T40" fmla="*/ 82 w 119"/>
                  <a:gd name="T41" fmla="*/ 203 h 203"/>
                  <a:gd name="T42" fmla="*/ 82 w 119"/>
                  <a:gd name="T4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203">
                    <a:moveTo>
                      <a:pt x="82" y="203"/>
                    </a:moveTo>
                    <a:lnTo>
                      <a:pt x="79" y="203"/>
                    </a:lnTo>
                    <a:lnTo>
                      <a:pt x="79" y="186"/>
                    </a:lnTo>
                    <a:cubicBezTo>
                      <a:pt x="87" y="186"/>
                      <a:pt x="92" y="183"/>
                      <a:pt x="95" y="177"/>
                    </a:cubicBezTo>
                    <a:cubicBezTo>
                      <a:pt x="100" y="167"/>
                      <a:pt x="102" y="156"/>
                      <a:pt x="102" y="145"/>
                    </a:cubicBezTo>
                    <a:cubicBezTo>
                      <a:pt x="102" y="141"/>
                      <a:pt x="100" y="138"/>
                      <a:pt x="98" y="138"/>
                    </a:cubicBezTo>
                    <a:lnTo>
                      <a:pt x="75" y="143"/>
                    </a:lnTo>
                    <a:lnTo>
                      <a:pt x="74" y="133"/>
                    </a:lnTo>
                    <a:cubicBezTo>
                      <a:pt x="74" y="123"/>
                      <a:pt x="74" y="109"/>
                      <a:pt x="74" y="99"/>
                    </a:cubicBezTo>
                    <a:lnTo>
                      <a:pt x="74" y="94"/>
                    </a:lnTo>
                    <a:cubicBezTo>
                      <a:pt x="74" y="84"/>
                      <a:pt x="72" y="75"/>
                      <a:pt x="69" y="63"/>
                    </a:cubicBezTo>
                    <a:cubicBezTo>
                      <a:pt x="57" y="24"/>
                      <a:pt x="33" y="17"/>
                      <a:pt x="1" y="18"/>
                    </a:cubicBezTo>
                    <a:lnTo>
                      <a:pt x="0" y="1"/>
                    </a:lnTo>
                    <a:cubicBezTo>
                      <a:pt x="33" y="0"/>
                      <a:pt x="69" y="6"/>
                      <a:pt x="85" y="58"/>
                    </a:cubicBezTo>
                    <a:cubicBezTo>
                      <a:pt x="89" y="72"/>
                      <a:pt x="91" y="82"/>
                      <a:pt x="91" y="95"/>
                    </a:cubicBezTo>
                    <a:lnTo>
                      <a:pt x="91" y="99"/>
                    </a:lnTo>
                    <a:cubicBezTo>
                      <a:pt x="91" y="106"/>
                      <a:pt x="91" y="115"/>
                      <a:pt x="91" y="122"/>
                    </a:cubicBezTo>
                    <a:lnTo>
                      <a:pt x="97" y="121"/>
                    </a:lnTo>
                    <a:cubicBezTo>
                      <a:pt x="109" y="121"/>
                      <a:pt x="119" y="131"/>
                      <a:pt x="119" y="143"/>
                    </a:cubicBezTo>
                    <a:cubicBezTo>
                      <a:pt x="119" y="159"/>
                      <a:pt x="116" y="172"/>
                      <a:pt x="110" y="184"/>
                    </a:cubicBezTo>
                    <a:cubicBezTo>
                      <a:pt x="104" y="196"/>
                      <a:pt x="95" y="202"/>
                      <a:pt x="82" y="203"/>
                    </a:cubicBezTo>
                    <a:lnTo>
                      <a:pt x="82" y="20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6" name="Group 195"/>
          <p:cNvGrpSpPr/>
          <p:nvPr/>
        </p:nvGrpSpPr>
        <p:grpSpPr>
          <a:xfrm>
            <a:off x="727514" y="3450437"/>
            <a:ext cx="8692215" cy="1643962"/>
            <a:chOff x="727514" y="3314438"/>
            <a:chExt cx="8692215" cy="1643962"/>
          </a:xfrm>
        </p:grpSpPr>
        <p:sp>
          <p:nvSpPr>
            <p:cNvPr id="18" name="Rectangle 17"/>
            <p:cNvSpPr/>
            <p:nvPr/>
          </p:nvSpPr>
          <p:spPr>
            <a:xfrm>
              <a:off x="727514" y="3314438"/>
              <a:ext cx="8692215" cy="1643962"/>
            </a:xfrm>
            <a:prstGeom prst="rect">
              <a:avLst/>
            </a:prstGeom>
            <a:solidFill>
              <a:schemeClr val="bg2">
                <a:alpha val="25000"/>
              </a:schemeClr>
            </a:solidFill>
            <a:ln>
              <a:solidFill>
                <a:srgbClr val="3E55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rgbClr val="466373"/>
                  </a:solidFill>
                  <a:latin typeface="Verdana" panose="020B0604030504040204" pitchFamily="34" charset="0"/>
                  <a:ea typeface="Verdana" panose="020B0604030504040204" pitchFamily="34" charset="0"/>
                </a:rPr>
                <a:t>Our Expertise</a:t>
              </a:r>
              <a:endParaRPr lang="en-US" sz="1600" b="1" dirty="0">
                <a:solidFill>
                  <a:srgbClr val="466373"/>
                </a:solidFill>
                <a:latin typeface="Verdana" panose="020B0604030504040204" pitchFamily="34" charset="0"/>
                <a:ea typeface="Verdana" panose="020B0604030504040204" pitchFamily="34" charset="0"/>
              </a:endParaRPr>
            </a:p>
            <a:p>
              <a:endParaRPr lang="en-US" sz="1600" dirty="0">
                <a:solidFill>
                  <a:srgbClr val="466373"/>
                </a:solidFill>
                <a:latin typeface="Verdana" panose="020B0604030504040204" pitchFamily="34" charset="0"/>
                <a:ea typeface="Verdana" panose="020B0604030504040204" pitchFamily="34" charset="0"/>
              </a:endParaRPr>
            </a:p>
            <a:p>
              <a:pPr>
                <a:lnSpc>
                  <a:spcPct val="150000"/>
                </a:lnSpc>
              </a:pPr>
              <a:r>
                <a:rPr lang="en-US" sz="1400" b="1" dirty="0">
                  <a:solidFill>
                    <a:srgbClr val="466373"/>
                  </a:solidFill>
                  <a:latin typeface="Verdana" panose="020B0604030504040204" pitchFamily="34" charset="0"/>
                  <a:ea typeface="Verdana" panose="020B0604030504040204" pitchFamily="34" charset="0"/>
                </a:rPr>
                <a:t>Team</a:t>
              </a:r>
              <a:r>
                <a:rPr lang="en-US" sz="1600" dirty="0">
                  <a:solidFill>
                    <a:srgbClr val="466373"/>
                  </a:solidFill>
                  <a:latin typeface="Verdana" panose="020B0604030504040204" pitchFamily="34" charset="0"/>
                  <a:ea typeface="Verdana" panose="020B0604030504040204" pitchFamily="34" charset="0"/>
                </a:rPr>
                <a:t>: </a:t>
              </a:r>
              <a:r>
                <a:rPr lang="en-US" sz="1400" dirty="0">
                  <a:solidFill>
                    <a:srgbClr val="466373"/>
                  </a:solidFill>
                  <a:latin typeface="Verdana" panose="020B0604030504040204" pitchFamily="34" charset="0"/>
                  <a:ea typeface="Verdana" panose="020B0604030504040204" pitchFamily="34" charset="0"/>
                </a:rPr>
                <a:t>50+ technicians in structural and industrial design.</a:t>
              </a:r>
              <a:endParaRPr lang="en-US" sz="1400" dirty="0">
                <a:solidFill>
                  <a:srgbClr val="466373"/>
                </a:solidFill>
                <a:latin typeface="Verdana" panose="020B0604030504040204" pitchFamily="34" charset="0"/>
                <a:ea typeface="Verdana" panose="020B0604030504040204" pitchFamily="34" charset="0"/>
              </a:endParaRPr>
            </a:p>
            <a:p>
              <a:pPr>
                <a:lnSpc>
                  <a:spcPct val="150000"/>
                </a:lnSpc>
              </a:pPr>
              <a:r>
                <a:rPr lang="en-US" sz="1400" b="1" dirty="0">
                  <a:solidFill>
                    <a:srgbClr val="466373"/>
                  </a:solidFill>
                  <a:latin typeface="Verdana" panose="020B0604030504040204" pitchFamily="34" charset="0"/>
                  <a:ea typeface="Verdana" panose="020B0604030504040204" pitchFamily="34" charset="0"/>
                </a:rPr>
                <a:t>Locations</a:t>
              </a:r>
              <a:r>
                <a:rPr lang="en-US" sz="1600" dirty="0">
                  <a:solidFill>
                    <a:srgbClr val="466373"/>
                  </a:solidFill>
                  <a:latin typeface="Verdana" panose="020B0604030504040204" pitchFamily="34" charset="0"/>
                  <a:ea typeface="Verdana" panose="020B0604030504040204" pitchFamily="34" charset="0"/>
                </a:rPr>
                <a:t>: </a:t>
              </a:r>
              <a:r>
                <a:rPr lang="en-US" sz="1400" dirty="0">
                  <a:solidFill>
                    <a:srgbClr val="466373"/>
                  </a:solidFill>
                  <a:latin typeface="Verdana" panose="020B0604030504040204" pitchFamily="34" charset="0"/>
                  <a:ea typeface="Verdana" panose="020B0604030504040204" pitchFamily="34" charset="0"/>
                </a:rPr>
                <a:t>Offices in Tokyo, Okayama, Kyushu, Fukushima.</a:t>
              </a:r>
              <a:endParaRPr lang="en-US" sz="1400" dirty="0">
                <a:solidFill>
                  <a:srgbClr val="466373"/>
                </a:solidFill>
                <a:latin typeface="Verdana" panose="020B0604030504040204" pitchFamily="34" charset="0"/>
                <a:ea typeface="Verdana" panose="020B0604030504040204" pitchFamily="34" charset="0"/>
              </a:endParaRPr>
            </a:p>
            <a:p>
              <a:pPr>
                <a:lnSpc>
                  <a:spcPct val="150000"/>
                </a:lnSpc>
              </a:pPr>
              <a:r>
                <a:rPr lang="en-US" sz="1400" b="1" dirty="0">
                  <a:solidFill>
                    <a:srgbClr val="466373"/>
                  </a:solidFill>
                  <a:latin typeface="Verdana" panose="020B0604030504040204" pitchFamily="34" charset="0"/>
                  <a:ea typeface="Verdana" panose="020B0604030504040204" pitchFamily="34" charset="0"/>
                </a:rPr>
                <a:t>Clients</a:t>
              </a:r>
              <a:r>
                <a:rPr lang="en-US" sz="1600" dirty="0">
                  <a:solidFill>
                    <a:srgbClr val="466373"/>
                  </a:solidFill>
                  <a:latin typeface="Verdana" panose="020B0604030504040204" pitchFamily="34" charset="0"/>
                  <a:ea typeface="Verdana" panose="020B0604030504040204" pitchFamily="34" charset="0"/>
                </a:rPr>
                <a:t>: </a:t>
              </a:r>
              <a:r>
                <a:rPr lang="en-US" sz="1400" dirty="0">
                  <a:solidFill>
                    <a:srgbClr val="466373"/>
                  </a:solidFill>
                  <a:latin typeface="Verdana" panose="020B0604030504040204" pitchFamily="34" charset="0"/>
                  <a:ea typeface="Verdana" panose="020B0604030504040204" pitchFamily="34" charset="0"/>
                </a:rPr>
                <a:t>Ongoing relationships with 800+ local enterprises.</a:t>
              </a:r>
              <a:endParaRPr lang="en-US" sz="1600" dirty="0">
                <a:solidFill>
                  <a:srgbClr val="466373"/>
                </a:solidFill>
                <a:latin typeface="Verdana" panose="020B0604030504040204" pitchFamily="34" charset="0"/>
                <a:ea typeface="Verdana" panose="020B0604030504040204" pitchFamily="34" charset="0"/>
              </a:endParaRPr>
            </a:p>
          </p:txBody>
        </p:sp>
        <p:grpSp>
          <p:nvGrpSpPr>
            <p:cNvPr id="36" name="Global_solution" descr="{&quot;Key&quot;:&quot;POWER_USER_SHAPE_ICON&quot;,&quot;Value&quot;:&quot;POWER_USER_SHAPE_ICON_STYLE_1&quot;}"/>
            <p:cNvGrpSpPr>
              <a:grpSpLocks noChangeAspect="1"/>
            </p:cNvGrpSpPr>
            <p:nvPr/>
          </p:nvGrpSpPr>
          <p:grpSpPr>
            <a:xfrm>
              <a:off x="8800747" y="3445801"/>
              <a:ext cx="529045" cy="591601"/>
              <a:chOff x="2922588" y="5730875"/>
              <a:chExt cx="873125" cy="806451"/>
            </a:xfrm>
          </p:grpSpPr>
          <p:sp>
            <p:nvSpPr>
              <p:cNvPr id="37" name="Oval 122"/>
              <p:cNvSpPr>
                <a:spLocks noChangeArrowheads="1"/>
              </p:cNvSpPr>
              <p:nvPr/>
            </p:nvSpPr>
            <p:spPr bwMode="auto">
              <a:xfrm>
                <a:off x="2990850" y="5927725"/>
                <a:ext cx="266700" cy="266700"/>
              </a:xfrm>
              <a:prstGeom prst="ellipse">
                <a:avLst/>
              </a:pr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23"/>
              <p:cNvSpPr/>
              <p:nvPr/>
            </p:nvSpPr>
            <p:spPr bwMode="auto">
              <a:xfrm>
                <a:off x="3427413" y="5995988"/>
                <a:ext cx="166688" cy="158750"/>
              </a:xfrm>
              <a:custGeom>
                <a:avLst/>
                <a:gdLst>
                  <a:gd name="T0" fmla="*/ 114 w 222"/>
                  <a:gd name="T1" fmla="*/ 0 h 210"/>
                  <a:gd name="T2" fmla="*/ 54 w 222"/>
                  <a:gd name="T3" fmla="*/ 20 h 210"/>
                  <a:gd name="T4" fmla="*/ 22 w 222"/>
                  <a:gd name="T5" fmla="*/ 150 h 210"/>
                  <a:gd name="T6" fmla="*/ 120 w 222"/>
                  <a:gd name="T7" fmla="*/ 210 h 210"/>
                  <a:gd name="T8" fmla="*/ 156 w 222"/>
                  <a:gd name="T9" fmla="*/ 205 h 210"/>
                  <a:gd name="T10" fmla="*/ 214 w 222"/>
                  <a:gd name="T11" fmla="*/ 166 h 210"/>
                  <a:gd name="T12" fmla="*/ 191 w 222"/>
                  <a:gd name="T13" fmla="*/ 77 h 210"/>
                  <a:gd name="T14" fmla="*/ 114 w 222"/>
                  <a:gd name="T15" fmla="*/ 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10">
                    <a:moveTo>
                      <a:pt x="114" y="0"/>
                    </a:moveTo>
                    <a:cubicBezTo>
                      <a:pt x="92" y="0"/>
                      <a:pt x="73" y="9"/>
                      <a:pt x="54" y="20"/>
                    </a:cubicBezTo>
                    <a:cubicBezTo>
                      <a:pt x="18" y="42"/>
                      <a:pt x="0" y="101"/>
                      <a:pt x="22" y="150"/>
                    </a:cubicBezTo>
                    <a:cubicBezTo>
                      <a:pt x="40" y="190"/>
                      <a:pt x="78" y="210"/>
                      <a:pt x="120" y="210"/>
                    </a:cubicBezTo>
                    <a:cubicBezTo>
                      <a:pt x="132" y="210"/>
                      <a:pt x="144" y="208"/>
                      <a:pt x="156" y="205"/>
                    </a:cubicBezTo>
                    <a:cubicBezTo>
                      <a:pt x="191" y="196"/>
                      <a:pt x="205" y="191"/>
                      <a:pt x="214" y="166"/>
                    </a:cubicBezTo>
                    <a:cubicBezTo>
                      <a:pt x="222" y="143"/>
                      <a:pt x="206" y="111"/>
                      <a:pt x="191" y="77"/>
                    </a:cubicBezTo>
                    <a:cubicBezTo>
                      <a:pt x="168" y="24"/>
                      <a:pt x="153" y="1"/>
                      <a:pt x="114" y="0"/>
                    </a:cubicBezTo>
                    <a:close/>
                  </a:path>
                </a:pathLst>
              </a:cu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24"/>
              <p:cNvSpPr/>
              <p:nvPr/>
            </p:nvSpPr>
            <p:spPr bwMode="auto">
              <a:xfrm>
                <a:off x="3300413" y="6151563"/>
                <a:ext cx="239713" cy="368300"/>
              </a:xfrm>
              <a:custGeom>
                <a:avLst/>
                <a:gdLst>
                  <a:gd name="T0" fmla="*/ 40 w 319"/>
                  <a:gd name="T1" fmla="*/ 491 h 491"/>
                  <a:gd name="T2" fmla="*/ 0 w 319"/>
                  <a:gd name="T3" fmla="*/ 271 h 491"/>
                  <a:gd name="T4" fmla="*/ 319 w 319"/>
                  <a:gd name="T5" fmla="*/ 0 h 491"/>
                </a:gdLst>
                <a:ahLst/>
                <a:cxnLst>
                  <a:cxn ang="0">
                    <a:pos x="T0" y="T1"/>
                  </a:cxn>
                  <a:cxn ang="0">
                    <a:pos x="T2" y="T3"/>
                  </a:cxn>
                  <a:cxn ang="0">
                    <a:pos x="T4" y="T5"/>
                  </a:cxn>
                </a:cxnLst>
                <a:rect l="0" t="0" r="r" b="b"/>
                <a:pathLst>
                  <a:path w="319" h="491">
                    <a:moveTo>
                      <a:pt x="40" y="491"/>
                    </a:moveTo>
                    <a:lnTo>
                      <a:pt x="0" y="271"/>
                    </a:lnTo>
                    <a:cubicBezTo>
                      <a:pt x="107" y="236"/>
                      <a:pt x="271" y="137"/>
                      <a:pt x="319" y="0"/>
                    </a:cubicBezTo>
                  </a:path>
                </a:pathLst>
              </a:cu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25"/>
              <p:cNvSpPr/>
              <p:nvPr/>
            </p:nvSpPr>
            <p:spPr bwMode="auto">
              <a:xfrm>
                <a:off x="3068638" y="6429375"/>
                <a:ext cx="12700" cy="90488"/>
              </a:xfrm>
              <a:custGeom>
                <a:avLst/>
                <a:gdLst>
                  <a:gd name="T0" fmla="*/ 17 w 17"/>
                  <a:gd name="T1" fmla="*/ 121 h 121"/>
                  <a:gd name="T2" fmla="*/ 0 w 17"/>
                  <a:gd name="T3" fmla="*/ 0 h 121"/>
                  <a:gd name="T4" fmla="*/ 0 w 17"/>
                  <a:gd name="T5" fmla="*/ 0 h 121"/>
                </a:gdLst>
                <a:ahLst/>
                <a:cxnLst>
                  <a:cxn ang="0">
                    <a:pos x="T0" y="T1"/>
                  </a:cxn>
                  <a:cxn ang="0">
                    <a:pos x="T2" y="T3"/>
                  </a:cxn>
                  <a:cxn ang="0">
                    <a:pos x="T4" y="T5"/>
                  </a:cxn>
                </a:cxnLst>
                <a:rect l="0" t="0" r="r" b="b"/>
                <a:pathLst>
                  <a:path w="17" h="121">
                    <a:moveTo>
                      <a:pt x="17" y="121"/>
                    </a:moveTo>
                    <a:lnTo>
                      <a:pt x="0" y="0"/>
                    </a:lnTo>
                    <a:lnTo>
                      <a:pt x="0" y="0"/>
                    </a:lnTo>
                  </a:path>
                </a:pathLst>
              </a:cu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26"/>
              <p:cNvSpPr/>
              <p:nvPr/>
            </p:nvSpPr>
            <p:spPr bwMode="auto">
              <a:xfrm>
                <a:off x="2922588" y="6113463"/>
                <a:ext cx="523875" cy="406400"/>
              </a:xfrm>
              <a:custGeom>
                <a:avLst/>
                <a:gdLst>
                  <a:gd name="T0" fmla="*/ 697 w 697"/>
                  <a:gd name="T1" fmla="*/ 0 h 541"/>
                  <a:gd name="T2" fmla="*/ 416 w 697"/>
                  <a:gd name="T3" fmla="*/ 147 h 541"/>
                  <a:gd name="T4" fmla="*/ 329 w 697"/>
                  <a:gd name="T5" fmla="*/ 250 h 541"/>
                  <a:gd name="T6" fmla="*/ 187 w 697"/>
                  <a:gd name="T7" fmla="*/ 176 h 541"/>
                  <a:gd name="T8" fmla="*/ 14 w 697"/>
                  <a:gd name="T9" fmla="*/ 397 h 541"/>
                  <a:gd name="T10" fmla="*/ 42 w 697"/>
                  <a:gd name="T11" fmla="*/ 541 h 541"/>
                </a:gdLst>
                <a:ahLst/>
                <a:cxnLst>
                  <a:cxn ang="0">
                    <a:pos x="T0" y="T1"/>
                  </a:cxn>
                  <a:cxn ang="0">
                    <a:pos x="T2" y="T3"/>
                  </a:cxn>
                  <a:cxn ang="0">
                    <a:pos x="T4" y="T5"/>
                  </a:cxn>
                  <a:cxn ang="0">
                    <a:pos x="T6" y="T7"/>
                  </a:cxn>
                  <a:cxn ang="0">
                    <a:pos x="T8" y="T9"/>
                  </a:cxn>
                  <a:cxn ang="0">
                    <a:pos x="T10" y="T11"/>
                  </a:cxn>
                </a:cxnLst>
                <a:rect l="0" t="0" r="r" b="b"/>
                <a:pathLst>
                  <a:path w="697" h="541">
                    <a:moveTo>
                      <a:pt x="697" y="0"/>
                    </a:moveTo>
                    <a:cubicBezTo>
                      <a:pt x="633" y="104"/>
                      <a:pt x="485" y="133"/>
                      <a:pt x="416" y="147"/>
                    </a:cubicBezTo>
                    <a:lnTo>
                      <a:pt x="329" y="250"/>
                    </a:lnTo>
                    <a:lnTo>
                      <a:pt x="187" y="176"/>
                    </a:lnTo>
                    <a:cubicBezTo>
                      <a:pt x="69" y="204"/>
                      <a:pt x="0" y="274"/>
                      <a:pt x="14" y="397"/>
                    </a:cubicBezTo>
                    <a:lnTo>
                      <a:pt x="42" y="541"/>
                    </a:lnTo>
                  </a:path>
                </a:pathLst>
              </a:cu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27"/>
              <p:cNvSpPr/>
              <p:nvPr/>
            </p:nvSpPr>
            <p:spPr bwMode="auto">
              <a:xfrm>
                <a:off x="3340100" y="5970588"/>
                <a:ext cx="155575" cy="152400"/>
              </a:xfrm>
              <a:custGeom>
                <a:avLst/>
                <a:gdLst>
                  <a:gd name="T0" fmla="*/ 139 w 208"/>
                  <a:gd name="T1" fmla="*/ 189 h 203"/>
                  <a:gd name="T2" fmla="*/ 17 w 208"/>
                  <a:gd name="T3" fmla="*/ 138 h 203"/>
                  <a:gd name="T4" fmla="*/ 89 w 208"/>
                  <a:gd name="T5" fmla="*/ 16 h 203"/>
                  <a:gd name="T6" fmla="*/ 208 w 208"/>
                  <a:gd name="T7" fmla="*/ 38 h 203"/>
                </a:gdLst>
                <a:ahLst/>
                <a:cxnLst>
                  <a:cxn ang="0">
                    <a:pos x="T0" y="T1"/>
                  </a:cxn>
                  <a:cxn ang="0">
                    <a:pos x="T2" y="T3"/>
                  </a:cxn>
                  <a:cxn ang="0">
                    <a:pos x="T4" y="T5"/>
                  </a:cxn>
                  <a:cxn ang="0">
                    <a:pos x="T6" y="T7"/>
                  </a:cxn>
                </a:cxnLst>
                <a:rect l="0" t="0" r="r" b="b"/>
                <a:pathLst>
                  <a:path w="208" h="203">
                    <a:moveTo>
                      <a:pt x="139" y="189"/>
                    </a:moveTo>
                    <a:cubicBezTo>
                      <a:pt x="86" y="203"/>
                      <a:pt x="33" y="182"/>
                      <a:pt x="17" y="138"/>
                    </a:cubicBezTo>
                    <a:cubicBezTo>
                      <a:pt x="0" y="91"/>
                      <a:pt x="32" y="37"/>
                      <a:pt x="89" y="16"/>
                    </a:cubicBezTo>
                    <a:cubicBezTo>
                      <a:pt x="134" y="0"/>
                      <a:pt x="182" y="10"/>
                      <a:pt x="208" y="38"/>
                    </a:cubicBezTo>
                  </a:path>
                </a:pathLst>
              </a:cu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128"/>
              <p:cNvSpPr>
                <a:spLocks noChangeShapeType="1"/>
              </p:cNvSpPr>
              <p:nvPr/>
            </p:nvSpPr>
            <p:spPr bwMode="auto">
              <a:xfrm flipH="1" flipV="1">
                <a:off x="3316288" y="5730875"/>
                <a:ext cx="90488" cy="250825"/>
              </a:xfrm>
              <a:prstGeom prst="line">
                <a:avLst/>
              </a:prstGeom>
              <a:noFill/>
              <a:ln w="19050" cap="rnd">
                <a:solidFill>
                  <a:srgbClr val="46637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29"/>
              <p:cNvSpPr/>
              <p:nvPr/>
            </p:nvSpPr>
            <p:spPr bwMode="auto">
              <a:xfrm>
                <a:off x="3328988" y="5743575"/>
                <a:ext cx="111125" cy="136525"/>
              </a:xfrm>
              <a:custGeom>
                <a:avLst/>
                <a:gdLst>
                  <a:gd name="T0" fmla="*/ 0 w 147"/>
                  <a:gd name="T1" fmla="*/ 34 h 182"/>
                  <a:gd name="T2" fmla="*/ 93 w 147"/>
                  <a:gd name="T3" fmla="*/ 0 h 182"/>
                  <a:gd name="T4" fmla="*/ 147 w 147"/>
                  <a:gd name="T5" fmla="*/ 149 h 182"/>
                  <a:gd name="T6" fmla="*/ 54 w 147"/>
                  <a:gd name="T7" fmla="*/ 182 h 182"/>
                </a:gdLst>
                <a:ahLst/>
                <a:cxnLst>
                  <a:cxn ang="0">
                    <a:pos x="T0" y="T1"/>
                  </a:cxn>
                  <a:cxn ang="0">
                    <a:pos x="T2" y="T3"/>
                  </a:cxn>
                  <a:cxn ang="0">
                    <a:pos x="T4" y="T5"/>
                  </a:cxn>
                  <a:cxn ang="0">
                    <a:pos x="T6" y="T7"/>
                  </a:cxn>
                </a:cxnLst>
                <a:rect l="0" t="0" r="r" b="b"/>
                <a:pathLst>
                  <a:path w="147" h="182">
                    <a:moveTo>
                      <a:pt x="0" y="34"/>
                    </a:moveTo>
                    <a:lnTo>
                      <a:pt x="93" y="0"/>
                    </a:lnTo>
                    <a:lnTo>
                      <a:pt x="147" y="149"/>
                    </a:lnTo>
                    <a:lnTo>
                      <a:pt x="54" y="182"/>
                    </a:lnTo>
                  </a:path>
                </a:pathLst>
              </a:custGeom>
              <a:noFill/>
              <a:ln w="19050" cap="flat">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30"/>
              <p:cNvSpPr/>
              <p:nvPr/>
            </p:nvSpPr>
            <p:spPr bwMode="auto">
              <a:xfrm>
                <a:off x="3673475" y="6196013"/>
                <a:ext cx="95250" cy="239713"/>
              </a:xfrm>
              <a:custGeom>
                <a:avLst/>
                <a:gdLst>
                  <a:gd name="T0" fmla="*/ 92 w 126"/>
                  <a:gd name="T1" fmla="*/ 0 h 318"/>
                  <a:gd name="T2" fmla="*/ 0 w 126"/>
                  <a:gd name="T3" fmla="*/ 135 h 318"/>
                  <a:gd name="T4" fmla="*/ 9 w 126"/>
                  <a:gd name="T5" fmla="*/ 177 h 318"/>
                  <a:gd name="T6" fmla="*/ 39 w 126"/>
                  <a:gd name="T7" fmla="*/ 214 h 318"/>
                  <a:gd name="T8" fmla="*/ 82 w 126"/>
                  <a:gd name="T9" fmla="*/ 232 h 318"/>
                  <a:gd name="T10" fmla="*/ 96 w 126"/>
                  <a:gd name="T11" fmla="*/ 298 h 318"/>
                  <a:gd name="T12" fmla="*/ 126 w 126"/>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126" h="318">
                    <a:moveTo>
                      <a:pt x="92" y="0"/>
                    </a:moveTo>
                    <a:lnTo>
                      <a:pt x="0" y="135"/>
                    </a:lnTo>
                    <a:lnTo>
                      <a:pt x="9" y="177"/>
                    </a:lnTo>
                    <a:lnTo>
                      <a:pt x="39" y="214"/>
                    </a:lnTo>
                    <a:lnTo>
                      <a:pt x="82" y="232"/>
                    </a:lnTo>
                    <a:lnTo>
                      <a:pt x="96" y="298"/>
                    </a:lnTo>
                    <a:lnTo>
                      <a:pt x="126" y="318"/>
                    </a:lnTo>
                  </a:path>
                </a:pathLst>
              </a:custGeom>
              <a:noFill/>
              <a:ln w="19050" cap="rnd">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31"/>
              <p:cNvSpPr/>
              <p:nvPr/>
            </p:nvSpPr>
            <p:spPr bwMode="auto">
              <a:xfrm>
                <a:off x="3444875" y="6167438"/>
                <a:ext cx="265113" cy="307975"/>
              </a:xfrm>
              <a:custGeom>
                <a:avLst/>
                <a:gdLst>
                  <a:gd name="T0" fmla="*/ 0 w 353"/>
                  <a:gd name="T1" fmla="*/ 143 h 409"/>
                  <a:gd name="T2" fmla="*/ 27 w 353"/>
                  <a:gd name="T3" fmla="*/ 208 h 409"/>
                  <a:gd name="T4" fmla="*/ 71 w 353"/>
                  <a:gd name="T5" fmla="*/ 240 h 409"/>
                  <a:gd name="T6" fmla="*/ 104 w 353"/>
                  <a:gd name="T7" fmla="*/ 308 h 409"/>
                  <a:gd name="T8" fmla="*/ 176 w 353"/>
                  <a:gd name="T9" fmla="*/ 409 h 409"/>
                  <a:gd name="T10" fmla="*/ 201 w 353"/>
                  <a:gd name="T11" fmla="*/ 409 h 409"/>
                  <a:gd name="T12" fmla="*/ 241 w 353"/>
                  <a:gd name="T13" fmla="*/ 281 h 409"/>
                  <a:gd name="T14" fmla="*/ 228 w 353"/>
                  <a:gd name="T15" fmla="*/ 245 h 409"/>
                  <a:gd name="T16" fmla="*/ 113 w 353"/>
                  <a:gd name="T17" fmla="*/ 209 h 409"/>
                  <a:gd name="T18" fmla="*/ 85 w 353"/>
                  <a:gd name="T19" fmla="*/ 174 h 409"/>
                  <a:gd name="T20" fmla="*/ 157 w 353"/>
                  <a:gd name="T21" fmla="*/ 163 h 409"/>
                  <a:gd name="T22" fmla="*/ 173 w 353"/>
                  <a:gd name="T23" fmla="*/ 126 h 409"/>
                  <a:gd name="T24" fmla="*/ 211 w 353"/>
                  <a:gd name="T25" fmla="*/ 99 h 409"/>
                  <a:gd name="T26" fmla="*/ 200 w 353"/>
                  <a:gd name="T27" fmla="*/ 53 h 409"/>
                  <a:gd name="T28" fmla="*/ 184 w 353"/>
                  <a:gd name="T29" fmla="*/ 38 h 409"/>
                  <a:gd name="T30" fmla="*/ 240 w 353"/>
                  <a:gd name="T31" fmla="*/ 15 h 409"/>
                  <a:gd name="T32" fmla="*/ 248 w 353"/>
                  <a:gd name="T33" fmla="*/ 56 h 409"/>
                  <a:gd name="T34" fmla="*/ 268 w 353"/>
                  <a:gd name="T35" fmla="*/ 56 h 409"/>
                  <a:gd name="T36" fmla="*/ 353 w 353"/>
                  <a:gd name="T3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409">
                    <a:moveTo>
                      <a:pt x="0" y="143"/>
                    </a:moveTo>
                    <a:lnTo>
                      <a:pt x="27" y="208"/>
                    </a:lnTo>
                    <a:lnTo>
                      <a:pt x="71" y="240"/>
                    </a:lnTo>
                    <a:lnTo>
                      <a:pt x="104" y="308"/>
                    </a:lnTo>
                    <a:lnTo>
                      <a:pt x="176" y="409"/>
                    </a:lnTo>
                    <a:lnTo>
                      <a:pt x="201" y="409"/>
                    </a:lnTo>
                    <a:lnTo>
                      <a:pt x="241" y="281"/>
                    </a:lnTo>
                    <a:lnTo>
                      <a:pt x="228" y="245"/>
                    </a:lnTo>
                    <a:lnTo>
                      <a:pt x="113" y="209"/>
                    </a:lnTo>
                    <a:lnTo>
                      <a:pt x="85" y="174"/>
                    </a:lnTo>
                    <a:lnTo>
                      <a:pt x="157" y="163"/>
                    </a:lnTo>
                    <a:lnTo>
                      <a:pt x="173" y="126"/>
                    </a:lnTo>
                    <a:lnTo>
                      <a:pt x="211" y="99"/>
                    </a:lnTo>
                    <a:lnTo>
                      <a:pt x="200" y="53"/>
                    </a:lnTo>
                    <a:lnTo>
                      <a:pt x="184" y="38"/>
                    </a:lnTo>
                    <a:lnTo>
                      <a:pt x="240" y="15"/>
                    </a:lnTo>
                    <a:lnTo>
                      <a:pt x="248" y="56"/>
                    </a:lnTo>
                    <a:lnTo>
                      <a:pt x="268" y="56"/>
                    </a:lnTo>
                    <a:lnTo>
                      <a:pt x="353" y="0"/>
                    </a:lnTo>
                  </a:path>
                </a:pathLst>
              </a:custGeom>
              <a:noFill/>
              <a:ln w="19050" cap="rnd">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2"/>
              <p:cNvSpPr/>
              <p:nvPr/>
            </p:nvSpPr>
            <p:spPr bwMode="auto">
              <a:xfrm>
                <a:off x="3386138" y="6129338"/>
                <a:ext cx="409575" cy="407988"/>
              </a:xfrm>
              <a:custGeom>
                <a:avLst/>
                <a:gdLst>
                  <a:gd name="T0" fmla="*/ 1 w 544"/>
                  <a:gd name="T1" fmla="*/ 249 h 544"/>
                  <a:gd name="T2" fmla="*/ 0 w 544"/>
                  <a:gd name="T3" fmla="*/ 272 h 544"/>
                  <a:gd name="T4" fmla="*/ 272 w 544"/>
                  <a:gd name="T5" fmla="*/ 544 h 544"/>
                  <a:gd name="T6" fmla="*/ 544 w 544"/>
                  <a:gd name="T7" fmla="*/ 272 h 544"/>
                  <a:gd name="T8" fmla="*/ 272 w 544"/>
                  <a:gd name="T9" fmla="*/ 0 h 544"/>
                  <a:gd name="T10" fmla="*/ 263 w 544"/>
                  <a:gd name="T11" fmla="*/ 1 h 544"/>
                </a:gdLst>
                <a:ahLst/>
                <a:cxnLst>
                  <a:cxn ang="0">
                    <a:pos x="T0" y="T1"/>
                  </a:cxn>
                  <a:cxn ang="0">
                    <a:pos x="T2" y="T3"/>
                  </a:cxn>
                  <a:cxn ang="0">
                    <a:pos x="T4" y="T5"/>
                  </a:cxn>
                  <a:cxn ang="0">
                    <a:pos x="T6" y="T7"/>
                  </a:cxn>
                  <a:cxn ang="0">
                    <a:pos x="T8" y="T9"/>
                  </a:cxn>
                  <a:cxn ang="0">
                    <a:pos x="T10" y="T11"/>
                  </a:cxn>
                </a:cxnLst>
                <a:rect l="0" t="0" r="r" b="b"/>
                <a:pathLst>
                  <a:path w="544" h="544">
                    <a:moveTo>
                      <a:pt x="1" y="249"/>
                    </a:moveTo>
                    <a:cubicBezTo>
                      <a:pt x="0" y="257"/>
                      <a:pt x="0" y="264"/>
                      <a:pt x="0" y="272"/>
                    </a:cubicBezTo>
                    <a:cubicBezTo>
                      <a:pt x="0" y="423"/>
                      <a:pt x="122" y="544"/>
                      <a:pt x="272" y="544"/>
                    </a:cubicBezTo>
                    <a:cubicBezTo>
                      <a:pt x="422" y="544"/>
                      <a:pt x="544" y="423"/>
                      <a:pt x="544" y="272"/>
                    </a:cubicBezTo>
                    <a:cubicBezTo>
                      <a:pt x="544" y="122"/>
                      <a:pt x="422" y="0"/>
                      <a:pt x="272" y="0"/>
                    </a:cubicBezTo>
                    <a:cubicBezTo>
                      <a:pt x="269" y="0"/>
                      <a:pt x="266" y="0"/>
                      <a:pt x="263" y="1"/>
                    </a:cubicBezTo>
                  </a:path>
                </a:pathLst>
              </a:custGeom>
              <a:noFill/>
              <a:ln w="19050" cap="rnd">
                <a:solidFill>
                  <a:srgbClr val="46637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 name="Rectangle 20"/>
          <p:cNvSpPr/>
          <p:nvPr/>
        </p:nvSpPr>
        <p:spPr>
          <a:xfrm>
            <a:off x="719379" y="5410782"/>
            <a:ext cx="8692215" cy="1832564"/>
          </a:xfrm>
          <a:prstGeom prst="rect">
            <a:avLst/>
          </a:prstGeom>
          <a:solidFill>
            <a:schemeClr val="bg2">
              <a:alpha val="25000"/>
            </a:schemeClr>
          </a:solidFill>
          <a:ln>
            <a:solidFill>
              <a:srgbClr val="3E55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rgbClr val="57A0B7"/>
                </a:solidFill>
                <a:latin typeface="Verdana" panose="020B0604030504040204" pitchFamily="34" charset="0"/>
                <a:ea typeface="Verdana" panose="020B0604030504040204" pitchFamily="34" charset="0"/>
              </a:rPr>
              <a:t>Strategic Focus</a:t>
            </a:r>
            <a:endParaRPr lang="en-US" sz="1600" b="1" dirty="0">
              <a:solidFill>
                <a:srgbClr val="57A0B7"/>
              </a:solidFill>
              <a:latin typeface="Verdana" panose="020B0604030504040204" pitchFamily="34" charset="0"/>
              <a:ea typeface="Verdana" panose="020B0604030504040204" pitchFamily="34" charset="0"/>
            </a:endParaRPr>
          </a:p>
          <a:p>
            <a:endParaRPr lang="en-US" sz="1600" dirty="0">
              <a:solidFill>
                <a:srgbClr val="57A0B7"/>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57A0B7"/>
                </a:solidFill>
                <a:latin typeface="Verdana" panose="020B0604030504040204" pitchFamily="34" charset="0"/>
                <a:ea typeface="Verdana" panose="020B0604030504040204" pitchFamily="34" charset="0"/>
              </a:rPr>
              <a:t> Build professional teams</a:t>
            </a:r>
            <a:endParaRPr lang="en-US" sz="1400" dirty="0">
              <a:solidFill>
                <a:srgbClr val="57A0B7"/>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57A0B7"/>
                </a:solidFill>
                <a:latin typeface="Verdana" panose="020B0604030504040204" pitchFamily="34" charset="0"/>
                <a:ea typeface="Verdana" panose="020B0604030504040204" pitchFamily="34" charset="0"/>
              </a:rPr>
              <a:t> Empower through technology</a:t>
            </a:r>
            <a:endParaRPr lang="en-US" sz="1400" dirty="0">
              <a:solidFill>
                <a:srgbClr val="57A0B7"/>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57A0B7"/>
                </a:solidFill>
                <a:latin typeface="Verdana" panose="020B0604030504040204" pitchFamily="34" charset="0"/>
                <a:ea typeface="Verdana" panose="020B0604030504040204" pitchFamily="34" charset="0"/>
              </a:rPr>
              <a:t> Drive product innovation</a:t>
            </a:r>
            <a:endParaRPr lang="en-US" sz="1400" dirty="0">
              <a:solidFill>
                <a:srgbClr val="57A0B7"/>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57A0B7"/>
                </a:solidFill>
                <a:latin typeface="Verdana" panose="020B0604030504040204" pitchFamily="34" charset="0"/>
                <a:ea typeface="Verdana" panose="020B0604030504040204" pitchFamily="34" charset="0"/>
              </a:rPr>
              <a:t> Create sustainable client value</a:t>
            </a:r>
            <a:endParaRPr lang="en-US" sz="1400" dirty="0">
              <a:solidFill>
                <a:srgbClr val="57A0B7"/>
              </a:solidFill>
              <a:latin typeface="Verdana" panose="020B0604030504040204" pitchFamily="34" charset="0"/>
              <a:ea typeface="Verdana" panose="020B0604030504040204" pitchFamily="34" charset="0"/>
            </a:endParaRPr>
          </a:p>
        </p:txBody>
      </p:sp>
      <p:grpSp>
        <p:nvGrpSpPr>
          <p:cNvPr id="48" name="Focus" descr="{&quot;Key&quot;:&quot;POWER_USER_SHAPE_ICON&quot;,&quot;Value&quot;:&quot;POWER_USER_SHAPE_ICON_STYLE_1&quot;}"/>
          <p:cNvGrpSpPr>
            <a:grpSpLocks noChangeAspect="1"/>
          </p:cNvGrpSpPr>
          <p:nvPr>
            <p:custDataLst>
              <p:tags r:id="rId2"/>
            </p:custDataLst>
          </p:nvPr>
        </p:nvGrpSpPr>
        <p:grpSpPr bwMode="auto">
          <a:xfrm>
            <a:off x="8729606" y="5537611"/>
            <a:ext cx="515983" cy="517129"/>
            <a:chOff x="2676" y="994"/>
            <a:chExt cx="2251" cy="2256"/>
          </a:xfrm>
          <a:solidFill>
            <a:srgbClr val="74B0C3"/>
          </a:solidFill>
        </p:grpSpPr>
        <p:sp>
          <p:nvSpPr>
            <p:cNvPr id="49" name="Freeform 117"/>
            <p:cNvSpPr/>
            <p:nvPr/>
          </p:nvSpPr>
          <p:spPr bwMode="auto">
            <a:xfrm>
              <a:off x="2676" y="994"/>
              <a:ext cx="727" cy="728"/>
            </a:xfrm>
            <a:custGeom>
              <a:avLst/>
              <a:gdLst>
                <a:gd name="T0" fmla="*/ 158 w 183"/>
                <a:gd name="T1" fmla="*/ 0 h 183"/>
                <a:gd name="T2" fmla="*/ 25 w 183"/>
                <a:gd name="T3" fmla="*/ 0 h 183"/>
                <a:gd name="T4" fmla="*/ 0 w 183"/>
                <a:gd name="T5" fmla="*/ 25 h 183"/>
                <a:gd name="T6" fmla="*/ 0 w 183"/>
                <a:gd name="T7" fmla="*/ 158 h 183"/>
                <a:gd name="T8" fmla="*/ 25 w 183"/>
                <a:gd name="T9" fmla="*/ 183 h 183"/>
                <a:gd name="T10" fmla="*/ 50 w 183"/>
                <a:gd name="T11" fmla="*/ 158 h 183"/>
                <a:gd name="T12" fmla="*/ 50 w 183"/>
                <a:gd name="T13" fmla="*/ 50 h 183"/>
                <a:gd name="T14" fmla="*/ 158 w 183"/>
                <a:gd name="T15" fmla="*/ 50 h 183"/>
                <a:gd name="T16" fmla="*/ 183 w 183"/>
                <a:gd name="T17" fmla="*/ 25 h 183"/>
                <a:gd name="T18" fmla="*/ 158 w 183"/>
                <a:gd name="T1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158" y="0"/>
                  </a:moveTo>
                  <a:lnTo>
                    <a:pt x="25" y="0"/>
                  </a:lnTo>
                  <a:cubicBezTo>
                    <a:pt x="11" y="0"/>
                    <a:pt x="0" y="11"/>
                    <a:pt x="0" y="25"/>
                  </a:cubicBezTo>
                  <a:lnTo>
                    <a:pt x="0" y="158"/>
                  </a:lnTo>
                  <a:cubicBezTo>
                    <a:pt x="0" y="172"/>
                    <a:pt x="11" y="183"/>
                    <a:pt x="25" y="183"/>
                  </a:cubicBezTo>
                  <a:cubicBezTo>
                    <a:pt x="39" y="183"/>
                    <a:pt x="50" y="172"/>
                    <a:pt x="50" y="158"/>
                  </a:cubicBezTo>
                  <a:lnTo>
                    <a:pt x="50" y="50"/>
                  </a:lnTo>
                  <a:lnTo>
                    <a:pt x="158" y="50"/>
                  </a:lnTo>
                  <a:cubicBezTo>
                    <a:pt x="172" y="50"/>
                    <a:pt x="183" y="39"/>
                    <a:pt x="183" y="25"/>
                  </a:cubicBezTo>
                  <a:cubicBezTo>
                    <a:pt x="183" y="11"/>
                    <a:pt x="172" y="0"/>
                    <a:pt x="158"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118"/>
            <p:cNvSpPr/>
            <p:nvPr/>
          </p:nvSpPr>
          <p:spPr bwMode="auto">
            <a:xfrm>
              <a:off x="4197" y="994"/>
              <a:ext cx="730" cy="728"/>
            </a:xfrm>
            <a:custGeom>
              <a:avLst/>
              <a:gdLst>
                <a:gd name="T0" fmla="*/ 184 w 184"/>
                <a:gd name="T1" fmla="*/ 25 h 183"/>
                <a:gd name="T2" fmla="*/ 159 w 184"/>
                <a:gd name="T3" fmla="*/ 0 h 183"/>
                <a:gd name="T4" fmla="*/ 25 w 184"/>
                <a:gd name="T5" fmla="*/ 0 h 183"/>
                <a:gd name="T6" fmla="*/ 0 w 184"/>
                <a:gd name="T7" fmla="*/ 25 h 183"/>
                <a:gd name="T8" fmla="*/ 25 w 184"/>
                <a:gd name="T9" fmla="*/ 50 h 183"/>
                <a:gd name="T10" fmla="*/ 134 w 184"/>
                <a:gd name="T11" fmla="*/ 50 h 183"/>
                <a:gd name="T12" fmla="*/ 134 w 184"/>
                <a:gd name="T13" fmla="*/ 158 h 183"/>
                <a:gd name="T14" fmla="*/ 159 w 184"/>
                <a:gd name="T15" fmla="*/ 183 h 183"/>
                <a:gd name="T16" fmla="*/ 184 w 184"/>
                <a:gd name="T17" fmla="*/ 158 h 183"/>
                <a:gd name="T18" fmla="*/ 184 w 184"/>
                <a:gd name="T19" fmla="*/ 2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3">
                  <a:moveTo>
                    <a:pt x="184" y="25"/>
                  </a:moveTo>
                  <a:cubicBezTo>
                    <a:pt x="184" y="11"/>
                    <a:pt x="172" y="0"/>
                    <a:pt x="159" y="0"/>
                  </a:cubicBezTo>
                  <a:lnTo>
                    <a:pt x="25" y="0"/>
                  </a:lnTo>
                  <a:cubicBezTo>
                    <a:pt x="12" y="0"/>
                    <a:pt x="0" y="11"/>
                    <a:pt x="0" y="25"/>
                  </a:cubicBezTo>
                  <a:cubicBezTo>
                    <a:pt x="0" y="39"/>
                    <a:pt x="12" y="50"/>
                    <a:pt x="25" y="50"/>
                  </a:cubicBezTo>
                  <a:lnTo>
                    <a:pt x="134" y="50"/>
                  </a:lnTo>
                  <a:lnTo>
                    <a:pt x="134" y="158"/>
                  </a:lnTo>
                  <a:cubicBezTo>
                    <a:pt x="134" y="172"/>
                    <a:pt x="145" y="183"/>
                    <a:pt x="159" y="183"/>
                  </a:cubicBezTo>
                  <a:cubicBezTo>
                    <a:pt x="172" y="183"/>
                    <a:pt x="184" y="172"/>
                    <a:pt x="184" y="158"/>
                  </a:cubicBezTo>
                  <a:lnTo>
                    <a:pt x="184" y="25"/>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119"/>
            <p:cNvSpPr/>
            <p:nvPr/>
          </p:nvSpPr>
          <p:spPr bwMode="auto">
            <a:xfrm>
              <a:off x="4197" y="2518"/>
              <a:ext cx="730" cy="732"/>
            </a:xfrm>
            <a:custGeom>
              <a:avLst/>
              <a:gdLst>
                <a:gd name="T0" fmla="*/ 159 w 184"/>
                <a:gd name="T1" fmla="*/ 0 h 184"/>
                <a:gd name="T2" fmla="*/ 134 w 184"/>
                <a:gd name="T3" fmla="*/ 25 h 184"/>
                <a:gd name="T4" fmla="*/ 134 w 184"/>
                <a:gd name="T5" fmla="*/ 134 h 184"/>
                <a:gd name="T6" fmla="*/ 25 w 184"/>
                <a:gd name="T7" fmla="*/ 134 h 184"/>
                <a:gd name="T8" fmla="*/ 0 w 184"/>
                <a:gd name="T9" fmla="*/ 159 h 184"/>
                <a:gd name="T10" fmla="*/ 25 w 184"/>
                <a:gd name="T11" fmla="*/ 184 h 184"/>
                <a:gd name="T12" fmla="*/ 159 w 184"/>
                <a:gd name="T13" fmla="*/ 184 h 184"/>
                <a:gd name="T14" fmla="*/ 184 w 184"/>
                <a:gd name="T15" fmla="*/ 159 h 184"/>
                <a:gd name="T16" fmla="*/ 184 w 184"/>
                <a:gd name="T17" fmla="*/ 25 h 184"/>
                <a:gd name="T18" fmla="*/ 159 w 184"/>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159" y="0"/>
                  </a:moveTo>
                  <a:cubicBezTo>
                    <a:pt x="145" y="0"/>
                    <a:pt x="134" y="12"/>
                    <a:pt x="134" y="25"/>
                  </a:cubicBezTo>
                  <a:lnTo>
                    <a:pt x="134" y="134"/>
                  </a:lnTo>
                  <a:lnTo>
                    <a:pt x="25" y="134"/>
                  </a:lnTo>
                  <a:cubicBezTo>
                    <a:pt x="12" y="134"/>
                    <a:pt x="0" y="145"/>
                    <a:pt x="0" y="159"/>
                  </a:cubicBezTo>
                  <a:cubicBezTo>
                    <a:pt x="0" y="172"/>
                    <a:pt x="12" y="184"/>
                    <a:pt x="25" y="184"/>
                  </a:cubicBezTo>
                  <a:lnTo>
                    <a:pt x="159" y="184"/>
                  </a:lnTo>
                  <a:cubicBezTo>
                    <a:pt x="172" y="184"/>
                    <a:pt x="184" y="172"/>
                    <a:pt x="184" y="159"/>
                  </a:cubicBezTo>
                  <a:lnTo>
                    <a:pt x="184" y="25"/>
                  </a:lnTo>
                  <a:cubicBezTo>
                    <a:pt x="184" y="12"/>
                    <a:pt x="172" y="0"/>
                    <a:pt x="159"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120"/>
            <p:cNvSpPr/>
            <p:nvPr/>
          </p:nvSpPr>
          <p:spPr bwMode="auto">
            <a:xfrm>
              <a:off x="2676" y="2518"/>
              <a:ext cx="727" cy="732"/>
            </a:xfrm>
            <a:custGeom>
              <a:avLst/>
              <a:gdLst>
                <a:gd name="T0" fmla="*/ 25 w 183"/>
                <a:gd name="T1" fmla="*/ 0 h 184"/>
                <a:gd name="T2" fmla="*/ 0 w 183"/>
                <a:gd name="T3" fmla="*/ 25 h 184"/>
                <a:gd name="T4" fmla="*/ 0 w 183"/>
                <a:gd name="T5" fmla="*/ 159 h 184"/>
                <a:gd name="T6" fmla="*/ 25 w 183"/>
                <a:gd name="T7" fmla="*/ 184 h 184"/>
                <a:gd name="T8" fmla="*/ 158 w 183"/>
                <a:gd name="T9" fmla="*/ 184 h 184"/>
                <a:gd name="T10" fmla="*/ 183 w 183"/>
                <a:gd name="T11" fmla="*/ 159 h 184"/>
                <a:gd name="T12" fmla="*/ 158 w 183"/>
                <a:gd name="T13" fmla="*/ 134 h 184"/>
                <a:gd name="T14" fmla="*/ 50 w 183"/>
                <a:gd name="T15" fmla="*/ 134 h 184"/>
                <a:gd name="T16" fmla="*/ 50 w 183"/>
                <a:gd name="T17" fmla="*/ 25 h 184"/>
                <a:gd name="T18" fmla="*/ 25 w 183"/>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4">
                  <a:moveTo>
                    <a:pt x="25" y="0"/>
                  </a:moveTo>
                  <a:cubicBezTo>
                    <a:pt x="11" y="0"/>
                    <a:pt x="0" y="12"/>
                    <a:pt x="0" y="25"/>
                  </a:cubicBezTo>
                  <a:lnTo>
                    <a:pt x="0" y="159"/>
                  </a:lnTo>
                  <a:cubicBezTo>
                    <a:pt x="0" y="172"/>
                    <a:pt x="11" y="184"/>
                    <a:pt x="25" y="184"/>
                  </a:cubicBezTo>
                  <a:lnTo>
                    <a:pt x="158" y="184"/>
                  </a:lnTo>
                  <a:cubicBezTo>
                    <a:pt x="172" y="184"/>
                    <a:pt x="183" y="172"/>
                    <a:pt x="183" y="159"/>
                  </a:cubicBezTo>
                  <a:cubicBezTo>
                    <a:pt x="183" y="145"/>
                    <a:pt x="172" y="134"/>
                    <a:pt x="158" y="134"/>
                  </a:cubicBezTo>
                  <a:lnTo>
                    <a:pt x="50" y="134"/>
                  </a:lnTo>
                  <a:lnTo>
                    <a:pt x="50" y="25"/>
                  </a:lnTo>
                  <a:cubicBezTo>
                    <a:pt x="50" y="12"/>
                    <a:pt x="39" y="0"/>
                    <a:pt x="25"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121"/>
            <p:cNvSpPr>
              <a:spLocks noEditPoints="1"/>
            </p:cNvSpPr>
            <p:nvPr/>
          </p:nvSpPr>
          <p:spPr bwMode="auto">
            <a:xfrm>
              <a:off x="3502" y="1822"/>
              <a:ext cx="596" cy="596"/>
            </a:xfrm>
            <a:custGeom>
              <a:avLst/>
              <a:gdLst>
                <a:gd name="T0" fmla="*/ 100 w 150"/>
                <a:gd name="T1" fmla="*/ 100 h 150"/>
                <a:gd name="T2" fmla="*/ 50 w 150"/>
                <a:gd name="T3" fmla="*/ 100 h 150"/>
                <a:gd name="T4" fmla="*/ 50 w 150"/>
                <a:gd name="T5" fmla="*/ 50 h 150"/>
                <a:gd name="T6" fmla="*/ 100 w 150"/>
                <a:gd name="T7" fmla="*/ 50 h 150"/>
                <a:gd name="T8" fmla="*/ 100 w 150"/>
                <a:gd name="T9" fmla="*/ 100 h 150"/>
                <a:gd name="T10" fmla="*/ 25 w 150"/>
                <a:gd name="T11" fmla="*/ 0 h 150"/>
                <a:gd name="T12" fmla="*/ 0 w 150"/>
                <a:gd name="T13" fmla="*/ 25 h 150"/>
                <a:gd name="T14" fmla="*/ 0 w 150"/>
                <a:gd name="T15" fmla="*/ 125 h 150"/>
                <a:gd name="T16" fmla="*/ 25 w 150"/>
                <a:gd name="T17" fmla="*/ 150 h 150"/>
                <a:gd name="T18" fmla="*/ 125 w 150"/>
                <a:gd name="T19" fmla="*/ 150 h 150"/>
                <a:gd name="T20" fmla="*/ 150 w 150"/>
                <a:gd name="T21" fmla="*/ 125 h 150"/>
                <a:gd name="T22" fmla="*/ 150 w 150"/>
                <a:gd name="T23" fmla="*/ 25 h 150"/>
                <a:gd name="T24" fmla="*/ 125 w 150"/>
                <a:gd name="T25" fmla="*/ 0 h 150"/>
                <a:gd name="T26" fmla="*/ 25 w 150"/>
                <a:gd name="T2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100" y="100"/>
                  </a:moveTo>
                  <a:lnTo>
                    <a:pt x="50" y="100"/>
                  </a:lnTo>
                  <a:lnTo>
                    <a:pt x="50" y="50"/>
                  </a:lnTo>
                  <a:lnTo>
                    <a:pt x="100" y="50"/>
                  </a:lnTo>
                  <a:lnTo>
                    <a:pt x="100" y="100"/>
                  </a:lnTo>
                  <a:close/>
                  <a:moveTo>
                    <a:pt x="25" y="0"/>
                  </a:moveTo>
                  <a:cubicBezTo>
                    <a:pt x="12" y="0"/>
                    <a:pt x="0" y="12"/>
                    <a:pt x="0" y="25"/>
                  </a:cubicBezTo>
                  <a:lnTo>
                    <a:pt x="0" y="125"/>
                  </a:lnTo>
                  <a:cubicBezTo>
                    <a:pt x="0" y="139"/>
                    <a:pt x="12" y="150"/>
                    <a:pt x="25" y="150"/>
                  </a:cubicBezTo>
                  <a:lnTo>
                    <a:pt x="125" y="150"/>
                  </a:lnTo>
                  <a:cubicBezTo>
                    <a:pt x="139" y="150"/>
                    <a:pt x="150" y="139"/>
                    <a:pt x="150" y="125"/>
                  </a:cubicBezTo>
                  <a:lnTo>
                    <a:pt x="150" y="25"/>
                  </a:lnTo>
                  <a:cubicBezTo>
                    <a:pt x="150" y="12"/>
                    <a:pt x="139" y="0"/>
                    <a:pt x="125" y="0"/>
                  </a:cubicBezTo>
                  <a:lnTo>
                    <a:pt x="25" y="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4" name="Group 193"/>
          <p:cNvGrpSpPr/>
          <p:nvPr/>
        </p:nvGrpSpPr>
        <p:grpSpPr>
          <a:xfrm>
            <a:off x="719379" y="7559728"/>
            <a:ext cx="8692215" cy="1263926"/>
            <a:chOff x="719379" y="7324904"/>
            <a:chExt cx="8692215" cy="1263926"/>
          </a:xfrm>
        </p:grpSpPr>
        <p:sp>
          <p:nvSpPr>
            <p:cNvPr id="22" name="Rectangle 21"/>
            <p:cNvSpPr/>
            <p:nvPr/>
          </p:nvSpPr>
          <p:spPr>
            <a:xfrm>
              <a:off x="719379" y="7324904"/>
              <a:ext cx="8692215" cy="1263926"/>
            </a:xfrm>
            <a:prstGeom prst="rect">
              <a:avLst/>
            </a:prstGeom>
            <a:solidFill>
              <a:schemeClr val="bg2">
                <a:alpha val="25000"/>
              </a:schemeClr>
            </a:solidFill>
            <a:ln>
              <a:solidFill>
                <a:srgbClr val="3E55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rgbClr val="3CA4C2"/>
                  </a:solidFill>
                  <a:latin typeface="Verdana" panose="020B0604030504040204" pitchFamily="34" charset="0"/>
                  <a:ea typeface="Verdana" panose="020B0604030504040204" pitchFamily="34" charset="0"/>
                </a:rPr>
                <a:t>R&amp;D &amp; Quality Assurance</a:t>
              </a:r>
              <a:endParaRPr lang="en-US" sz="1600" b="1" dirty="0">
                <a:solidFill>
                  <a:srgbClr val="3CA4C2"/>
                </a:solidFill>
                <a:latin typeface="Verdana" panose="020B0604030504040204" pitchFamily="34" charset="0"/>
                <a:ea typeface="Verdana" panose="020B0604030504040204" pitchFamily="34" charset="0"/>
              </a:endParaRPr>
            </a:p>
            <a:p>
              <a:endParaRPr lang="en-US" sz="1600" dirty="0">
                <a:solidFill>
                  <a:srgbClr val="3CA4C2"/>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3CA4C2"/>
                  </a:solidFill>
                  <a:latin typeface="Verdana" panose="020B0604030504040204" pitchFamily="34" charset="0"/>
                  <a:ea typeface="Verdana" panose="020B0604030504040204" pitchFamily="34" charset="0"/>
                </a:rPr>
                <a:t> 10 high-standard R&amp;D and testing labs.</a:t>
              </a:r>
              <a:endParaRPr lang="en-US" sz="1400" dirty="0">
                <a:solidFill>
                  <a:srgbClr val="3CA4C2"/>
                </a:solidFill>
                <a:latin typeface="Verdana" panose="020B0604030504040204" pitchFamily="34" charset="0"/>
                <a:ea typeface="Verdana" panose="020B0604030504040204" pitchFamily="34" charset="0"/>
              </a:endParaRPr>
            </a:p>
            <a:p>
              <a:pPr>
                <a:lnSpc>
                  <a:spcPct val="150000"/>
                </a:lnSpc>
                <a:buFont typeface="Arial" panose="020B0604020202020204" pitchFamily="34" charset="0"/>
                <a:buChar char="•"/>
              </a:pPr>
              <a:r>
                <a:rPr lang="en-US" sz="1400" dirty="0">
                  <a:solidFill>
                    <a:srgbClr val="3CA4C2"/>
                  </a:solidFill>
                  <a:latin typeface="Verdana" panose="020B0604030504040204" pitchFamily="34" charset="0"/>
                  <a:ea typeface="Verdana" panose="020B0604030504040204" pitchFamily="34" charset="0"/>
                </a:rPr>
                <a:t> Full-time staff for quality management and testing.</a:t>
              </a:r>
              <a:endParaRPr lang="en-US" sz="1400" dirty="0">
                <a:solidFill>
                  <a:srgbClr val="3CA4C2"/>
                </a:solidFill>
                <a:latin typeface="Verdana" panose="020B0604030504040204" pitchFamily="34" charset="0"/>
                <a:ea typeface="Verdana" panose="020B0604030504040204" pitchFamily="34" charset="0"/>
              </a:endParaRPr>
            </a:p>
          </p:txBody>
        </p:sp>
        <p:grpSp>
          <p:nvGrpSpPr>
            <p:cNvPr id="54" name="Atom2" descr="{&quot;Key&quot;:&quot;POWER_USER_SHAPE_ICON&quot;,&quot;Value&quot;:&quot;POWER_USER_SHAPE_ICON_STYLE_1&quot;}"/>
            <p:cNvGrpSpPr>
              <a:grpSpLocks noChangeAspect="1"/>
            </p:cNvGrpSpPr>
            <p:nvPr/>
          </p:nvGrpSpPr>
          <p:grpSpPr>
            <a:xfrm>
              <a:off x="8720163" y="7500672"/>
              <a:ext cx="515983" cy="517129"/>
              <a:chOff x="5500688" y="3530600"/>
              <a:chExt cx="455613" cy="492125"/>
            </a:xfrm>
            <a:solidFill>
              <a:srgbClr val="5DB3CC"/>
            </a:solidFill>
          </p:grpSpPr>
          <p:sp>
            <p:nvSpPr>
              <p:cNvPr id="55" name="Freeform 257"/>
              <p:cNvSpPr/>
              <p:nvPr/>
            </p:nvSpPr>
            <p:spPr bwMode="auto">
              <a:xfrm>
                <a:off x="5861050" y="3771900"/>
                <a:ext cx="36513" cy="33338"/>
              </a:xfrm>
              <a:custGeom>
                <a:avLst/>
                <a:gdLst>
                  <a:gd name="T0" fmla="*/ 283 w 357"/>
                  <a:gd name="T1" fmla="*/ 326 h 326"/>
                  <a:gd name="T2" fmla="*/ 238 w 357"/>
                  <a:gd name="T3" fmla="*/ 308 h 326"/>
                  <a:gd name="T4" fmla="*/ 32 w 357"/>
                  <a:gd name="T5" fmla="*/ 126 h 326"/>
                  <a:gd name="T6" fmla="*/ 23 w 357"/>
                  <a:gd name="T7" fmla="*/ 32 h 326"/>
                  <a:gd name="T8" fmla="*/ 117 w 357"/>
                  <a:gd name="T9" fmla="*/ 24 h 326"/>
                  <a:gd name="T10" fmla="*/ 329 w 357"/>
                  <a:gd name="T11" fmla="*/ 211 h 326"/>
                  <a:gd name="T12" fmla="*/ 332 w 357"/>
                  <a:gd name="T13" fmla="*/ 305 h 326"/>
                  <a:gd name="T14" fmla="*/ 283 w 357"/>
                  <a:gd name="T15" fmla="*/ 326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326">
                    <a:moveTo>
                      <a:pt x="283" y="326"/>
                    </a:moveTo>
                    <a:cubicBezTo>
                      <a:pt x="267" y="326"/>
                      <a:pt x="250" y="320"/>
                      <a:pt x="238" y="308"/>
                    </a:cubicBezTo>
                    <a:cubicBezTo>
                      <a:pt x="174" y="248"/>
                      <a:pt x="105" y="187"/>
                      <a:pt x="32" y="126"/>
                    </a:cubicBezTo>
                    <a:cubicBezTo>
                      <a:pt x="4" y="103"/>
                      <a:pt x="0" y="61"/>
                      <a:pt x="23" y="32"/>
                    </a:cubicBezTo>
                    <a:cubicBezTo>
                      <a:pt x="47" y="4"/>
                      <a:pt x="89" y="0"/>
                      <a:pt x="117" y="24"/>
                    </a:cubicBezTo>
                    <a:cubicBezTo>
                      <a:pt x="192" y="86"/>
                      <a:pt x="263" y="149"/>
                      <a:pt x="329" y="211"/>
                    </a:cubicBezTo>
                    <a:cubicBezTo>
                      <a:pt x="356" y="236"/>
                      <a:pt x="357" y="278"/>
                      <a:pt x="332" y="305"/>
                    </a:cubicBezTo>
                    <a:cubicBezTo>
                      <a:pt x="318" y="319"/>
                      <a:pt x="301" y="326"/>
                      <a:pt x="283" y="32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58"/>
              <p:cNvSpPr/>
              <p:nvPr/>
            </p:nvSpPr>
            <p:spPr bwMode="auto">
              <a:xfrm>
                <a:off x="5510213" y="3636963"/>
                <a:ext cx="442913" cy="287338"/>
              </a:xfrm>
              <a:custGeom>
                <a:avLst/>
                <a:gdLst>
                  <a:gd name="T0" fmla="*/ 3757 w 4376"/>
                  <a:gd name="T1" fmla="*/ 2825 h 2825"/>
                  <a:gd name="T2" fmla="*/ 3369 w 4376"/>
                  <a:gd name="T3" fmla="*/ 2785 h 2825"/>
                  <a:gd name="T4" fmla="*/ 1799 w 4376"/>
                  <a:gd name="T5" fmla="*/ 2176 h 2825"/>
                  <a:gd name="T6" fmla="*/ 454 w 4376"/>
                  <a:gd name="T7" fmla="*/ 1164 h 2825"/>
                  <a:gd name="T8" fmla="*/ 116 w 4376"/>
                  <a:gd name="T9" fmla="*/ 274 h 2825"/>
                  <a:gd name="T10" fmla="*/ 1050 w 4376"/>
                  <a:gd name="T11" fmla="*/ 91 h 2825"/>
                  <a:gd name="T12" fmla="*/ 2620 w 4376"/>
                  <a:gd name="T13" fmla="*/ 699 h 2825"/>
                  <a:gd name="T14" fmla="*/ 3295 w 4376"/>
                  <a:gd name="T15" fmla="*/ 1127 h 2825"/>
                  <a:gd name="T16" fmla="*/ 3309 w 4376"/>
                  <a:gd name="T17" fmla="*/ 1220 h 2825"/>
                  <a:gd name="T18" fmla="*/ 3217 w 4376"/>
                  <a:gd name="T19" fmla="*/ 1235 h 2825"/>
                  <a:gd name="T20" fmla="*/ 2555 w 4376"/>
                  <a:gd name="T21" fmla="*/ 816 h 2825"/>
                  <a:gd name="T22" fmla="*/ 1026 w 4376"/>
                  <a:gd name="T23" fmla="*/ 222 h 2825"/>
                  <a:gd name="T24" fmla="*/ 233 w 4376"/>
                  <a:gd name="T25" fmla="*/ 339 h 2825"/>
                  <a:gd name="T26" fmla="*/ 552 w 4376"/>
                  <a:gd name="T27" fmla="*/ 1074 h 2825"/>
                  <a:gd name="T28" fmla="*/ 1864 w 4376"/>
                  <a:gd name="T29" fmla="*/ 2060 h 2825"/>
                  <a:gd name="T30" fmla="*/ 3393 w 4376"/>
                  <a:gd name="T31" fmla="*/ 2653 h 2825"/>
                  <a:gd name="T32" fmla="*/ 4186 w 4376"/>
                  <a:gd name="T33" fmla="*/ 2537 h 2825"/>
                  <a:gd name="T34" fmla="*/ 4132 w 4376"/>
                  <a:gd name="T35" fmla="*/ 2161 h 2825"/>
                  <a:gd name="T36" fmla="*/ 4160 w 4376"/>
                  <a:gd name="T37" fmla="*/ 2071 h 2825"/>
                  <a:gd name="T38" fmla="*/ 4250 w 4376"/>
                  <a:gd name="T39" fmla="*/ 2098 h 2825"/>
                  <a:gd name="T40" fmla="*/ 4303 w 4376"/>
                  <a:gd name="T41" fmla="*/ 2602 h 2825"/>
                  <a:gd name="T42" fmla="*/ 3757 w 4376"/>
                  <a:gd name="T43" fmla="*/ 2825 h 2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6" h="2825">
                    <a:moveTo>
                      <a:pt x="3757" y="2825"/>
                    </a:moveTo>
                    <a:cubicBezTo>
                      <a:pt x="3642" y="2825"/>
                      <a:pt x="3512" y="2811"/>
                      <a:pt x="3369" y="2785"/>
                    </a:cubicBezTo>
                    <a:cubicBezTo>
                      <a:pt x="2906" y="2698"/>
                      <a:pt x="2349" y="2482"/>
                      <a:pt x="1799" y="2176"/>
                    </a:cubicBezTo>
                    <a:cubicBezTo>
                      <a:pt x="1249" y="1871"/>
                      <a:pt x="772" y="1511"/>
                      <a:pt x="454" y="1164"/>
                    </a:cubicBezTo>
                    <a:cubicBezTo>
                      <a:pt x="120" y="799"/>
                      <a:pt x="0" y="483"/>
                      <a:pt x="116" y="274"/>
                    </a:cubicBezTo>
                    <a:cubicBezTo>
                      <a:pt x="232" y="65"/>
                      <a:pt x="564" y="0"/>
                      <a:pt x="1050" y="91"/>
                    </a:cubicBezTo>
                    <a:cubicBezTo>
                      <a:pt x="1513" y="177"/>
                      <a:pt x="2071" y="394"/>
                      <a:pt x="2620" y="699"/>
                    </a:cubicBezTo>
                    <a:cubicBezTo>
                      <a:pt x="2860" y="832"/>
                      <a:pt x="3087" y="976"/>
                      <a:pt x="3295" y="1127"/>
                    </a:cubicBezTo>
                    <a:cubicBezTo>
                      <a:pt x="3325" y="1149"/>
                      <a:pt x="3331" y="1190"/>
                      <a:pt x="3309" y="1220"/>
                    </a:cubicBezTo>
                    <a:cubicBezTo>
                      <a:pt x="3288" y="1250"/>
                      <a:pt x="3246" y="1257"/>
                      <a:pt x="3217" y="1235"/>
                    </a:cubicBezTo>
                    <a:cubicBezTo>
                      <a:pt x="3013" y="1087"/>
                      <a:pt x="2790" y="946"/>
                      <a:pt x="2555" y="816"/>
                    </a:cubicBezTo>
                    <a:cubicBezTo>
                      <a:pt x="2018" y="517"/>
                      <a:pt x="1475" y="306"/>
                      <a:pt x="1026" y="222"/>
                    </a:cubicBezTo>
                    <a:cubicBezTo>
                      <a:pt x="607" y="144"/>
                      <a:pt x="317" y="186"/>
                      <a:pt x="233" y="339"/>
                    </a:cubicBezTo>
                    <a:cubicBezTo>
                      <a:pt x="148" y="491"/>
                      <a:pt x="264" y="759"/>
                      <a:pt x="552" y="1074"/>
                    </a:cubicBezTo>
                    <a:cubicBezTo>
                      <a:pt x="860" y="1411"/>
                      <a:pt x="1326" y="1761"/>
                      <a:pt x="1864" y="2060"/>
                    </a:cubicBezTo>
                    <a:cubicBezTo>
                      <a:pt x="2401" y="2359"/>
                      <a:pt x="2945" y="2569"/>
                      <a:pt x="3393" y="2653"/>
                    </a:cubicBezTo>
                    <a:cubicBezTo>
                      <a:pt x="3813" y="2732"/>
                      <a:pt x="4102" y="2689"/>
                      <a:pt x="4186" y="2537"/>
                    </a:cubicBezTo>
                    <a:cubicBezTo>
                      <a:pt x="4248" y="2426"/>
                      <a:pt x="4191" y="2271"/>
                      <a:pt x="4132" y="2161"/>
                    </a:cubicBezTo>
                    <a:cubicBezTo>
                      <a:pt x="4115" y="2129"/>
                      <a:pt x="4127" y="2088"/>
                      <a:pt x="4160" y="2071"/>
                    </a:cubicBezTo>
                    <a:cubicBezTo>
                      <a:pt x="4192" y="2053"/>
                      <a:pt x="4232" y="2066"/>
                      <a:pt x="4250" y="2098"/>
                    </a:cubicBezTo>
                    <a:cubicBezTo>
                      <a:pt x="4358" y="2301"/>
                      <a:pt x="4376" y="2470"/>
                      <a:pt x="4303" y="2602"/>
                    </a:cubicBezTo>
                    <a:cubicBezTo>
                      <a:pt x="4221" y="2749"/>
                      <a:pt x="4032" y="2825"/>
                      <a:pt x="3757" y="282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59"/>
              <p:cNvSpPr/>
              <p:nvPr/>
            </p:nvSpPr>
            <p:spPr bwMode="auto">
              <a:xfrm>
                <a:off x="5583238" y="3635375"/>
                <a:ext cx="365125" cy="277813"/>
              </a:xfrm>
              <a:custGeom>
                <a:avLst/>
                <a:gdLst>
                  <a:gd name="T0" fmla="*/ 520 w 3608"/>
                  <a:gd name="T1" fmla="*/ 2729 h 2729"/>
                  <a:gd name="T2" fmla="*/ 456 w 3608"/>
                  <a:gd name="T3" fmla="*/ 2680 h 2729"/>
                  <a:gd name="T4" fmla="*/ 502 w 3608"/>
                  <a:gd name="T5" fmla="*/ 2598 h 2729"/>
                  <a:gd name="T6" fmla="*/ 1751 w 3608"/>
                  <a:gd name="T7" fmla="*/ 2064 h 2729"/>
                  <a:gd name="T8" fmla="*/ 3058 w 3608"/>
                  <a:gd name="T9" fmla="*/ 1073 h 2729"/>
                  <a:gd name="T10" fmla="*/ 3375 w 3608"/>
                  <a:gd name="T11" fmla="*/ 337 h 2729"/>
                  <a:gd name="T12" fmla="*/ 2581 w 3608"/>
                  <a:gd name="T13" fmla="*/ 224 h 2729"/>
                  <a:gd name="T14" fmla="*/ 1054 w 3608"/>
                  <a:gd name="T15" fmla="*/ 823 h 2729"/>
                  <a:gd name="T16" fmla="*/ 118 w 3608"/>
                  <a:gd name="T17" fmla="*/ 1461 h 2729"/>
                  <a:gd name="T18" fmla="*/ 24 w 3608"/>
                  <a:gd name="T19" fmla="*/ 1453 h 2729"/>
                  <a:gd name="T20" fmla="*/ 32 w 3608"/>
                  <a:gd name="T21" fmla="*/ 1359 h 2729"/>
                  <a:gd name="T22" fmla="*/ 989 w 3608"/>
                  <a:gd name="T23" fmla="*/ 707 h 2729"/>
                  <a:gd name="T24" fmla="*/ 2557 w 3608"/>
                  <a:gd name="T25" fmla="*/ 92 h 2729"/>
                  <a:gd name="T26" fmla="*/ 3491 w 3608"/>
                  <a:gd name="T27" fmla="*/ 272 h 2729"/>
                  <a:gd name="T28" fmla="*/ 3157 w 3608"/>
                  <a:gd name="T29" fmla="*/ 1163 h 2729"/>
                  <a:gd name="T30" fmla="*/ 1816 w 3608"/>
                  <a:gd name="T31" fmla="*/ 2181 h 2729"/>
                  <a:gd name="T32" fmla="*/ 538 w 3608"/>
                  <a:gd name="T33" fmla="*/ 2726 h 2729"/>
                  <a:gd name="T34" fmla="*/ 520 w 3608"/>
                  <a:gd name="T35" fmla="*/ 2729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08" h="2729">
                    <a:moveTo>
                      <a:pt x="520" y="2729"/>
                    </a:moveTo>
                    <a:cubicBezTo>
                      <a:pt x="491" y="2729"/>
                      <a:pt x="464" y="2709"/>
                      <a:pt x="456" y="2680"/>
                    </a:cubicBezTo>
                    <a:cubicBezTo>
                      <a:pt x="446" y="2644"/>
                      <a:pt x="466" y="2608"/>
                      <a:pt x="502" y="2598"/>
                    </a:cubicBezTo>
                    <a:cubicBezTo>
                      <a:pt x="892" y="2488"/>
                      <a:pt x="1324" y="2304"/>
                      <a:pt x="1751" y="2064"/>
                    </a:cubicBezTo>
                    <a:cubicBezTo>
                      <a:pt x="2287" y="1764"/>
                      <a:pt x="2752" y="1412"/>
                      <a:pt x="3058" y="1073"/>
                    </a:cubicBezTo>
                    <a:cubicBezTo>
                      <a:pt x="3345" y="758"/>
                      <a:pt x="3460" y="489"/>
                      <a:pt x="3375" y="337"/>
                    </a:cubicBezTo>
                    <a:cubicBezTo>
                      <a:pt x="3290" y="185"/>
                      <a:pt x="3000" y="143"/>
                      <a:pt x="2581" y="224"/>
                    </a:cubicBezTo>
                    <a:cubicBezTo>
                      <a:pt x="2133" y="309"/>
                      <a:pt x="1590" y="522"/>
                      <a:pt x="1054" y="823"/>
                    </a:cubicBezTo>
                    <a:cubicBezTo>
                      <a:pt x="709" y="1017"/>
                      <a:pt x="385" y="1237"/>
                      <a:pt x="118" y="1461"/>
                    </a:cubicBezTo>
                    <a:cubicBezTo>
                      <a:pt x="90" y="1485"/>
                      <a:pt x="48" y="1481"/>
                      <a:pt x="24" y="1453"/>
                    </a:cubicBezTo>
                    <a:cubicBezTo>
                      <a:pt x="0" y="1425"/>
                      <a:pt x="4" y="1383"/>
                      <a:pt x="32" y="1359"/>
                    </a:cubicBezTo>
                    <a:cubicBezTo>
                      <a:pt x="306" y="1130"/>
                      <a:pt x="637" y="904"/>
                      <a:pt x="989" y="707"/>
                    </a:cubicBezTo>
                    <a:cubicBezTo>
                      <a:pt x="1537" y="399"/>
                      <a:pt x="2094" y="181"/>
                      <a:pt x="2557" y="92"/>
                    </a:cubicBezTo>
                    <a:cubicBezTo>
                      <a:pt x="3042" y="0"/>
                      <a:pt x="3374" y="64"/>
                      <a:pt x="3491" y="272"/>
                    </a:cubicBezTo>
                    <a:cubicBezTo>
                      <a:pt x="3608" y="480"/>
                      <a:pt x="3490" y="797"/>
                      <a:pt x="3157" y="1163"/>
                    </a:cubicBezTo>
                    <a:cubicBezTo>
                      <a:pt x="2841" y="1512"/>
                      <a:pt x="2365" y="1873"/>
                      <a:pt x="1816" y="2181"/>
                    </a:cubicBezTo>
                    <a:cubicBezTo>
                      <a:pt x="1380" y="2425"/>
                      <a:pt x="938" y="2614"/>
                      <a:pt x="538" y="2726"/>
                    </a:cubicBezTo>
                    <a:cubicBezTo>
                      <a:pt x="532" y="2728"/>
                      <a:pt x="526" y="2729"/>
                      <a:pt x="520" y="2729"/>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60"/>
              <p:cNvSpPr/>
              <p:nvPr/>
            </p:nvSpPr>
            <p:spPr bwMode="auto">
              <a:xfrm>
                <a:off x="5500688" y="3792538"/>
                <a:ext cx="73025" cy="130175"/>
              </a:xfrm>
              <a:custGeom>
                <a:avLst/>
                <a:gdLst>
                  <a:gd name="T0" fmla="*/ 619 w 728"/>
                  <a:gd name="T1" fmla="*/ 1283 h 1283"/>
                  <a:gd name="T2" fmla="*/ 616 w 728"/>
                  <a:gd name="T3" fmla="*/ 1283 h 1283"/>
                  <a:gd name="T4" fmla="*/ 134 w 728"/>
                  <a:gd name="T5" fmla="*/ 1063 h 1283"/>
                  <a:gd name="T6" fmla="*/ 608 w 728"/>
                  <a:gd name="T7" fmla="*/ 26 h 1283"/>
                  <a:gd name="T8" fmla="*/ 702 w 728"/>
                  <a:gd name="T9" fmla="*/ 27 h 1283"/>
                  <a:gd name="T10" fmla="*/ 701 w 728"/>
                  <a:gd name="T11" fmla="*/ 122 h 1283"/>
                  <a:gd name="T12" fmla="*/ 250 w 728"/>
                  <a:gd name="T13" fmla="*/ 997 h 1283"/>
                  <a:gd name="T14" fmla="*/ 622 w 728"/>
                  <a:gd name="T15" fmla="*/ 1149 h 1283"/>
                  <a:gd name="T16" fmla="*/ 686 w 728"/>
                  <a:gd name="T17" fmla="*/ 1219 h 1283"/>
                  <a:gd name="T18" fmla="*/ 619 w 728"/>
                  <a:gd name="T19" fmla="*/ 1283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1283">
                    <a:moveTo>
                      <a:pt x="619" y="1283"/>
                    </a:moveTo>
                    <a:lnTo>
                      <a:pt x="616" y="1283"/>
                    </a:lnTo>
                    <a:cubicBezTo>
                      <a:pt x="313" y="1270"/>
                      <a:pt x="186" y="1156"/>
                      <a:pt x="134" y="1063"/>
                    </a:cubicBezTo>
                    <a:cubicBezTo>
                      <a:pt x="0" y="824"/>
                      <a:pt x="168" y="456"/>
                      <a:pt x="608" y="26"/>
                    </a:cubicBezTo>
                    <a:cubicBezTo>
                      <a:pt x="634" y="0"/>
                      <a:pt x="677" y="1"/>
                      <a:pt x="702" y="27"/>
                    </a:cubicBezTo>
                    <a:cubicBezTo>
                      <a:pt x="728" y="54"/>
                      <a:pt x="728" y="96"/>
                      <a:pt x="701" y="122"/>
                    </a:cubicBezTo>
                    <a:cubicBezTo>
                      <a:pt x="320" y="494"/>
                      <a:pt x="151" y="821"/>
                      <a:pt x="250" y="997"/>
                    </a:cubicBezTo>
                    <a:cubicBezTo>
                      <a:pt x="315" y="1113"/>
                      <a:pt x="488" y="1144"/>
                      <a:pt x="622" y="1149"/>
                    </a:cubicBezTo>
                    <a:cubicBezTo>
                      <a:pt x="658" y="1151"/>
                      <a:pt x="687" y="1182"/>
                      <a:pt x="686" y="1219"/>
                    </a:cubicBezTo>
                    <a:cubicBezTo>
                      <a:pt x="684" y="1255"/>
                      <a:pt x="655" y="1283"/>
                      <a:pt x="619" y="128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61"/>
              <p:cNvSpPr/>
              <p:nvPr/>
            </p:nvSpPr>
            <p:spPr bwMode="auto">
              <a:xfrm>
                <a:off x="5640388" y="3643313"/>
                <a:ext cx="26988" cy="261938"/>
              </a:xfrm>
              <a:custGeom>
                <a:avLst/>
                <a:gdLst>
                  <a:gd name="T0" fmla="*/ 178 w 265"/>
                  <a:gd name="T1" fmla="*/ 2592 h 2592"/>
                  <a:gd name="T2" fmla="*/ 112 w 265"/>
                  <a:gd name="T3" fmla="*/ 2538 h 2592"/>
                  <a:gd name="T4" fmla="*/ 1 w 265"/>
                  <a:gd name="T5" fmla="*/ 1353 h 2592"/>
                  <a:gd name="T6" fmla="*/ 126 w 265"/>
                  <a:gd name="T7" fmla="*/ 58 h 2592"/>
                  <a:gd name="T8" fmla="*/ 206 w 265"/>
                  <a:gd name="T9" fmla="*/ 7 h 2592"/>
                  <a:gd name="T10" fmla="*/ 257 w 265"/>
                  <a:gd name="T11" fmla="*/ 86 h 2592"/>
                  <a:gd name="T12" fmla="*/ 135 w 265"/>
                  <a:gd name="T13" fmla="*/ 1352 h 2592"/>
                  <a:gd name="T14" fmla="*/ 243 w 265"/>
                  <a:gd name="T15" fmla="*/ 2512 h 2592"/>
                  <a:gd name="T16" fmla="*/ 191 w 265"/>
                  <a:gd name="T17" fmla="*/ 2590 h 2592"/>
                  <a:gd name="T18" fmla="*/ 178 w 265"/>
                  <a:gd name="T19"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592">
                    <a:moveTo>
                      <a:pt x="178" y="2592"/>
                    </a:moveTo>
                    <a:cubicBezTo>
                      <a:pt x="147" y="2592"/>
                      <a:pt x="119" y="2570"/>
                      <a:pt x="112" y="2538"/>
                    </a:cubicBezTo>
                    <a:cubicBezTo>
                      <a:pt x="41" y="2179"/>
                      <a:pt x="3" y="1770"/>
                      <a:pt x="1" y="1353"/>
                    </a:cubicBezTo>
                    <a:cubicBezTo>
                      <a:pt x="0" y="891"/>
                      <a:pt x="43" y="443"/>
                      <a:pt x="126" y="58"/>
                    </a:cubicBezTo>
                    <a:cubicBezTo>
                      <a:pt x="134" y="22"/>
                      <a:pt x="170" y="0"/>
                      <a:pt x="206" y="7"/>
                    </a:cubicBezTo>
                    <a:cubicBezTo>
                      <a:pt x="242" y="15"/>
                      <a:pt x="265" y="50"/>
                      <a:pt x="257" y="86"/>
                    </a:cubicBezTo>
                    <a:cubicBezTo>
                      <a:pt x="175" y="462"/>
                      <a:pt x="133" y="900"/>
                      <a:pt x="135" y="1352"/>
                    </a:cubicBezTo>
                    <a:cubicBezTo>
                      <a:pt x="136" y="1761"/>
                      <a:pt x="174" y="2162"/>
                      <a:pt x="243" y="2512"/>
                    </a:cubicBezTo>
                    <a:cubicBezTo>
                      <a:pt x="250" y="2548"/>
                      <a:pt x="227" y="2583"/>
                      <a:pt x="191" y="2590"/>
                    </a:cubicBezTo>
                    <a:cubicBezTo>
                      <a:pt x="186" y="2591"/>
                      <a:pt x="182" y="2592"/>
                      <a:pt x="178" y="2592"/>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2"/>
              <p:cNvSpPr/>
              <p:nvPr/>
            </p:nvSpPr>
            <p:spPr bwMode="auto">
              <a:xfrm>
                <a:off x="5659438" y="3536950"/>
                <a:ext cx="152400" cy="485775"/>
              </a:xfrm>
              <a:custGeom>
                <a:avLst/>
                <a:gdLst>
                  <a:gd name="T0" fmla="*/ 654 w 1495"/>
                  <a:gd name="T1" fmla="*/ 4791 h 4791"/>
                  <a:gd name="T2" fmla="*/ 10 w 1495"/>
                  <a:gd name="T3" fmla="*/ 3974 h 4791"/>
                  <a:gd name="T4" fmla="*/ 55 w 1495"/>
                  <a:gd name="T5" fmla="*/ 3891 h 4791"/>
                  <a:gd name="T6" fmla="*/ 138 w 1495"/>
                  <a:gd name="T7" fmla="*/ 3935 h 4791"/>
                  <a:gd name="T8" fmla="*/ 654 w 1495"/>
                  <a:gd name="T9" fmla="*/ 4657 h 4791"/>
                  <a:gd name="T10" fmla="*/ 655 w 1495"/>
                  <a:gd name="T11" fmla="*/ 4657 h 4791"/>
                  <a:gd name="T12" fmla="*/ 1140 w 1495"/>
                  <a:gd name="T13" fmla="*/ 4019 h 4791"/>
                  <a:gd name="T14" fmla="*/ 1359 w 1495"/>
                  <a:gd name="T15" fmla="*/ 2393 h 4791"/>
                  <a:gd name="T16" fmla="*/ 1129 w 1495"/>
                  <a:gd name="T17" fmla="*/ 769 h 4791"/>
                  <a:gd name="T18" fmla="*/ 641 w 1495"/>
                  <a:gd name="T19" fmla="*/ 134 h 4791"/>
                  <a:gd name="T20" fmla="*/ 640 w 1495"/>
                  <a:gd name="T21" fmla="*/ 134 h 4791"/>
                  <a:gd name="T22" fmla="*/ 259 w 1495"/>
                  <a:gd name="T23" fmla="*/ 510 h 4791"/>
                  <a:gd name="T24" fmla="*/ 170 w 1495"/>
                  <a:gd name="T25" fmla="*/ 541 h 4791"/>
                  <a:gd name="T26" fmla="*/ 138 w 1495"/>
                  <a:gd name="T27" fmla="*/ 452 h 4791"/>
                  <a:gd name="T28" fmla="*/ 639 w 1495"/>
                  <a:gd name="T29" fmla="*/ 0 h 4791"/>
                  <a:gd name="T30" fmla="*/ 641 w 1495"/>
                  <a:gd name="T31" fmla="*/ 0 h 4791"/>
                  <a:gd name="T32" fmla="*/ 1255 w 1495"/>
                  <a:gd name="T33" fmla="*/ 726 h 4791"/>
                  <a:gd name="T34" fmla="*/ 1493 w 1495"/>
                  <a:gd name="T35" fmla="*/ 2393 h 4791"/>
                  <a:gd name="T36" fmla="*/ 1267 w 1495"/>
                  <a:gd name="T37" fmla="*/ 4061 h 4791"/>
                  <a:gd name="T38" fmla="*/ 655 w 1495"/>
                  <a:gd name="T39" fmla="*/ 4791 h 4791"/>
                  <a:gd name="T40" fmla="*/ 654 w 1495"/>
                  <a:gd name="T41" fmla="*/ 4791 h 4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5" h="4791">
                    <a:moveTo>
                      <a:pt x="654" y="4791"/>
                    </a:moveTo>
                    <a:cubicBezTo>
                      <a:pt x="399" y="4791"/>
                      <a:pt x="171" y="4501"/>
                      <a:pt x="10" y="3974"/>
                    </a:cubicBezTo>
                    <a:cubicBezTo>
                      <a:pt x="0" y="3939"/>
                      <a:pt x="19" y="3902"/>
                      <a:pt x="55" y="3891"/>
                    </a:cubicBezTo>
                    <a:cubicBezTo>
                      <a:pt x="90" y="3880"/>
                      <a:pt x="127" y="3900"/>
                      <a:pt x="138" y="3935"/>
                    </a:cubicBezTo>
                    <a:cubicBezTo>
                      <a:pt x="276" y="4388"/>
                      <a:pt x="468" y="4657"/>
                      <a:pt x="654" y="4657"/>
                    </a:cubicBezTo>
                    <a:lnTo>
                      <a:pt x="655" y="4657"/>
                    </a:lnTo>
                    <a:cubicBezTo>
                      <a:pt x="830" y="4657"/>
                      <a:pt x="1006" y="4424"/>
                      <a:pt x="1140" y="4019"/>
                    </a:cubicBezTo>
                    <a:cubicBezTo>
                      <a:pt x="1284" y="3586"/>
                      <a:pt x="1361" y="3008"/>
                      <a:pt x="1359" y="2393"/>
                    </a:cubicBezTo>
                    <a:cubicBezTo>
                      <a:pt x="1357" y="1778"/>
                      <a:pt x="1276" y="1201"/>
                      <a:pt x="1129" y="769"/>
                    </a:cubicBezTo>
                    <a:cubicBezTo>
                      <a:pt x="993" y="365"/>
                      <a:pt x="815" y="134"/>
                      <a:pt x="641" y="134"/>
                    </a:cubicBezTo>
                    <a:lnTo>
                      <a:pt x="640" y="134"/>
                    </a:lnTo>
                    <a:cubicBezTo>
                      <a:pt x="510" y="134"/>
                      <a:pt x="375" y="268"/>
                      <a:pt x="259" y="510"/>
                    </a:cubicBezTo>
                    <a:cubicBezTo>
                      <a:pt x="243" y="543"/>
                      <a:pt x="203" y="557"/>
                      <a:pt x="170" y="541"/>
                    </a:cubicBezTo>
                    <a:cubicBezTo>
                      <a:pt x="137" y="525"/>
                      <a:pt x="123" y="486"/>
                      <a:pt x="138" y="452"/>
                    </a:cubicBezTo>
                    <a:cubicBezTo>
                      <a:pt x="280" y="157"/>
                      <a:pt x="453" y="1"/>
                      <a:pt x="639" y="0"/>
                    </a:cubicBezTo>
                    <a:lnTo>
                      <a:pt x="641" y="0"/>
                    </a:lnTo>
                    <a:cubicBezTo>
                      <a:pt x="879" y="0"/>
                      <a:pt x="1097" y="258"/>
                      <a:pt x="1255" y="726"/>
                    </a:cubicBezTo>
                    <a:cubicBezTo>
                      <a:pt x="1406" y="1172"/>
                      <a:pt x="1491" y="1764"/>
                      <a:pt x="1493" y="2393"/>
                    </a:cubicBezTo>
                    <a:cubicBezTo>
                      <a:pt x="1495" y="3022"/>
                      <a:pt x="1415" y="3614"/>
                      <a:pt x="1267" y="4061"/>
                    </a:cubicBezTo>
                    <a:cubicBezTo>
                      <a:pt x="1111" y="4531"/>
                      <a:pt x="895" y="4790"/>
                      <a:pt x="655" y="4791"/>
                    </a:cubicBezTo>
                    <a:lnTo>
                      <a:pt x="654" y="4791"/>
                    </a:ln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63"/>
              <p:cNvSpPr>
                <a:spLocks noEditPoints="1"/>
              </p:cNvSpPr>
              <p:nvPr/>
            </p:nvSpPr>
            <p:spPr bwMode="auto">
              <a:xfrm>
                <a:off x="5646738" y="3594100"/>
                <a:ext cx="41275" cy="41275"/>
              </a:xfrm>
              <a:custGeom>
                <a:avLst/>
                <a:gdLst>
                  <a:gd name="T0" fmla="*/ 205 w 411"/>
                  <a:gd name="T1" fmla="*/ 133 h 411"/>
                  <a:gd name="T2" fmla="*/ 133 w 411"/>
                  <a:gd name="T3" fmla="*/ 206 h 411"/>
                  <a:gd name="T4" fmla="*/ 205 w 411"/>
                  <a:gd name="T5" fmla="*/ 278 h 411"/>
                  <a:gd name="T6" fmla="*/ 278 w 411"/>
                  <a:gd name="T7" fmla="*/ 206 h 411"/>
                  <a:gd name="T8" fmla="*/ 205 w 411"/>
                  <a:gd name="T9" fmla="*/ 133 h 411"/>
                  <a:gd name="T10" fmla="*/ 205 w 411"/>
                  <a:gd name="T11" fmla="*/ 411 h 411"/>
                  <a:gd name="T12" fmla="*/ 0 w 411"/>
                  <a:gd name="T13" fmla="*/ 206 h 411"/>
                  <a:gd name="T14" fmla="*/ 205 w 411"/>
                  <a:gd name="T15" fmla="*/ 0 h 411"/>
                  <a:gd name="T16" fmla="*/ 411 w 411"/>
                  <a:gd name="T17" fmla="*/ 206 h 411"/>
                  <a:gd name="T18" fmla="*/ 205 w 411"/>
                  <a:gd name="T19"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411">
                    <a:moveTo>
                      <a:pt x="205" y="133"/>
                    </a:moveTo>
                    <a:cubicBezTo>
                      <a:pt x="165" y="133"/>
                      <a:pt x="133" y="166"/>
                      <a:pt x="133" y="206"/>
                    </a:cubicBezTo>
                    <a:cubicBezTo>
                      <a:pt x="133" y="245"/>
                      <a:pt x="165" y="278"/>
                      <a:pt x="205" y="278"/>
                    </a:cubicBezTo>
                    <a:cubicBezTo>
                      <a:pt x="245" y="278"/>
                      <a:pt x="278" y="245"/>
                      <a:pt x="278" y="206"/>
                    </a:cubicBezTo>
                    <a:cubicBezTo>
                      <a:pt x="278" y="166"/>
                      <a:pt x="245" y="133"/>
                      <a:pt x="205" y="133"/>
                    </a:cubicBezTo>
                    <a:close/>
                    <a:moveTo>
                      <a:pt x="205" y="411"/>
                    </a:moveTo>
                    <a:cubicBezTo>
                      <a:pt x="92" y="411"/>
                      <a:pt x="0" y="319"/>
                      <a:pt x="0" y="206"/>
                    </a:cubicBezTo>
                    <a:cubicBezTo>
                      <a:pt x="0" y="92"/>
                      <a:pt x="92" y="0"/>
                      <a:pt x="205" y="0"/>
                    </a:cubicBezTo>
                    <a:cubicBezTo>
                      <a:pt x="319" y="0"/>
                      <a:pt x="411" y="92"/>
                      <a:pt x="411" y="206"/>
                    </a:cubicBezTo>
                    <a:cubicBezTo>
                      <a:pt x="411" y="319"/>
                      <a:pt x="319" y="411"/>
                      <a:pt x="205" y="4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264"/>
              <p:cNvSpPr>
                <a:spLocks noEditPoints="1"/>
              </p:cNvSpPr>
              <p:nvPr/>
            </p:nvSpPr>
            <p:spPr bwMode="auto">
              <a:xfrm>
                <a:off x="5581650" y="3890963"/>
                <a:ext cx="41275" cy="41275"/>
              </a:xfrm>
              <a:custGeom>
                <a:avLst/>
                <a:gdLst>
                  <a:gd name="T0" fmla="*/ 206 w 412"/>
                  <a:gd name="T1" fmla="*/ 134 h 412"/>
                  <a:gd name="T2" fmla="*/ 134 w 412"/>
                  <a:gd name="T3" fmla="*/ 206 h 412"/>
                  <a:gd name="T4" fmla="*/ 206 w 412"/>
                  <a:gd name="T5" fmla="*/ 279 h 412"/>
                  <a:gd name="T6" fmla="*/ 278 w 412"/>
                  <a:gd name="T7" fmla="*/ 206 h 412"/>
                  <a:gd name="T8" fmla="*/ 206 w 412"/>
                  <a:gd name="T9" fmla="*/ 134 h 412"/>
                  <a:gd name="T10" fmla="*/ 206 w 412"/>
                  <a:gd name="T11" fmla="*/ 412 h 412"/>
                  <a:gd name="T12" fmla="*/ 0 w 412"/>
                  <a:gd name="T13" fmla="*/ 206 h 412"/>
                  <a:gd name="T14" fmla="*/ 206 w 412"/>
                  <a:gd name="T15" fmla="*/ 0 h 412"/>
                  <a:gd name="T16" fmla="*/ 412 w 412"/>
                  <a:gd name="T17" fmla="*/ 206 h 412"/>
                  <a:gd name="T18" fmla="*/ 206 w 412"/>
                  <a:gd name="T19"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2" h="412">
                    <a:moveTo>
                      <a:pt x="206" y="134"/>
                    </a:moveTo>
                    <a:cubicBezTo>
                      <a:pt x="166" y="134"/>
                      <a:pt x="134" y="166"/>
                      <a:pt x="134" y="206"/>
                    </a:cubicBezTo>
                    <a:cubicBezTo>
                      <a:pt x="134" y="246"/>
                      <a:pt x="166" y="279"/>
                      <a:pt x="206" y="279"/>
                    </a:cubicBezTo>
                    <a:cubicBezTo>
                      <a:pt x="246" y="279"/>
                      <a:pt x="278" y="246"/>
                      <a:pt x="278" y="206"/>
                    </a:cubicBezTo>
                    <a:cubicBezTo>
                      <a:pt x="278" y="166"/>
                      <a:pt x="246" y="134"/>
                      <a:pt x="206" y="134"/>
                    </a:cubicBezTo>
                    <a:close/>
                    <a:moveTo>
                      <a:pt x="206" y="412"/>
                    </a:moveTo>
                    <a:cubicBezTo>
                      <a:pt x="92" y="412"/>
                      <a:pt x="0" y="319"/>
                      <a:pt x="0" y="206"/>
                    </a:cubicBezTo>
                    <a:cubicBezTo>
                      <a:pt x="0" y="93"/>
                      <a:pt x="92" y="0"/>
                      <a:pt x="206" y="0"/>
                    </a:cubicBezTo>
                    <a:cubicBezTo>
                      <a:pt x="319" y="0"/>
                      <a:pt x="412" y="93"/>
                      <a:pt x="412" y="206"/>
                    </a:cubicBezTo>
                    <a:cubicBezTo>
                      <a:pt x="412" y="319"/>
                      <a:pt x="319" y="412"/>
                      <a:pt x="206" y="412"/>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265"/>
              <p:cNvSpPr>
                <a:spLocks noEditPoints="1"/>
              </p:cNvSpPr>
              <p:nvPr/>
            </p:nvSpPr>
            <p:spPr bwMode="auto">
              <a:xfrm>
                <a:off x="5894388" y="3808413"/>
                <a:ext cx="41275" cy="41275"/>
              </a:xfrm>
              <a:custGeom>
                <a:avLst/>
                <a:gdLst>
                  <a:gd name="T0" fmla="*/ 206 w 412"/>
                  <a:gd name="T1" fmla="*/ 133 h 411"/>
                  <a:gd name="T2" fmla="*/ 133 w 412"/>
                  <a:gd name="T3" fmla="*/ 205 h 411"/>
                  <a:gd name="T4" fmla="*/ 206 w 412"/>
                  <a:gd name="T5" fmla="*/ 278 h 411"/>
                  <a:gd name="T6" fmla="*/ 278 w 412"/>
                  <a:gd name="T7" fmla="*/ 205 h 411"/>
                  <a:gd name="T8" fmla="*/ 206 w 412"/>
                  <a:gd name="T9" fmla="*/ 133 h 411"/>
                  <a:gd name="T10" fmla="*/ 206 w 412"/>
                  <a:gd name="T11" fmla="*/ 411 h 411"/>
                  <a:gd name="T12" fmla="*/ 0 w 412"/>
                  <a:gd name="T13" fmla="*/ 205 h 411"/>
                  <a:gd name="T14" fmla="*/ 206 w 412"/>
                  <a:gd name="T15" fmla="*/ 0 h 411"/>
                  <a:gd name="T16" fmla="*/ 412 w 412"/>
                  <a:gd name="T17" fmla="*/ 205 h 411"/>
                  <a:gd name="T18" fmla="*/ 206 w 412"/>
                  <a:gd name="T19"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2" h="411">
                    <a:moveTo>
                      <a:pt x="206" y="133"/>
                    </a:moveTo>
                    <a:cubicBezTo>
                      <a:pt x="166" y="133"/>
                      <a:pt x="133" y="165"/>
                      <a:pt x="133" y="205"/>
                    </a:cubicBezTo>
                    <a:cubicBezTo>
                      <a:pt x="133" y="245"/>
                      <a:pt x="166" y="278"/>
                      <a:pt x="206" y="278"/>
                    </a:cubicBezTo>
                    <a:cubicBezTo>
                      <a:pt x="246" y="278"/>
                      <a:pt x="278" y="245"/>
                      <a:pt x="278" y="205"/>
                    </a:cubicBezTo>
                    <a:cubicBezTo>
                      <a:pt x="278" y="165"/>
                      <a:pt x="246" y="133"/>
                      <a:pt x="206" y="133"/>
                    </a:cubicBezTo>
                    <a:close/>
                    <a:moveTo>
                      <a:pt x="206" y="411"/>
                    </a:moveTo>
                    <a:cubicBezTo>
                      <a:pt x="92" y="411"/>
                      <a:pt x="0" y="319"/>
                      <a:pt x="0" y="205"/>
                    </a:cubicBezTo>
                    <a:cubicBezTo>
                      <a:pt x="0" y="92"/>
                      <a:pt x="92" y="0"/>
                      <a:pt x="206" y="0"/>
                    </a:cubicBezTo>
                    <a:cubicBezTo>
                      <a:pt x="319" y="0"/>
                      <a:pt x="412" y="92"/>
                      <a:pt x="412" y="205"/>
                    </a:cubicBezTo>
                    <a:cubicBezTo>
                      <a:pt x="412" y="319"/>
                      <a:pt x="319" y="411"/>
                      <a:pt x="206" y="4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1565"/>
              <p:cNvSpPr>
                <a:spLocks noEditPoints="1"/>
              </p:cNvSpPr>
              <p:nvPr/>
            </p:nvSpPr>
            <p:spPr bwMode="auto">
              <a:xfrm>
                <a:off x="5759450" y="3530600"/>
                <a:ext cx="39688" cy="55563"/>
              </a:xfrm>
              <a:custGeom>
                <a:avLst/>
                <a:gdLst>
                  <a:gd name="T0" fmla="*/ 64 w 399"/>
                  <a:gd name="T1" fmla="*/ 136 h 543"/>
                  <a:gd name="T2" fmla="*/ 64 w 399"/>
                  <a:gd name="T3" fmla="*/ 136 h 543"/>
                  <a:gd name="T4" fmla="*/ 4 w 399"/>
                  <a:gd name="T5" fmla="*/ 64 h 543"/>
                  <a:gd name="T6" fmla="*/ 4 w 399"/>
                  <a:gd name="T7" fmla="*/ 64 h 543"/>
                  <a:gd name="T8" fmla="*/ 77 w 399"/>
                  <a:gd name="T9" fmla="*/ 4 h 543"/>
                  <a:gd name="T10" fmla="*/ 77 w 399"/>
                  <a:gd name="T11" fmla="*/ 4 h 543"/>
                  <a:gd name="T12" fmla="*/ 77 w 399"/>
                  <a:gd name="T13" fmla="*/ 4 h 543"/>
                  <a:gd name="T14" fmla="*/ 77 w 399"/>
                  <a:gd name="T15" fmla="*/ 4 h 543"/>
                  <a:gd name="T16" fmla="*/ 137 w 399"/>
                  <a:gd name="T17" fmla="*/ 77 h 543"/>
                  <a:gd name="T18" fmla="*/ 137 w 399"/>
                  <a:gd name="T19" fmla="*/ 77 h 543"/>
                  <a:gd name="T20" fmla="*/ 70 w 399"/>
                  <a:gd name="T21" fmla="*/ 137 h 543"/>
                  <a:gd name="T22" fmla="*/ 70 w 399"/>
                  <a:gd name="T23" fmla="*/ 137 h 543"/>
                  <a:gd name="T24" fmla="*/ 64 w 399"/>
                  <a:gd name="T25" fmla="*/ 136 h 543"/>
                  <a:gd name="T26" fmla="*/ 176 w 399"/>
                  <a:gd name="T27" fmla="*/ 270 h 543"/>
                  <a:gd name="T28" fmla="*/ 209 w 399"/>
                  <a:gd name="T29" fmla="*/ 182 h 543"/>
                  <a:gd name="T30" fmla="*/ 209 w 399"/>
                  <a:gd name="T31" fmla="*/ 182 h 543"/>
                  <a:gd name="T32" fmla="*/ 297 w 399"/>
                  <a:gd name="T33" fmla="*/ 214 h 543"/>
                  <a:gd name="T34" fmla="*/ 297 w 399"/>
                  <a:gd name="T35" fmla="*/ 214 h 543"/>
                  <a:gd name="T36" fmla="*/ 264 w 399"/>
                  <a:gd name="T37" fmla="*/ 303 h 543"/>
                  <a:gd name="T38" fmla="*/ 264 w 399"/>
                  <a:gd name="T39" fmla="*/ 303 h 543"/>
                  <a:gd name="T40" fmla="*/ 236 w 399"/>
                  <a:gd name="T41" fmla="*/ 309 h 543"/>
                  <a:gd name="T42" fmla="*/ 236 w 399"/>
                  <a:gd name="T43" fmla="*/ 309 h 543"/>
                  <a:gd name="T44" fmla="*/ 176 w 399"/>
                  <a:gd name="T45" fmla="*/ 270 h 543"/>
                  <a:gd name="T46" fmla="*/ 261 w 399"/>
                  <a:gd name="T47" fmla="*/ 499 h 543"/>
                  <a:gd name="T48" fmla="*/ 261 w 399"/>
                  <a:gd name="T49" fmla="*/ 499 h 543"/>
                  <a:gd name="T50" fmla="*/ 302 w 399"/>
                  <a:gd name="T51" fmla="*/ 414 h 543"/>
                  <a:gd name="T52" fmla="*/ 302 w 399"/>
                  <a:gd name="T53" fmla="*/ 414 h 543"/>
                  <a:gd name="T54" fmla="*/ 387 w 399"/>
                  <a:gd name="T55" fmla="*/ 455 h 543"/>
                  <a:gd name="T56" fmla="*/ 387 w 399"/>
                  <a:gd name="T57" fmla="*/ 455 h 543"/>
                  <a:gd name="T58" fmla="*/ 346 w 399"/>
                  <a:gd name="T59" fmla="*/ 539 h 543"/>
                  <a:gd name="T60" fmla="*/ 346 w 399"/>
                  <a:gd name="T61" fmla="*/ 539 h 543"/>
                  <a:gd name="T62" fmla="*/ 324 w 399"/>
                  <a:gd name="T63" fmla="*/ 543 h 543"/>
                  <a:gd name="T64" fmla="*/ 324 w 399"/>
                  <a:gd name="T65" fmla="*/ 543 h 543"/>
                  <a:gd name="T66" fmla="*/ 261 w 399"/>
                  <a:gd name="T67" fmla="*/ 49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 h="543">
                    <a:moveTo>
                      <a:pt x="64" y="136"/>
                    </a:moveTo>
                    <a:lnTo>
                      <a:pt x="64" y="136"/>
                    </a:lnTo>
                    <a:cubicBezTo>
                      <a:pt x="27" y="133"/>
                      <a:pt x="0" y="100"/>
                      <a:pt x="4" y="64"/>
                    </a:cubicBezTo>
                    <a:lnTo>
                      <a:pt x="4" y="64"/>
                    </a:lnTo>
                    <a:cubicBezTo>
                      <a:pt x="8" y="27"/>
                      <a:pt x="40" y="0"/>
                      <a:pt x="77" y="4"/>
                    </a:cubicBezTo>
                    <a:lnTo>
                      <a:pt x="77" y="4"/>
                    </a:lnTo>
                    <a:lnTo>
                      <a:pt x="77" y="4"/>
                    </a:lnTo>
                    <a:lnTo>
                      <a:pt x="77" y="4"/>
                    </a:lnTo>
                    <a:cubicBezTo>
                      <a:pt x="114" y="7"/>
                      <a:pt x="140" y="40"/>
                      <a:pt x="137" y="77"/>
                    </a:cubicBezTo>
                    <a:lnTo>
                      <a:pt x="137" y="77"/>
                    </a:lnTo>
                    <a:cubicBezTo>
                      <a:pt x="133" y="111"/>
                      <a:pt x="104" y="137"/>
                      <a:pt x="70" y="137"/>
                    </a:cubicBezTo>
                    <a:lnTo>
                      <a:pt x="70" y="137"/>
                    </a:lnTo>
                    <a:cubicBezTo>
                      <a:pt x="68" y="137"/>
                      <a:pt x="66" y="137"/>
                      <a:pt x="64" y="136"/>
                    </a:cubicBezTo>
                    <a:close/>
                    <a:moveTo>
                      <a:pt x="176" y="270"/>
                    </a:moveTo>
                    <a:cubicBezTo>
                      <a:pt x="160" y="237"/>
                      <a:pt x="175" y="197"/>
                      <a:pt x="209" y="182"/>
                    </a:cubicBezTo>
                    <a:lnTo>
                      <a:pt x="209" y="182"/>
                    </a:lnTo>
                    <a:cubicBezTo>
                      <a:pt x="242" y="166"/>
                      <a:pt x="282" y="181"/>
                      <a:pt x="297" y="214"/>
                    </a:cubicBezTo>
                    <a:lnTo>
                      <a:pt x="297" y="214"/>
                    </a:lnTo>
                    <a:cubicBezTo>
                      <a:pt x="312" y="248"/>
                      <a:pt x="297" y="288"/>
                      <a:pt x="264" y="303"/>
                    </a:cubicBezTo>
                    <a:lnTo>
                      <a:pt x="264" y="303"/>
                    </a:lnTo>
                    <a:cubicBezTo>
                      <a:pt x="255" y="307"/>
                      <a:pt x="246" y="309"/>
                      <a:pt x="236" y="309"/>
                    </a:cubicBezTo>
                    <a:lnTo>
                      <a:pt x="236" y="309"/>
                    </a:lnTo>
                    <a:cubicBezTo>
                      <a:pt x="211" y="309"/>
                      <a:pt x="187" y="295"/>
                      <a:pt x="176" y="270"/>
                    </a:cubicBezTo>
                    <a:close/>
                    <a:moveTo>
                      <a:pt x="261" y="499"/>
                    </a:moveTo>
                    <a:lnTo>
                      <a:pt x="261" y="499"/>
                    </a:lnTo>
                    <a:cubicBezTo>
                      <a:pt x="249" y="464"/>
                      <a:pt x="267" y="426"/>
                      <a:pt x="302" y="414"/>
                    </a:cubicBezTo>
                    <a:lnTo>
                      <a:pt x="302" y="414"/>
                    </a:lnTo>
                    <a:cubicBezTo>
                      <a:pt x="336" y="402"/>
                      <a:pt x="374" y="420"/>
                      <a:pt x="387" y="455"/>
                    </a:cubicBezTo>
                    <a:lnTo>
                      <a:pt x="387" y="455"/>
                    </a:lnTo>
                    <a:cubicBezTo>
                      <a:pt x="399" y="489"/>
                      <a:pt x="381" y="527"/>
                      <a:pt x="346" y="539"/>
                    </a:cubicBezTo>
                    <a:lnTo>
                      <a:pt x="346" y="539"/>
                    </a:lnTo>
                    <a:cubicBezTo>
                      <a:pt x="339" y="542"/>
                      <a:pt x="331" y="543"/>
                      <a:pt x="324" y="543"/>
                    </a:cubicBezTo>
                    <a:lnTo>
                      <a:pt x="324" y="543"/>
                    </a:lnTo>
                    <a:cubicBezTo>
                      <a:pt x="296" y="543"/>
                      <a:pt x="271" y="526"/>
                      <a:pt x="261" y="499"/>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566"/>
              <p:cNvSpPr/>
              <p:nvPr/>
            </p:nvSpPr>
            <p:spPr bwMode="auto">
              <a:xfrm>
                <a:off x="5527675" y="3606800"/>
                <a:ext cx="58738" cy="22225"/>
              </a:xfrm>
              <a:custGeom>
                <a:avLst/>
                <a:gdLst>
                  <a:gd name="T0" fmla="*/ 76 w 585"/>
                  <a:gd name="T1" fmla="*/ 221 h 221"/>
                  <a:gd name="T2" fmla="*/ 16 w 585"/>
                  <a:gd name="T3" fmla="*/ 185 h 221"/>
                  <a:gd name="T4" fmla="*/ 45 w 585"/>
                  <a:gd name="T5" fmla="*/ 96 h 221"/>
                  <a:gd name="T6" fmla="*/ 531 w 585"/>
                  <a:gd name="T7" fmla="*/ 47 h 221"/>
                  <a:gd name="T8" fmla="*/ 573 w 585"/>
                  <a:gd name="T9" fmla="*/ 132 h 221"/>
                  <a:gd name="T10" fmla="*/ 488 w 585"/>
                  <a:gd name="T11" fmla="*/ 173 h 221"/>
                  <a:gd name="T12" fmla="*/ 106 w 585"/>
                  <a:gd name="T13" fmla="*/ 214 h 221"/>
                  <a:gd name="T14" fmla="*/ 76 w 585"/>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5" h="221">
                    <a:moveTo>
                      <a:pt x="76" y="221"/>
                    </a:moveTo>
                    <a:cubicBezTo>
                      <a:pt x="52" y="221"/>
                      <a:pt x="28" y="208"/>
                      <a:pt x="16" y="185"/>
                    </a:cubicBezTo>
                    <a:cubicBezTo>
                      <a:pt x="0" y="152"/>
                      <a:pt x="13" y="112"/>
                      <a:pt x="45" y="96"/>
                    </a:cubicBezTo>
                    <a:cubicBezTo>
                      <a:pt x="164" y="35"/>
                      <a:pt x="393" y="0"/>
                      <a:pt x="531" y="47"/>
                    </a:cubicBezTo>
                    <a:cubicBezTo>
                      <a:pt x="566" y="59"/>
                      <a:pt x="585" y="97"/>
                      <a:pt x="573" y="132"/>
                    </a:cubicBezTo>
                    <a:cubicBezTo>
                      <a:pt x="561" y="167"/>
                      <a:pt x="523" y="185"/>
                      <a:pt x="488" y="173"/>
                    </a:cubicBezTo>
                    <a:cubicBezTo>
                      <a:pt x="388" y="139"/>
                      <a:pt x="197" y="168"/>
                      <a:pt x="106" y="214"/>
                    </a:cubicBezTo>
                    <a:cubicBezTo>
                      <a:pt x="96" y="219"/>
                      <a:pt x="86" y="221"/>
                      <a:pt x="76" y="221"/>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1567"/>
              <p:cNvSpPr/>
              <p:nvPr/>
            </p:nvSpPr>
            <p:spPr bwMode="auto">
              <a:xfrm>
                <a:off x="5507038" y="3622675"/>
                <a:ext cx="17463" cy="15875"/>
              </a:xfrm>
              <a:custGeom>
                <a:avLst/>
                <a:gdLst>
                  <a:gd name="T0" fmla="*/ 91 w 169"/>
                  <a:gd name="T1" fmla="*/ 148 h 148"/>
                  <a:gd name="T2" fmla="*/ 68 w 169"/>
                  <a:gd name="T3" fmla="*/ 144 h 148"/>
                  <a:gd name="T4" fmla="*/ 24 w 169"/>
                  <a:gd name="T5" fmla="*/ 110 h 148"/>
                  <a:gd name="T6" fmla="*/ 53 w 169"/>
                  <a:gd name="T7" fmla="*/ 19 h 148"/>
                  <a:gd name="T8" fmla="*/ 141 w 169"/>
                  <a:gd name="T9" fmla="*/ 31 h 148"/>
                  <a:gd name="T10" fmla="*/ 150 w 169"/>
                  <a:gd name="T11" fmla="*/ 41 h 148"/>
                  <a:gd name="T12" fmla="*/ 139 w 169"/>
                  <a:gd name="T13" fmla="*/ 128 h 148"/>
                  <a:gd name="T14" fmla="*/ 91 w 169"/>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48">
                    <a:moveTo>
                      <a:pt x="91" y="148"/>
                    </a:moveTo>
                    <a:cubicBezTo>
                      <a:pt x="83" y="148"/>
                      <a:pt x="75" y="147"/>
                      <a:pt x="68" y="144"/>
                    </a:cubicBezTo>
                    <a:cubicBezTo>
                      <a:pt x="48" y="139"/>
                      <a:pt x="33" y="125"/>
                      <a:pt x="24" y="110"/>
                    </a:cubicBezTo>
                    <a:cubicBezTo>
                      <a:pt x="20" y="101"/>
                      <a:pt x="0" y="55"/>
                      <a:pt x="53" y="19"/>
                    </a:cubicBezTo>
                    <a:cubicBezTo>
                      <a:pt x="82" y="0"/>
                      <a:pt x="120" y="5"/>
                      <a:pt x="141" y="31"/>
                    </a:cubicBezTo>
                    <a:cubicBezTo>
                      <a:pt x="146" y="35"/>
                      <a:pt x="148" y="39"/>
                      <a:pt x="150" y="41"/>
                    </a:cubicBezTo>
                    <a:cubicBezTo>
                      <a:pt x="163" y="62"/>
                      <a:pt x="169" y="97"/>
                      <a:pt x="139" y="128"/>
                    </a:cubicBezTo>
                    <a:cubicBezTo>
                      <a:pt x="126" y="141"/>
                      <a:pt x="108" y="148"/>
                      <a:pt x="91" y="148"/>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1568"/>
              <p:cNvSpPr/>
              <p:nvPr/>
            </p:nvSpPr>
            <p:spPr bwMode="auto">
              <a:xfrm>
                <a:off x="5875338" y="3930650"/>
                <a:ext cx="58738" cy="19050"/>
              </a:xfrm>
              <a:custGeom>
                <a:avLst/>
                <a:gdLst>
                  <a:gd name="T0" fmla="*/ 273 w 588"/>
                  <a:gd name="T1" fmla="*/ 182 h 182"/>
                  <a:gd name="T2" fmla="*/ 49 w 588"/>
                  <a:gd name="T3" fmla="*/ 143 h 182"/>
                  <a:gd name="T4" fmla="*/ 15 w 588"/>
                  <a:gd name="T5" fmla="*/ 55 h 182"/>
                  <a:gd name="T6" fmla="*/ 103 w 588"/>
                  <a:gd name="T7" fmla="*/ 21 h 182"/>
                  <a:gd name="T8" fmla="*/ 487 w 588"/>
                  <a:gd name="T9" fmla="*/ 14 h 182"/>
                  <a:gd name="T10" fmla="*/ 574 w 588"/>
                  <a:gd name="T11" fmla="*/ 51 h 182"/>
                  <a:gd name="T12" fmla="*/ 537 w 588"/>
                  <a:gd name="T13" fmla="*/ 138 h 182"/>
                  <a:gd name="T14" fmla="*/ 273 w 588"/>
                  <a:gd name="T15" fmla="*/ 182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 h="182">
                    <a:moveTo>
                      <a:pt x="273" y="182"/>
                    </a:moveTo>
                    <a:cubicBezTo>
                      <a:pt x="191" y="182"/>
                      <a:pt x="110" y="170"/>
                      <a:pt x="49" y="143"/>
                    </a:cubicBezTo>
                    <a:cubicBezTo>
                      <a:pt x="15" y="128"/>
                      <a:pt x="0" y="89"/>
                      <a:pt x="15" y="55"/>
                    </a:cubicBezTo>
                    <a:cubicBezTo>
                      <a:pt x="30" y="21"/>
                      <a:pt x="69" y="6"/>
                      <a:pt x="103" y="21"/>
                    </a:cubicBezTo>
                    <a:cubicBezTo>
                      <a:pt x="200" y="64"/>
                      <a:pt x="393" y="53"/>
                      <a:pt x="487" y="14"/>
                    </a:cubicBezTo>
                    <a:cubicBezTo>
                      <a:pt x="521" y="0"/>
                      <a:pt x="560" y="17"/>
                      <a:pt x="574" y="51"/>
                    </a:cubicBezTo>
                    <a:cubicBezTo>
                      <a:pt x="588" y="85"/>
                      <a:pt x="572" y="124"/>
                      <a:pt x="537" y="138"/>
                    </a:cubicBezTo>
                    <a:cubicBezTo>
                      <a:pt x="470" y="165"/>
                      <a:pt x="371" y="182"/>
                      <a:pt x="273" y="18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569"/>
              <p:cNvSpPr/>
              <p:nvPr/>
            </p:nvSpPr>
            <p:spPr bwMode="auto">
              <a:xfrm>
                <a:off x="5938838" y="3924300"/>
                <a:ext cx="17463" cy="14288"/>
              </a:xfrm>
              <a:custGeom>
                <a:avLst/>
                <a:gdLst>
                  <a:gd name="T0" fmla="*/ 76 w 164"/>
                  <a:gd name="T1" fmla="*/ 145 h 145"/>
                  <a:gd name="T2" fmla="*/ 21 w 164"/>
                  <a:gd name="T3" fmla="*/ 117 h 145"/>
                  <a:gd name="T4" fmla="*/ 14 w 164"/>
                  <a:gd name="T5" fmla="*/ 107 h 145"/>
                  <a:gd name="T6" fmla="*/ 32 w 164"/>
                  <a:gd name="T7" fmla="*/ 21 h 145"/>
                  <a:gd name="T8" fmla="*/ 105 w 164"/>
                  <a:gd name="T9" fmla="*/ 11 h 145"/>
                  <a:gd name="T10" fmla="*/ 145 w 164"/>
                  <a:gd name="T11" fmla="*/ 49 h 145"/>
                  <a:gd name="T12" fmla="*/ 108 w 164"/>
                  <a:gd name="T13" fmla="*/ 137 h 145"/>
                  <a:gd name="T14" fmla="*/ 76 w 164"/>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45">
                    <a:moveTo>
                      <a:pt x="76" y="145"/>
                    </a:moveTo>
                    <a:cubicBezTo>
                      <a:pt x="55" y="145"/>
                      <a:pt x="34" y="135"/>
                      <a:pt x="21" y="117"/>
                    </a:cubicBezTo>
                    <a:cubicBezTo>
                      <a:pt x="18" y="113"/>
                      <a:pt x="15" y="109"/>
                      <a:pt x="14" y="107"/>
                    </a:cubicBezTo>
                    <a:cubicBezTo>
                      <a:pt x="2" y="85"/>
                      <a:pt x="0" y="49"/>
                      <a:pt x="32" y="21"/>
                    </a:cubicBezTo>
                    <a:cubicBezTo>
                      <a:pt x="53" y="3"/>
                      <a:pt x="81" y="0"/>
                      <a:pt x="105" y="11"/>
                    </a:cubicBezTo>
                    <a:cubicBezTo>
                      <a:pt x="124" y="18"/>
                      <a:pt x="138" y="33"/>
                      <a:pt x="145" y="49"/>
                    </a:cubicBezTo>
                    <a:cubicBezTo>
                      <a:pt x="149" y="58"/>
                      <a:pt x="164" y="106"/>
                      <a:pt x="108" y="137"/>
                    </a:cubicBezTo>
                    <a:cubicBezTo>
                      <a:pt x="98" y="143"/>
                      <a:pt x="87" y="145"/>
                      <a:pt x="76" y="14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375104" y="253206"/>
            <a:ext cx="14369143" cy="9753600"/>
          </a:xfrm>
          <a:prstGeom prst="rect">
            <a:avLst/>
          </a:prstGeom>
        </p:spPr>
      </p:pic>
      <p:pic>
        <p:nvPicPr>
          <p:cNvPr id="21" name="Picture 20" descr="Close-up of several computer servers&#10;&#10;Description automatically generated"/>
          <p:cNvPicPr>
            <a:picLocks noChangeAspect="1"/>
          </p:cNvPicPr>
          <p:nvPr/>
        </p:nvPicPr>
        <p:blipFill>
          <a:blip r:embed="rId3"/>
          <a:stretch>
            <a:fillRect/>
          </a:stretch>
        </p:blipFill>
        <p:spPr>
          <a:xfrm>
            <a:off x="375104" y="253206"/>
            <a:ext cx="14369143" cy="9753600"/>
          </a:xfrm>
          <a:prstGeom prst="rect">
            <a:avLst/>
          </a:prstGeom>
        </p:spPr>
      </p:pic>
      <p:sp>
        <p:nvSpPr>
          <p:cNvPr id="2" name="Rectangle 1"/>
          <p:cNvSpPr/>
          <p:nvPr/>
        </p:nvSpPr>
        <p:spPr>
          <a:xfrm>
            <a:off x="375104" y="253206"/>
            <a:ext cx="14369143" cy="9753600"/>
          </a:xfrm>
          <a:prstGeom prst="rect">
            <a:avLst/>
          </a:prstGeom>
          <a:solidFill>
            <a:schemeClr val="bg2">
              <a:lumMod val="9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5"/>
          <p:cNvSpPr/>
          <p:nvPr/>
        </p:nvSpPr>
        <p:spPr>
          <a:xfrm flipH="1">
            <a:off x="538314" y="6014400"/>
            <a:ext cx="14042721" cy="2526880"/>
          </a:xfrm>
          <a:custGeom>
            <a:avLst/>
            <a:gdLst/>
            <a:ahLst/>
            <a:cxnLst/>
            <a:rect l="l" t="t" r="r" b="b"/>
            <a:pathLst>
              <a:path w="6640195" h="10549890">
                <a:moveTo>
                  <a:pt x="6639787" y="10549762"/>
                </a:moveTo>
                <a:lnTo>
                  <a:pt x="0" y="10549762"/>
                </a:lnTo>
                <a:lnTo>
                  <a:pt x="0" y="0"/>
                </a:lnTo>
                <a:lnTo>
                  <a:pt x="6639787" y="0"/>
                </a:lnTo>
                <a:lnTo>
                  <a:pt x="6639787" y="10549762"/>
                </a:lnTo>
                <a:close/>
              </a:path>
            </a:pathLst>
          </a:custGeom>
          <a:solidFill>
            <a:srgbClr val="6D7579"/>
          </a:solidFill>
        </p:spPr>
        <p:txBody>
          <a:bodyPr wrap="square" lIns="0" tIns="0" rIns="0" bIns="0" rtlCol="0"/>
          <a:lstStyle/>
          <a:p>
            <a:pPr marL="0" algn="l" defTabSz="914400" rtl="0" eaLnBrk="1" latinLnBrk="0" hangingPunct="1"/>
            <a:endParaRPr dirty="0"/>
          </a:p>
        </p:txBody>
      </p:sp>
      <p:sp>
        <p:nvSpPr>
          <p:cNvPr id="4" name="مستطيل 38"/>
          <p:cNvSpPr/>
          <p:nvPr/>
        </p:nvSpPr>
        <p:spPr>
          <a:xfrm flipH="1">
            <a:off x="1002949" y="6891524"/>
            <a:ext cx="13219367" cy="830997"/>
          </a:xfrm>
          <a:prstGeom prst="rect">
            <a:avLst/>
          </a:prstGeom>
        </p:spPr>
        <p:txBody>
          <a:bodyPr wrap="square" anchor="ctr">
            <a:spAutoFit/>
          </a:bodyPr>
          <a:lstStyle/>
          <a:p>
            <a:pPr rtl="1"/>
            <a:r>
              <a:rPr lang="en-US" sz="4800" b="1" i="1" dirty="0">
                <a:solidFill>
                  <a:schemeClr val="bg1"/>
                </a:solidFill>
                <a:latin typeface="Verdana" panose="020B0604030504040204" pitchFamily="34" charset="0"/>
                <a:ea typeface="Verdana" panose="020B0604030504040204" pitchFamily="34" charset="0"/>
                <a:cs typeface="Sitka Small" charset="0"/>
              </a:rPr>
              <a:t>Product Manual </a:t>
            </a:r>
            <a:endParaRPr lang="en-US" sz="4800" b="1" i="1" dirty="0">
              <a:solidFill>
                <a:schemeClr val="bg1"/>
              </a:solidFill>
              <a:latin typeface="Verdana" panose="020B0604030504040204" pitchFamily="34" charset="0"/>
              <a:ea typeface="Verdana" panose="020B0604030504040204" pitchFamily="34" charset="0"/>
              <a:cs typeface="Sitka Small" charset="0"/>
            </a:endParaRPr>
          </a:p>
        </p:txBody>
      </p:sp>
      <p:grpSp>
        <p:nvGrpSpPr>
          <p:cNvPr id="5" name="Group 4"/>
          <p:cNvGrpSpPr/>
          <p:nvPr/>
        </p:nvGrpSpPr>
        <p:grpSpPr>
          <a:xfrm>
            <a:off x="1002949" y="5878403"/>
            <a:ext cx="4772999" cy="330360"/>
            <a:chOff x="1002949" y="5878403"/>
            <a:chExt cx="4772999" cy="330360"/>
          </a:xfrm>
        </p:grpSpPr>
        <p:sp>
          <p:nvSpPr>
            <p:cNvPr id="6" name="object 8"/>
            <p:cNvSpPr/>
            <p:nvPr/>
          </p:nvSpPr>
          <p:spPr>
            <a:xfrm rot="5400000" flipH="1" flipV="1">
              <a:off x="1740438" y="5140915"/>
              <a:ext cx="330358" cy="1805336"/>
            </a:xfrm>
            <a:custGeom>
              <a:avLst/>
              <a:gdLst/>
              <a:ahLst/>
              <a:cxnLst/>
              <a:rect l="l" t="t" r="r" b="b"/>
              <a:pathLst>
                <a:path w="436879" h="2150745">
                  <a:moveTo>
                    <a:pt x="436290" y="0"/>
                  </a:moveTo>
                  <a:lnTo>
                    <a:pt x="0" y="0"/>
                  </a:lnTo>
                  <a:lnTo>
                    <a:pt x="0" y="1820771"/>
                  </a:lnTo>
                  <a:lnTo>
                    <a:pt x="436290" y="2150667"/>
                  </a:lnTo>
                  <a:lnTo>
                    <a:pt x="436290" y="0"/>
                  </a:lnTo>
                  <a:close/>
                </a:path>
              </a:pathLst>
            </a:custGeom>
            <a:solidFill>
              <a:srgbClr val="00DB01"/>
            </a:solidFill>
          </p:spPr>
          <p:txBody>
            <a:bodyPr wrap="square" lIns="0" tIns="0" rIns="0" bIns="0" rtlCol="0"/>
            <a:lstStyle/>
            <a:p>
              <a:pPr marL="0" algn="l" defTabSz="914400" rtl="0" eaLnBrk="1" latinLnBrk="0" hangingPunct="1"/>
              <a:endParaRPr dirty="0"/>
            </a:p>
          </p:txBody>
        </p:sp>
        <p:sp>
          <p:nvSpPr>
            <p:cNvPr id="7" name="object 9"/>
            <p:cNvSpPr/>
            <p:nvPr/>
          </p:nvSpPr>
          <p:spPr>
            <a:xfrm rot="5400000" flipH="1" flipV="1">
              <a:off x="2650507" y="5781338"/>
              <a:ext cx="330358" cy="524491"/>
            </a:xfrm>
            <a:custGeom>
              <a:avLst/>
              <a:gdLst/>
              <a:ahLst/>
              <a:cxnLst/>
              <a:rect l="l" t="t" r="r" b="b"/>
              <a:pathLst>
                <a:path w="436879" h="624839">
                  <a:moveTo>
                    <a:pt x="0" y="0"/>
                  </a:moveTo>
                  <a:lnTo>
                    <a:pt x="0" y="294441"/>
                  </a:lnTo>
                  <a:lnTo>
                    <a:pt x="436290" y="624326"/>
                  </a:lnTo>
                  <a:lnTo>
                    <a:pt x="436290" y="329895"/>
                  </a:lnTo>
                  <a:lnTo>
                    <a:pt x="0" y="0"/>
                  </a:lnTo>
                  <a:close/>
                </a:path>
              </a:pathLst>
            </a:custGeom>
            <a:solidFill>
              <a:srgbClr val="00DB01"/>
            </a:solidFill>
          </p:spPr>
          <p:txBody>
            <a:bodyPr wrap="square" lIns="0" tIns="0" rIns="0" bIns="0" rtlCol="0"/>
            <a:lstStyle/>
            <a:p>
              <a:endParaRPr dirty="0"/>
            </a:p>
          </p:txBody>
        </p:sp>
        <p:sp>
          <p:nvSpPr>
            <p:cNvPr id="8" name="object 10"/>
            <p:cNvSpPr/>
            <p:nvPr/>
          </p:nvSpPr>
          <p:spPr>
            <a:xfrm rot="5400000" flipH="1" flipV="1">
              <a:off x="3470548" y="5812253"/>
              <a:ext cx="330358" cy="462661"/>
            </a:xfrm>
            <a:custGeom>
              <a:avLst/>
              <a:gdLst/>
              <a:ahLst/>
              <a:cxnLst/>
              <a:rect l="l" t="t" r="r" b="b"/>
              <a:pathLst>
                <a:path w="436879" h="551179">
                  <a:moveTo>
                    <a:pt x="0" y="0"/>
                  </a:moveTo>
                  <a:lnTo>
                    <a:pt x="0" y="221008"/>
                  </a:lnTo>
                  <a:lnTo>
                    <a:pt x="436290" y="550904"/>
                  </a:lnTo>
                  <a:lnTo>
                    <a:pt x="436290" y="329895"/>
                  </a:lnTo>
                  <a:lnTo>
                    <a:pt x="0" y="0"/>
                  </a:lnTo>
                  <a:close/>
                </a:path>
              </a:pathLst>
            </a:custGeom>
            <a:solidFill>
              <a:srgbClr val="00DB01"/>
            </a:solidFill>
          </p:spPr>
          <p:txBody>
            <a:bodyPr wrap="square" lIns="0" tIns="0" rIns="0" bIns="0" rtlCol="0"/>
            <a:lstStyle/>
            <a:p>
              <a:endParaRPr dirty="0"/>
            </a:p>
          </p:txBody>
        </p:sp>
        <p:sp>
          <p:nvSpPr>
            <p:cNvPr id="9" name="object 11"/>
            <p:cNvSpPr/>
            <p:nvPr/>
          </p:nvSpPr>
          <p:spPr>
            <a:xfrm rot="5400000" flipH="1" flipV="1">
              <a:off x="4564113" y="5853296"/>
              <a:ext cx="330358" cy="380576"/>
            </a:xfrm>
            <a:custGeom>
              <a:avLst/>
              <a:gdLst/>
              <a:ahLst/>
              <a:cxnLst/>
              <a:rect l="l" t="t" r="r" b="b"/>
              <a:pathLst>
                <a:path w="436879" h="453390">
                  <a:moveTo>
                    <a:pt x="0" y="0"/>
                  </a:moveTo>
                  <a:lnTo>
                    <a:pt x="0" y="123106"/>
                  </a:lnTo>
                  <a:lnTo>
                    <a:pt x="436290" y="453001"/>
                  </a:lnTo>
                  <a:lnTo>
                    <a:pt x="436290" y="329895"/>
                  </a:lnTo>
                  <a:lnTo>
                    <a:pt x="0" y="0"/>
                  </a:lnTo>
                  <a:close/>
                </a:path>
              </a:pathLst>
            </a:custGeom>
            <a:solidFill>
              <a:srgbClr val="00DB01"/>
            </a:solidFill>
          </p:spPr>
          <p:txBody>
            <a:bodyPr wrap="square" lIns="0" tIns="0" rIns="0" bIns="0" rtlCol="0"/>
            <a:lstStyle/>
            <a:p>
              <a:endParaRPr dirty="0"/>
            </a:p>
          </p:txBody>
        </p:sp>
        <p:sp>
          <p:nvSpPr>
            <p:cNvPr id="10" name="object 12"/>
            <p:cNvSpPr/>
            <p:nvPr/>
          </p:nvSpPr>
          <p:spPr>
            <a:xfrm rot="5400000" flipH="1" flipV="1">
              <a:off x="3197293" y="5801859"/>
              <a:ext cx="330358" cy="483449"/>
            </a:xfrm>
            <a:custGeom>
              <a:avLst/>
              <a:gdLst/>
              <a:ahLst/>
              <a:cxnLst/>
              <a:rect l="l" t="t" r="r" b="b"/>
              <a:pathLst>
                <a:path w="436879" h="575945">
                  <a:moveTo>
                    <a:pt x="0" y="0"/>
                  </a:moveTo>
                  <a:lnTo>
                    <a:pt x="0" y="245479"/>
                  </a:lnTo>
                  <a:lnTo>
                    <a:pt x="436290" y="575375"/>
                  </a:lnTo>
                  <a:lnTo>
                    <a:pt x="436290" y="329895"/>
                  </a:lnTo>
                  <a:lnTo>
                    <a:pt x="0" y="0"/>
                  </a:lnTo>
                  <a:close/>
                </a:path>
              </a:pathLst>
            </a:custGeom>
            <a:solidFill>
              <a:srgbClr val="00DB01"/>
            </a:solidFill>
          </p:spPr>
          <p:txBody>
            <a:bodyPr wrap="square" lIns="0" tIns="0" rIns="0" bIns="0" rtlCol="0"/>
            <a:lstStyle/>
            <a:p>
              <a:endParaRPr dirty="0"/>
            </a:p>
          </p:txBody>
        </p:sp>
        <p:sp>
          <p:nvSpPr>
            <p:cNvPr id="11" name="object 13"/>
            <p:cNvSpPr/>
            <p:nvPr/>
          </p:nvSpPr>
          <p:spPr>
            <a:xfrm rot="5400000" flipH="1" flipV="1">
              <a:off x="5664036" y="6096851"/>
              <a:ext cx="121483" cy="102340"/>
            </a:xfrm>
            <a:custGeom>
              <a:avLst/>
              <a:gdLst/>
              <a:ahLst/>
              <a:cxnLst/>
              <a:rect l="l" t="t" r="r" b="b"/>
              <a:pathLst>
                <a:path w="160654" h="121920">
                  <a:moveTo>
                    <a:pt x="0" y="0"/>
                  </a:moveTo>
                  <a:lnTo>
                    <a:pt x="0" y="25203"/>
                  </a:lnTo>
                  <a:lnTo>
                    <a:pt x="127242" y="121420"/>
                  </a:lnTo>
                  <a:lnTo>
                    <a:pt x="160571" y="121420"/>
                  </a:lnTo>
                  <a:lnTo>
                    <a:pt x="0" y="0"/>
                  </a:lnTo>
                  <a:close/>
                </a:path>
              </a:pathLst>
            </a:custGeom>
            <a:solidFill>
              <a:srgbClr val="00DB01"/>
            </a:solidFill>
          </p:spPr>
          <p:txBody>
            <a:bodyPr wrap="square" lIns="0" tIns="0" rIns="0" bIns="0" rtlCol="0"/>
            <a:lstStyle/>
            <a:p>
              <a:endParaRPr dirty="0"/>
            </a:p>
          </p:txBody>
        </p:sp>
        <p:sp>
          <p:nvSpPr>
            <p:cNvPr id="12" name="object 14"/>
            <p:cNvSpPr/>
            <p:nvPr/>
          </p:nvSpPr>
          <p:spPr>
            <a:xfrm rot="5400000" flipH="1" flipV="1">
              <a:off x="3744072" y="5822381"/>
              <a:ext cx="330358" cy="442406"/>
            </a:xfrm>
            <a:custGeom>
              <a:avLst/>
              <a:gdLst/>
              <a:ahLst/>
              <a:cxnLst/>
              <a:rect l="l" t="t" r="r" b="b"/>
              <a:pathLst>
                <a:path w="436879" h="527050">
                  <a:moveTo>
                    <a:pt x="0" y="0"/>
                  </a:moveTo>
                  <a:lnTo>
                    <a:pt x="0" y="196538"/>
                  </a:lnTo>
                  <a:lnTo>
                    <a:pt x="436290" y="526434"/>
                  </a:lnTo>
                  <a:lnTo>
                    <a:pt x="436290" y="329895"/>
                  </a:lnTo>
                  <a:lnTo>
                    <a:pt x="0" y="0"/>
                  </a:lnTo>
                  <a:close/>
                </a:path>
              </a:pathLst>
            </a:custGeom>
            <a:solidFill>
              <a:srgbClr val="00DB01"/>
            </a:solidFill>
          </p:spPr>
          <p:txBody>
            <a:bodyPr wrap="square" lIns="0" tIns="0" rIns="0" bIns="0" rtlCol="0"/>
            <a:lstStyle/>
            <a:p>
              <a:endParaRPr dirty="0"/>
            </a:p>
          </p:txBody>
        </p:sp>
        <p:sp>
          <p:nvSpPr>
            <p:cNvPr id="13" name="object 15"/>
            <p:cNvSpPr/>
            <p:nvPr/>
          </p:nvSpPr>
          <p:spPr>
            <a:xfrm rot="5400000" flipH="1" flipV="1">
              <a:off x="4837369" y="5863690"/>
              <a:ext cx="330358" cy="359788"/>
            </a:xfrm>
            <a:custGeom>
              <a:avLst/>
              <a:gdLst/>
              <a:ahLst/>
              <a:cxnLst/>
              <a:rect l="l" t="t" r="r" b="b"/>
              <a:pathLst>
                <a:path w="436879" h="428625">
                  <a:moveTo>
                    <a:pt x="0" y="0"/>
                  </a:moveTo>
                  <a:lnTo>
                    <a:pt x="0" y="98635"/>
                  </a:lnTo>
                  <a:lnTo>
                    <a:pt x="436290" y="428520"/>
                  </a:lnTo>
                  <a:lnTo>
                    <a:pt x="436290" y="329895"/>
                  </a:lnTo>
                  <a:lnTo>
                    <a:pt x="0" y="0"/>
                  </a:lnTo>
                  <a:close/>
                </a:path>
              </a:pathLst>
            </a:custGeom>
            <a:solidFill>
              <a:srgbClr val="00DB01"/>
            </a:solidFill>
          </p:spPr>
          <p:txBody>
            <a:bodyPr wrap="square" lIns="0" tIns="0" rIns="0" bIns="0" rtlCol="0"/>
            <a:lstStyle/>
            <a:p>
              <a:endParaRPr dirty="0"/>
            </a:p>
          </p:txBody>
        </p:sp>
        <p:sp>
          <p:nvSpPr>
            <p:cNvPr id="14" name="object 16"/>
            <p:cNvSpPr/>
            <p:nvPr/>
          </p:nvSpPr>
          <p:spPr>
            <a:xfrm rot="5400000" flipH="1" flipV="1">
              <a:off x="4290588" y="5843168"/>
              <a:ext cx="330358" cy="400831"/>
            </a:xfrm>
            <a:custGeom>
              <a:avLst/>
              <a:gdLst/>
              <a:ahLst/>
              <a:cxnLst/>
              <a:rect l="l" t="t" r="r" b="b"/>
              <a:pathLst>
                <a:path w="436879" h="477520">
                  <a:moveTo>
                    <a:pt x="0" y="0"/>
                  </a:moveTo>
                  <a:lnTo>
                    <a:pt x="0" y="147576"/>
                  </a:lnTo>
                  <a:lnTo>
                    <a:pt x="436290" y="477482"/>
                  </a:lnTo>
                  <a:lnTo>
                    <a:pt x="436290" y="329895"/>
                  </a:lnTo>
                  <a:lnTo>
                    <a:pt x="0" y="0"/>
                  </a:lnTo>
                  <a:close/>
                </a:path>
              </a:pathLst>
            </a:custGeom>
            <a:solidFill>
              <a:srgbClr val="00DB01"/>
            </a:solidFill>
          </p:spPr>
          <p:txBody>
            <a:bodyPr wrap="square" lIns="0" tIns="0" rIns="0" bIns="0" rtlCol="0"/>
            <a:lstStyle/>
            <a:p>
              <a:endParaRPr dirty="0"/>
            </a:p>
          </p:txBody>
        </p:sp>
        <p:sp>
          <p:nvSpPr>
            <p:cNvPr id="15" name="object 17"/>
            <p:cNvSpPr/>
            <p:nvPr/>
          </p:nvSpPr>
          <p:spPr>
            <a:xfrm rot="5400000" flipH="1" flipV="1">
              <a:off x="5110893" y="5873817"/>
              <a:ext cx="330358" cy="339533"/>
            </a:xfrm>
            <a:custGeom>
              <a:avLst/>
              <a:gdLst/>
              <a:ahLst/>
              <a:cxnLst/>
              <a:rect l="l" t="t" r="r" b="b"/>
              <a:pathLst>
                <a:path w="436879" h="404495">
                  <a:moveTo>
                    <a:pt x="0" y="0"/>
                  </a:moveTo>
                  <a:lnTo>
                    <a:pt x="0" y="74154"/>
                  </a:lnTo>
                  <a:lnTo>
                    <a:pt x="436290" y="404050"/>
                  </a:lnTo>
                  <a:lnTo>
                    <a:pt x="436290" y="329895"/>
                  </a:lnTo>
                  <a:lnTo>
                    <a:pt x="0" y="0"/>
                  </a:lnTo>
                  <a:close/>
                </a:path>
              </a:pathLst>
            </a:custGeom>
            <a:solidFill>
              <a:srgbClr val="00DB01"/>
            </a:solidFill>
          </p:spPr>
          <p:txBody>
            <a:bodyPr wrap="square" lIns="0" tIns="0" rIns="0" bIns="0" rtlCol="0"/>
            <a:lstStyle/>
            <a:p>
              <a:endParaRPr dirty="0"/>
            </a:p>
          </p:txBody>
        </p:sp>
        <p:sp>
          <p:nvSpPr>
            <p:cNvPr id="16" name="object 18"/>
            <p:cNvSpPr/>
            <p:nvPr/>
          </p:nvSpPr>
          <p:spPr>
            <a:xfrm rot="5400000" flipH="1" flipV="1">
              <a:off x="2923767" y="5791732"/>
              <a:ext cx="330358" cy="503703"/>
            </a:xfrm>
            <a:custGeom>
              <a:avLst/>
              <a:gdLst/>
              <a:ahLst/>
              <a:cxnLst/>
              <a:rect l="l" t="t" r="r" b="b"/>
              <a:pathLst>
                <a:path w="436879" h="600075">
                  <a:moveTo>
                    <a:pt x="0" y="0"/>
                  </a:moveTo>
                  <a:lnTo>
                    <a:pt x="0" y="269960"/>
                  </a:lnTo>
                  <a:lnTo>
                    <a:pt x="436290" y="599856"/>
                  </a:lnTo>
                  <a:lnTo>
                    <a:pt x="436290" y="329895"/>
                  </a:lnTo>
                  <a:lnTo>
                    <a:pt x="0" y="0"/>
                  </a:lnTo>
                  <a:close/>
                </a:path>
              </a:pathLst>
            </a:custGeom>
            <a:solidFill>
              <a:srgbClr val="00DB01"/>
            </a:solidFill>
          </p:spPr>
          <p:txBody>
            <a:bodyPr wrap="square" lIns="0" tIns="0" rIns="0" bIns="0" rtlCol="0"/>
            <a:lstStyle/>
            <a:p>
              <a:endParaRPr dirty="0"/>
            </a:p>
          </p:txBody>
        </p:sp>
        <p:sp>
          <p:nvSpPr>
            <p:cNvPr id="17" name="object 19"/>
            <p:cNvSpPr/>
            <p:nvPr/>
          </p:nvSpPr>
          <p:spPr>
            <a:xfrm rot="5400000" flipH="1" flipV="1">
              <a:off x="4017328" y="5832775"/>
              <a:ext cx="330358" cy="421617"/>
            </a:xfrm>
            <a:custGeom>
              <a:avLst/>
              <a:gdLst/>
              <a:ahLst/>
              <a:cxnLst/>
              <a:rect l="l" t="t" r="r" b="b"/>
              <a:pathLst>
                <a:path w="436879" h="502284">
                  <a:moveTo>
                    <a:pt x="0" y="0"/>
                  </a:moveTo>
                  <a:lnTo>
                    <a:pt x="0" y="172057"/>
                  </a:lnTo>
                  <a:lnTo>
                    <a:pt x="436290" y="501953"/>
                  </a:lnTo>
                  <a:lnTo>
                    <a:pt x="436290" y="329895"/>
                  </a:lnTo>
                  <a:lnTo>
                    <a:pt x="0" y="0"/>
                  </a:lnTo>
                  <a:close/>
                </a:path>
              </a:pathLst>
            </a:custGeom>
            <a:solidFill>
              <a:srgbClr val="00DB01"/>
            </a:solidFill>
          </p:spPr>
          <p:txBody>
            <a:bodyPr wrap="square" lIns="0" tIns="0" rIns="0" bIns="0" rtlCol="0"/>
            <a:lstStyle/>
            <a:p>
              <a:endParaRPr dirty="0"/>
            </a:p>
          </p:txBody>
        </p:sp>
        <p:sp>
          <p:nvSpPr>
            <p:cNvPr id="18" name="object 20"/>
            <p:cNvSpPr/>
            <p:nvPr/>
          </p:nvSpPr>
          <p:spPr>
            <a:xfrm rot="5400000" flipH="1" flipV="1">
              <a:off x="5384151" y="5884209"/>
              <a:ext cx="330358" cy="318746"/>
            </a:xfrm>
            <a:custGeom>
              <a:avLst/>
              <a:gdLst/>
              <a:ahLst/>
              <a:cxnLst/>
              <a:rect l="l" t="t" r="r" b="b"/>
              <a:pathLst>
                <a:path w="436879" h="379729">
                  <a:moveTo>
                    <a:pt x="0" y="0"/>
                  </a:moveTo>
                  <a:lnTo>
                    <a:pt x="0" y="49673"/>
                  </a:lnTo>
                  <a:lnTo>
                    <a:pt x="436290" y="379569"/>
                  </a:lnTo>
                  <a:lnTo>
                    <a:pt x="436290" y="329895"/>
                  </a:lnTo>
                  <a:lnTo>
                    <a:pt x="0" y="0"/>
                  </a:lnTo>
                  <a:close/>
                </a:path>
              </a:pathLst>
            </a:custGeom>
            <a:solidFill>
              <a:srgbClr val="00DB01"/>
            </a:solidFill>
          </p:spPr>
          <p:txBody>
            <a:bodyPr wrap="square" lIns="0" tIns="0" rIns="0" bIns="0" rtlCol="0"/>
            <a:lstStyle/>
            <a:p>
              <a:endParaRPr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a:solidFill>
                  <a:srgbClr val="404040"/>
                </a:solidFill>
                <a:latin typeface="Verdana" panose="020B0604030504040204" pitchFamily="34" charset="0"/>
                <a:ea typeface="Verdana" panose="020B0604030504040204" pitchFamily="34" charset="0"/>
              </a:rPr>
              <a:t>(1/18)</a:t>
            </a:r>
            <a:r>
              <a:rPr lang="en-US" sz="3200" b="1">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15" name="Rectangle 14"/>
          <p:cNvSpPr/>
          <p:nvPr/>
        </p:nvSpPr>
        <p:spPr>
          <a:xfrm>
            <a:off x="417492" y="1502204"/>
            <a:ext cx="4158554" cy="4073789"/>
          </a:xfrm>
          <a:prstGeom prst="rect">
            <a:avLst/>
          </a:prstGeom>
          <a:solidFill>
            <a:srgbClr val="CDDD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 438"/>
          <p:cNvSpPr/>
          <p:nvPr/>
        </p:nvSpPr>
        <p:spPr>
          <a:xfrm>
            <a:off x="417493" y="2308720"/>
            <a:ext cx="4158554" cy="7208158"/>
          </a:xfrm>
          <a:prstGeom prst="rect">
            <a:avLst/>
          </a:prstGeom>
          <a:solidFill>
            <a:srgbClr val="CDDDE6">
              <a:alpha val="100000"/>
            </a:srgbClr>
          </a:solidFill>
          <a:ln w="0" cap="flat">
            <a:noFill/>
            <a:prstDash val="solid"/>
            <a:miter lim="0"/>
          </a:ln>
        </p:spPr>
        <p:txBody>
          <a:bodyPr rtlCol="0"/>
          <a:lstStyle/>
          <a:p>
            <a:pPr algn="ctr"/>
            <a:endParaRPr lang="zh-CN" altLang="en-US">
              <a:latin typeface="Verdana" panose="020B0604030504040204" pitchFamily="34" charset="0"/>
            </a:endParaRPr>
          </a:p>
        </p:txBody>
      </p:sp>
      <p:sp>
        <p:nvSpPr>
          <p:cNvPr id="6" name="textbox 440"/>
          <p:cNvSpPr/>
          <p:nvPr/>
        </p:nvSpPr>
        <p:spPr>
          <a:xfrm>
            <a:off x="375729" y="2308720"/>
            <a:ext cx="6130394" cy="3036783"/>
          </a:xfrm>
          <a:prstGeom prst="rect">
            <a:avLst/>
          </a:prstGeom>
          <a:noFill/>
          <a:ln w="0" cap="flat">
            <a:noFill/>
            <a:prstDash val="solid"/>
            <a:miter lim="0"/>
          </a:ln>
        </p:spPr>
        <p:txBody>
          <a:bodyPr vert="horz" wrap="square" lIns="0" tIns="0" rIns="0" bIns="0"/>
          <a:lstStyle/>
          <a:p>
            <a:pPr marL="21590" algn="l" rtl="0" eaLnBrk="0">
              <a:lnSpc>
                <a:spcPts val="2375"/>
              </a:lnSpc>
              <a:spcBef>
                <a:spcPts val="1475"/>
              </a:spcBef>
            </a:pPr>
            <a:endParaRPr sz="1600" dirty="0">
              <a:latin typeface="Verdana" panose="020B0604030504040204" pitchFamily="34" charset="0"/>
              <a:ea typeface="Verdana" panose="020B0604030504040204" pitchFamily="34" charset="0"/>
              <a:cs typeface="Microsoft YaHei" panose="020B0503020204020204" charset="-122"/>
            </a:endParaRPr>
          </a:p>
        </p:txBody>
      </p:sp>
      <p:grpSp>
        <p:nvGrpSpPr>
          <p:cNvPr id="16" name="Group 15"/>
          <p:cNvGrpSpPr/>
          <p:nvPr/>
        </p:nvGrpSpPr>
        <p:grpSpPr>
          <a:xfrm>
            <a:off x="741130" y="6138048"/>
            <a:ext cx="3525731" cy="3020799"/>
            <a:chOff x="1129715" y="6138048"/>
            <a:chExt cx="3525731" cy="3020799"/>
          </a:xfrm>
        </p:grpSpPr>
        <p:pic>
          <p:nvPicPr>
            <p:cNvPr id="7" name="picture 442"/>
            <p:cNvPicPr>
              <a:picLocks noChangeAspect="1"/>
            </p:cNvPicPr>
            <p:nvPr/>
          </p:nvPicPr>
          <p:blipFill>
            <a:blip r:embed="rId1"/>
            <a:stretch>
              <a:fillRect/>
            </a:stretch>
          </p:blipFill>
          <p:spPr>
            <a:xfrm>
              <a:off x="1129715" y="6138048"/>
              <a:ext cx="2281423" cy="3020799"/>
            </a:xfrm>
            <a:prstGeom prst="rect">
              <a:avLst/>
            </a:prstGeom>
          </p:spPr>
        </p:pic>
        <p:pic>
          <p:nvPicPr>
            <p:cNvPr id="8" name="picture 444"/>
            <p:cNvPicPr>
              <a:picLocks noChangeAspect="1"/>
            </p:cNvPicPr>
            <p:nvPr/>
          </p:nvPicPr>
          <p:blipFill>
            <a:blip r:embed="rId2"/>
            <a:stretch>
              <a:fillRect/>
            </a:stretch>
          </p:blipFill>
          <p:spPr>
            <a:xfrm>
              <a:off x="3586523" y="6301834"/>
              <a:ext cx="1068923" cy="2571688"/>
            </a:xfrm>
            <a:prstGeom prst="rect">
              <a:avLst/>
            </a:prstGeom>
          </p:spPr>
        </p:pic>
      </p:grpSp>
      <p:sp>
        <p:nvSpPr>
          <p:cNvPr id="2" name="TextBox 1"/>
          <p:cNvSpPr txBox="1"/>
          <p:nvPr/>
        </p:nvSpPr>
        <p:spPr>
          <a:xfrm>
            <a:off x="4765883" y="1502204"/>
            <a:ext cx="9864515" cy="1783715"/>
          </a:xfrm>
          <a:prstGeom prst="rect">
            <a:avLst/>
          </a:prstGeom>
          <a:noFill/>
        </p:spPr>
        <p:txBody>
          <a:bodyPr wrap="square" rtlCol="0">
            <a:spAutoFit/>
          </a:bodyPr>
          <a:lstStyle/>
          <a:p>
            <a:r>
              <a:rPr lang="en-US" sz="1400" b="1" dirty="0">
                <a:solidFill>
                  <a:srgbClr val="57A0B7"/>
                </a:solidFill>
                <a:latin typeface="Verdana" panose="020B0604030504040204" pitchFamily="34" charset="0"/>
                <a:ea typeface="Verdana" panose="020B0604030504040204" pitchFamily="34" charset="0"/>
              </a:rPr>
              <a:t>1. Frame Structure</a:t>
            </a:r>
            <a:endParaRPr lang="en-US" sz="1400" b="1" dirty="0">
              <a:solidFill>
                <a:srgbClr val="57A0B7"/>
              </a:solidFill>
              <a:latin typeface="Verdana" panose="020B0604030504040204" pitchFamily="34" charset="0"/>
              <a:ea typeface="Verdana" panose="020B0604030504040204" pitchFamily="34" charset="0"/>
            </a:endParaRPr>
          </a:p>
          <a:p>
            <a:endParaRPr lang="en-US" sz="1200" dirty="0">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frame can be equipped with external hanging doors, available in single or double mesh configurations, as well as single glass doors. The design features four upper and lower beams along with six longitudinal beams, all securely welded to four columns, creating a solid and aesthetically pleasing main body. This structure offers greater load-bearing capacity and improved earthquake resistance compared to traditional assembled cabinets. Unlike conventional external welding and grinding methods, which often result in inconsistent R angles and uneven flatness due to varying skill levels of the grinding personnel, this product employs an advanced internal welding process. All solder joints are concealed within the joints, ensuring a uniform appearance without the need for grinding, resulting in a neat and visually appealing surface.</a:t>
            </a:r>
            <a:endParaRPr lang="en-US" sz="1200" dirty="0">
              <a:solidFill>
                <a:srgbClr val="404040"/>
              </a:solidFill>
              <a:latin typeface="Verdana" panose="020B0604030504040204" pitchFamily="34" charset="0"/>
              <a:ea typeface="Verdana" panose="020B0604030504040204" pitchFamily="34" charset="0"/>
            </a:endParaRPr>
          </a:p>
        </p:txBody>
      </p:sp>
      <p:pic>
        <p:nvPicPr>
          <p:cNvPr id="9" name="picture 450"/>
          <p:cNvPicPr>
            <a:picLocks noChangeAspect="1"/>
          </p:cNvPicPr>
          <p:nvPr/>
        </p:nvPicPr>
        <p:blipFill>
          <a:blip r:embed="rId3"/>
          <a:stretch>
            <a:fillRect/>
          </a:stretch>
        </p:blipFill>
        <p:spPr>
          <a:xfrm>
            <a:off x="4780343" y="3329796"/>
            <a:ext cx="1800000" cy="1095652"/>
          </a:xfrm>
          <a:prstGeom prst="rect">
            <a:avLst/>
          </a:prstGeom>
        </p:spPr>
      </p:pic>
      <p:pic>
        <p:nvPicPr>
          <p:cNvPr id="10" name="picture 452"/>
          <p:cNvPicPr>
            <a:picLocks noChangeAspect="1"/>
          </p:cNvPicPr>
          <p:nvPr/>
        </p:nvPicPr>
        <p:blipFill>
          <a:blip r:embed="rId4"/>
          <a:stretch>
            <a:fillRect/>
          </a:stretch>
        </p:blipFill>
        <p:spPr>
          <a:xfrm>
            <a:off x="4780339" y="4602653"/>
            <a:ext cx="1800000" cy="1095652"/>
          </a:xfrm>
          <a:prstGeom prst="rect">
            <a:avLst/>
          </a:prstGeom>
        </p:spPr>
      </p:pic>
      <p:pic>
        <p:nvPicPr>
          <p:cNvPr id="13" name="picture 458"/>
          <p:cNvPicPr>
            <a:picLocks noChangeAspect="1"/>
          </p:cNvPicPr>
          <p:nvPr/>
        </p:nvPicPr>
        <p:blipFill>
          <a:blip r:embed="rId5"/>
          <a:stretch>
            <a:fillRect/>
          </a:stretch>
        </p:blipFill>
        <p:spPr>
          <a:xfrm>
            <a:off x="4780343" y="8421226"/>
            <a:ext cx="1800000" cy="1095652"/>
          </a:xfrm>
          <a:prstGeom prst="rect">
            <a:avLst/>
          </a:prstGeom>
        </p:spPr>
      </p:pic>
      <p:pic>
        <p:nvPicPr>
          <p:cNvPr id="12" name="picture 456"/>
          <p:cNvPicPr>
            <a:picLocks noChangeAspect="1"/>
          </p:cNvPicPr>
          <p:nvPr/>
        </p:nvPicPr>
        <p:blipFill>
          <a:blip r:embed="rId6"/>
          <a:stretch>
            <a:fillRect/>
          </a:stretch>
        </p:blipFill>
        <p:spPr>
          <a:xfrm>
            <a:off x="4780339" y="5875510"/>
            <a:ext cx="1800000" cy="1095652"/>
          </a:xfrm>
          <a:prstGeom prst="rect">
            <a:avLst/>
          </a:prstGeom>
        </p:spPr>
      </p:pic>
      <p:pic>
        <p:nvPicPr>
          <p:cNvPr id="11" name="picture 454"/>
          <p:cNvPicPr>
            <a:picLocks noChangeAspect="1"/>
          </p:cNvPicPr>
          <p:nvPr/>
        </p:nvPicPr>
        <p:blipFill>
          <a:blip r:embed="rId7"/>
          <a:stretch>
            <a:fillRect/>
          </a:stretch>
        </p:blipFill>
        <p:spPr>
          <a:xfrm>
            <a:off x="4780343" y="7148367"/>
            <a:ext cx="1800000" cy="1095652"/>
          </a:xfrm>
          <a:prstGeom prst="rect">
            <a:avLst/>
          </a:prstGeom>
        </p:spPr>
      </p:pic>
      <p:sp>
        <p:nvSpPr>
          <p:cNvPr id="17" name="TextBox 16"/>
          <p:cNvSpPr txBox="1"/>
          <p:nvPr/>
        </p:nvSpPr>
        <p:spPr>
          <a:xfrm>
            <a:off x="6695960" y="4602653"/>
            <a:ext cx="7934439" cy="1107996"/>
          </a:xfrm>
          <a:prstGeom prst="rect">
            <a:avLst/>
          </a:prstGeom>
          <a:noFill/>
        </p:spPr>
        <p:txBody>
          <a:bodyPr wrap="square" rtlCol="0">
            <a:spAutoFit/>
          </a:bodyPr>
          <a:lstStyle/>
          <a:p>
            <a:r>
              <a:rPr lang="en-US" sz="1100" b="1" dirty="0">
                <a:solidFill>
                  <a:srgbClr val="404040"/>
                </a:solidFill>
                <a:latin typeface="Verdana" panose="020B0604030504040204" pitchFamily="34" charset="0"/>
                <a:ea typeface="Verdana" panose="020B0604030504040204" pitchFamily="34" charset="0"/>
              </a:rPr>
              <a:t>1.3 </a:t>
            </a:r>
            <a:r>
              <a:rPr lang="en-US" sz="1100" dirty="0">
                <a:solidFill>
                  <a:srgbClr val="404040"/>
                </a:solidFill>
                <a:latin typeface="Verdana" panose="020B0604030504040204" pitchFamily="34" charset="0"/>
                <a:ea typeface="Verdana" panose="020B0604030504040204" pitchFamily="34" charset="0"/>
              </a:rPr>
              <a:t>Each column has three</a:t>
            </a:r>
            <a:r>
              <a:rPr lang="en-US" sz="1100" dirty="0">
                <a:solidFill>
                  <a:schemeClr val="tx1"/>
                </a:solidFill>
                <a:latin typeface="Verdana" panose="020B0604030504040204" pitchFamily="34" charset="0"/>
                <a:ea typeface="Verdana" panose="020B0604030504040204" pitchFamily="34" charset="0"/>
              </a:rPr>
              <a:t> φ</a:t>
            </a:r>
            <a:r>
              <a:rPr lang="en-US" sz="1100" dirty="0">
                <a:solidFill>
                  <a:srgbClr val="404040"/>
                </a:solidFill>
                <a:latin typeface="Verdana" panose="020B0604030504040204" pitchFamily="34" charset="0"/>
                <a:ea typeface="Verdana" panose="020B0604030504040204" pitchFamily="34" charset="0"/>
              </a:rPr>
              <a:t>8.5mm connection holes at the top, middle, and bottom, allowing two cabinets to connect using only six M8*20 bolts, with no extra accessories required. The design ensures that even after linking 15 cabinets, straightness deviation remains under 2mm, and top/bottom alignment is also within 2mm. Cabinets can be connected without removing any internal components. Additionally, these holes can be utilized for cold or hot aisle structures, and when used individually, they are covered with black decorative caps for a clean appearance.</a:t>
            </a:r>
            <a:endParaRPr lang="en-US" sz="1100" dirty="0">
              <a:solidFill>
                <a:srgbClr val="404040"/>
              </a:solidFill>
              <a:latin typeface="Verdana" panose="020B0604030504040204" pitchFamily="34" charset="0"/>
              <a:ea typeface="Verdana" panose="020B0604030504040204" pitchFamily="34" charset="0"/>
            </a:endParaRPr>
          </a:p>
        </p:txBody>
      </p:sp>
      <p:sp>
        <p:nvSpPr>
          <p:cNvPr id="18" name="TextBox 17"/>
          <p:cNvSpPr txBox="1"/>
          <p:nvPr/>
        </p:nvSpPr>
        <p:spPr>
          <a:xfrm>
            <a:off x="6695960" y="5875510"/>
            <a:ext cx="7934439" cy="938719"/>
          </a:xfrm>
          <a:prstGeom prst="rect">
            <a:avLst/>
          </a:prstGeom>
          <a:noFill/>
        </p:spPr>
        <p:txBody>
          <a:bodyPr wrap="square" rtlCol="0">
            <a:spAutoFit/>
          </a:bodyPr>
          <a:lstStyle/>
          <a:p>
            <a:r>
              <a:rPr lang="en-US" sz="1100" b="1" dirty="0">
                <a:solidFill>
                  <a:srgbClr val="404040"/>
                </a:solidFill>
                <a:latin typeface="Verdana" panose="020B0604030504040204" pitchFamily="34" charset="0"/>
                <a:ea typeface="Verdana" panose="020B0604030504040204" pitchFamily="34" charset="0"/>
              </a:rPr>
              <a:t>1.4 </a:t>
            </a:r>
            <a:r>
              <a:rPr lang="en-US" sz="1100" dirty="0">
                <a:solidFill>
                  <a:srgbClr val="404040"/>
                </a:solidFill>
                <a:latin typeface="Verdana" panose="020B0604030504040204" pitchFamily="34" charset="0"/>
                <a:ea typeface="Verdana" panose="020B0604030504040204" pitchFamily="34" charset="0"/>
              </a:rPr>
              <a:t>At the four corners of the cabinet's top, four sets of M6 nuts (eight in total) are reserved for installing a top cable tray, cold or hot aisle top structures, PDU grounding for top cable entry, and the cover plate between two cabinets. M6 nuts are also reserved on the bottom sides of the beams for grounding connections between the doors and the cabinet. Additionally, an LED light can be installed on the rear top beam for convenient wiring illumination, with the light turning on when the door is open and off when closed.</a:t>
            </a:r>
            <a:endParaRPr lang="en-US" sz="1100" dirty="0">
              <a:solidFill>
                <a:srgbClr val="404040"/>
              </a:solidFill>
              <a:latin typeface="Verdana" panose="020B0604030504040204" pitchFamily="34" charset="0"/>
              <a:ea typeface="Verdana" panose="020B0604030504040204" pitchFamily="34" charset="0"/>
            </a:endParaRPr>
          </a:p>
        </p:txBody>
      </p:sp>
      <p:sp>
        <p:nvSpPr>
          <p:cNvPr id="19" name="TextBox 18"/>
          <p:cNvSpPr txBox="1"/>
          <p:nvPr/>
        </p:nvSpPr>
        <p:spPr>
          <a:xfrm>
            <a:off x="6695960" y="7148367"/>
            <a:ext cx="7934439" cy="600164"/>
          </a:xfrm>
          <a:prstGeom prst="rect">
            <a:avLst/>
          </a:prstGeom>
          <a:noFill/>
        </p:spPr>
        <p:txBody>
          <a:bodyPr wrap="square" rtlCol="0">
            <a:spAutoFit/>
          </a:bodyPr>
          <a:lstStyle/>
          <a:p>
            <a:r>
              <a:rPr lang="en-US" sz="1100" b="1" dirty="0">
                <a:solidFill>
                  <a:srgbClr val="404040"/>
                </a:solidFill>
                <a:latin typeface="Verdana" panose="020B0604030504040204" pitchFamily="34" charset="0"/>
                <a:ea typeface="Verdana" panose="020B0604030504040204" pitchFamily="34" charset="0"/>
              </a:rPr>
              <a:t>1.5 </a:t>
            </a:r>
            <a:r>
              <a:rPr lang="en-US" sz="1100" dirty="0">
                <a:solidFill>
                  <a:srgbClr val="404040"/>
                </a:solidFill>
                <a:latin typeface="Verdana" panose="020B0604030504040204" pitchFamily="34" charset="0"/>
                <a:ea typeface="Verdana" panose="020B0604030504040204" pitchFamily="34" charset="0"/>
              </a:rPr>
              <a:t>Adjustable support feet and caster wheels can be added to the vertical beams at the four bottom corners, allowing for easier cabinet mobility. However, in cold air channel data centers, caster wheels and adjustable feet are typically not installed.</a:t>
            </a:r>
            <a:endParaRPr lang="en-US" sz="1100" dirty="0">
              <a:solidFill>
                <a:srgbClr val="404040"/>
              </a:solidFill>
              <a:latin typeface="Verdana" panose="020B0604030504040204" pitchFamily="34" charset="0"/>
              <a:ea typeface="Verdana" panose="020B0604030504040204" pitchFamily="34" charset="0"/>
            </a:endParaRPr>
          </a:p>
        </p:txBody>
      </p:sp>
      <p:sp>
        <p:nvSpPr>
          <p:cNvPr id="20" name="TextBox 19"/>
          <p:cNvSpPr txBox="1"/>
          <p:nvPr/>
        </p:nvSpPr>
        <p:spPr>
          <a:xfrm>
            <a:off x="6695960" y="8421226"/>
            <a:ext cx="7934439" cy="430887"/>
          </a:xfrm>
          <a:prstGeom prst="rect">
            <a:avLst/>
          </a:prstGeom>
          <a:noFill/>
        </p:spPr>
        <p:txBody>
          <a:bodyPr wrap="square" rtlCol="0">
            <a:spAutoFit/>
          </a:bodyPr>
          <a:lstStyle/>
          <a:p>
            <a:r>
              <a:rPr lang="en-US" sz="1100" b="1" dirty="0">
                <a:solidFill>
                  <a:srgbClr val="404040"/>
                </a:solidFill>
                <a:latin typeface="Verdana" panose="020B0604030504040204" pitchFamily="34" charset="0"/>
                <a:ea typeface="Verdana" panose="020B0604030504040204" pitchFamily="34" charset="0"/>
              </a:rPr>
              <a:t>1.6 </a:t>
            </a:r>
            <a:r>
              <a:rPr lang="en-US" sz="1100" dirty="0">
                <a:solidFill>
                  <a:srgbClr val="404040"/>
                </a:solidFill>
                <a:latin typeface="Verdana" panose="020B0604030504040204" pitchFamily="34" charset="0"/>
                <a:ea typeface="Verdana" panose="020B0604030504040204" pitchFamily="34" charset="0"/>
              </a:rPr>
              <a:t>Four φ6 holes are reserved at the bottom of the frame for securing the frame to the cabinet base or for fixing it to a pallet during packaging.</a:t>
            </a:r>
            <a:endParaRPr lang="en-US" sz="1100" dirty="0">
              <a:solidFill>
                <a:srgbClr val="404040"/>
              </a:solidFill>
              <a:latin typeface="Verdana" panose="020B0604030504040204" pitchFamily="34" charset="0"/>
              <a:ea typeface="Verdana" panose="020B0604030504040204" pitchFamily="34" charset="0"/>
            </a:endParaRPr>
          </a:p>
        </p:txBody>
      </p:sp>
      <p:sp>
        <p:nvSpPr>
          <p:cNvPr id="21" name="TextBox 20"/>
          <p:cNvSpPr txBox="1"/>
          <p:nvPr/>
        </p:nvSpPr>
        <p:spPr>
          <a:xfrm>
            <a:off x="417492" y="1536663"/>
            <a:ext cx="4173009" cy="368300"/>
          </a:xfrm>
          <a:prstGeom prst="rect">
            <a:avLst/>
          </a:prstGeom>
          <a:noFill/>
        </p:spPr>
        <p:txBody>
          <a:bodyPr wrap="square" rtlCol="0">
            <a:spAutoFit/>
          </a:bodyPr>
          <a:lstStyle/>
          <a:p>
            <a:r>
              <a:rPr lang="en-US" b="1" dirty="0">
                <a:solidFill>
                  <a:schemeClr val="tx1"/>
                </a:solidFill>
                <a:latin typeface="Verdana" panose="020B0604030504040204" pitchFamily="34" charset="0"/>
                <a:ea typeface="Verdana" panose="020B0604030504040204" pitchFamily="34" charset="0"/>
              </a:rPr>
              <a:t>Data Center Server Cabinet</a:t>
            </a:r>
            <a:endParaRPr lang="en-US" b="1" dirty="0">
              <a:solidFill>
                <a:schemeClr val="tx1"/>
              </a:solidFill>
              <a:latin typeface="Verdana" panose="020B0604030504040204" pitchFamily="34" charset="0"/>
              <a:ea typeface="Verdana" panose="020B0604030504040204" pitchFamily="34" charset="0"/>
            </a:endParaRPr>
          </a:p>
        </p:txBody>
      </p:sp>
      <p:sp>
        <p:nvSpPr>
          <p:cNvPr id="22" name="TextBox 21"/>
          <p:cNvSpPr txBox="1"/>
          <p:nvPr/>
        </p:nvSpPr>
        <p:spPr>
          <a:xfrm>
            <a:off x="417492" y="1917749"/>
            <a:ext cx="4173009" cy="3600986"/>
          </a:xfrm>
          <a:prstGeom prst="rect">
            <a:avLst/>
          </a:prstGeom>
          <a:noFill/>
        </p:spPr>
        <p:txBody>
          <a:bodyPr wrap="square" rtlCol="0">
            <a:spAutoFit/>
          </a:bodyPr>
          <a:lstStyle/>
          <a:p>
            <a:r>
              <a:rPr lang="en-US" sz="1200" b="1" dirty="0">
                <a:solidFill>
                  <a:srgbClr val="709DAC"/>
                </a:solidFill>
                <a:latin typeface="Verdana" panose="020B0604030504040204" pitchFamily="34" charset="0"/>
                <a:ea typeface="Verdana" panose="020B0604030504040204" pitchFamily="34" charset="0"/>
              </a:rPr>
              <a:t>Taking Exquisite</a:t>
            </a:r>
            <a:r>
              <a:rPr lang="en-US" sz="1200" b="1" dirty="0">
                <a:solidFill>
                  <a:srgbClr val="709DAC"/>
                </a:solidFill>
                <a:latin typeface="Verdana" panose="020B0604030504040204" pitchFamily="34" charset="0"/>
                <a:ea typeface="Verdana" panose="020B0604030504040204" pitchFamily="34" charset="0"/>
              </a:rPr>
              <a:t> Design as Our Essence, Precision Manufacturing as Our Foundation</a:t>
            </a:r>
            <a:endParaRPr lang="en-US" sz="1200" b="1" dirty="0">
              <a:solidFill>
                <a:srgbClr val="709DAC"/>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b="1" dirty="0" err="1">
                <a:solidFill>
                  <a:srgbClr val="404040"/>
                </a:solidFill>
                <a:latin typeface="Verdana" panose="020B0604030504040204" pitchFamily="34" charset="0"/>
                <a:ea typeface="Verdana" panose="020B0604030504040204" pitchFamily="34" charset="0"/>
              </a:rPr>
              <a:t>Boersida</a:t>
            </a:r>
            <a:r>
              <a:rPr lang="en-US" sz="1200" b="1" dirty="0">
                <a:solidFill>
                  <a:srgbClr val="404040"/>
                </a:solidFill>
                <a:latin typeface="Verdana" panose="020B0604030504040204" pitchFamily="34" charset="0"/>
                <a:ea typeface="Verdana" panose="020B0604030504040204" pitchFamily="34" charset="0"/>
              </a:rPr>
              <a:t> cabinets are independently developed </a:t>
            </a:r>
            <a:r>
              <a:rPr lang="en-US" sz="1200" dirty="0">
                <a:solidFill>
                  <a:srgbClr val="404040"/>
                </a:solidFill>
                <a:latin typeface="Verdana" panose="020B0604030504040204" pitchFamily="34" charset="0"/>
                <a:ea typeface="Verdana" panose="020B0604030504040204" pitchFamily="34" charset="0"/>
              </a:rPr>
              <a:t>to meet international standards, </a:t>
            </a:r>
            <a:r>
              <a:rPr lang="en-US" sz="1200" b="1" dirty="0">
                <a:solidFill>
                  <a:srgbClr val="404040"/>
                </a:solidFill>
                <a:latin typeface="Verdana" panose="020B0604030504040204" pitchFamily="34" charset="0"/>
                <a:ea typeface="Verdana" panose="020B0604030504040204" pitchFamily="34" charset="0"/>
              </a:rPr>
              <a:t>featuring 42 internal expansion spaces</a:t>
            </a:r>
            <a:r>
              <a:rPr lang="en-US" sz="1200" dirty="0">
                <a:solidFill>
                  <a:srgbClr val="404040"/>
                </a:solidFill>
                <a:latin typeface="Verdana" panose="020B0604030504040204" pitchFamily="34" charset="0"/>
                <a:ea typeface="Verdana" panose="020B0604030504040204" pitchFamily="34" charset="0"/>
              </a:rPr>
              <a:t>. They utilize an industry-leading aluminum-magnesium alloy composite profile structure, ensuring </a:t>
            </a:r>
            <a:r>
              <a:rPr lang="en-US" sz="1200" b="1" dirty="0">
                <a:solidFill>
                  <a:srgbClr val="404040"/>
                </a:solidFill>
                <a:latin typeface="Verdana" panose="020B0604030504040204" pitchFamily="34" charset="0"/>
                <a:ea typeface="Verdana" panose="020B0604030504040204" pitchFamily="34" charset="0"/>
              </a:rPr>
              <a:t>high strength, lightweight durability, and easy installation and maintenance</a:t>
            </a:r>
            <a:r>
              <a:rPr lang="en-US" sz="1200" dirty="0">
                <a:solidFill>
                  <a:srgbClr val="404040"/>
                </a:solidFill>
                <a:latin typeface="Verdana" panose="020B0604030504040204" pitchFamily="34" charset="0"/>
                <a:ea typeface="Verdana" panose="020B0604030504040204" pitchFamily="34" charset="0"/>
              </a:rPr>
              <a:t>.</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product design embodies Dawning Information Industry Co., Ltd.'s </a:t>
            </a:r>
            <a:r>
              <a:rPr lang="en-US" sz="1200" b="1" dirty="0">
                <a:solidFill>
                  <a:srgbClr val="404040"/>
                </a:solidFill>
                <a:latin typeface="Verdana" panose="020B0604030504040204" pitchFamily="34" charset="0"/>
                <a:ea typeface="Verdana" panose="020B0604030504040204" pitchFamily="34" charset="0"/>
              </a:rPr>
              <a:t>commitment to "advanced, cutting-edge, high-end" aesthetics</a:t>
            </a:r>
            <a:r>
              <a:rPr lang="en-US" sz="1200" dirty="0">
                <a:solidFill>
                  <a:srgbClr val="404040"/>
                </a:solidFill>
                <a:latin typeface="Verdana" panose="020B0604030504040204" pitchFamily="34" charset="0"/>
                <a:ea typeface="Verdana" panose="020B0604030504040204" pitchFamily="34" charset="0"/>
              </a:rPr>
              <a:t>. Integrated with sophisticated LED lighting technology, the cabinets exude a modern, technological flair, showcasing Dawning Information's innovative and </a:t>
            </a:r>
            <a:r>
              <a:rPr lang="en-US" sz="1200" b="1" dirty="0">
                <a:solidFill>
                  <a:srgbClr val="404040"/>
                </a:solidFill>
                <a:latin typeface="Verdana" panose="020B0604030504040204" pitchFamily="34" charset="0"/>
                <a:ea typeface="Verdana" panose="020B0604030504040204" pitchFamily="34" charset="0"/>
              </a:rPr>
              <a:t>high-quality approach to professional product design</a:t>
            </a:r>
            <a:r>
              <a:rPr lang="en-US" sz="1200" dirty="0">
                <a:solidFill>
                  <a:srgbClr val="404040"/>
                </a:solidFill>
                <a:latin typeface="Verdana" panose="020B0604030504040204" pitchFamily="34" charset="0"/>
                <a:ea typeface="Verdana" panose="020B0604030504040204" pitchFamily="34" charset="0"/>
              </a:rPr>
              <a:t>.</a:t>
            </a:r>
            <a:endParaRPr lang="en-US" sz="1200" dirty="0">
              <a:solidFill>
                <a:srgbClr val="404040"/>
              </a:solidFill>
              <a:latin typeface="Verdana" panose="020B0604030504040204" pitchFamily="34" charset="0"/>
              <a:ea typeface="Verdana" panose="020B0604030504040204" pitchFamily="34" charset="0"/>
            </a:endParaRPr>
          </a:p>
        </p:txBody>
      </p:sp>
      <p:sp>
        <p:nvSpPr>
          <p:cNvPr id="4" name="TextBox 3"/>
          <p:cNvSpPr txBox="1"/>
          <p:nvPr/>
        </p:nvSpPr>
        <p:spPr>
          <a:xfrm>
            <a:off x="6695960" y="3329796"/>
            <a:ext cx="7934439" cy="1107996"/>
          </a:xfrm>
          <a:prstGeom prst="rect">
            <a:avLst/>
          </a:prstGeom>
          <a:noFill/>
        </p:spPr>
        <p:txBody>
          <a:bodyPr wrap="square" rtlCol="0">
            <a:spAutoFit/>
          </a:bodyPr>
          <a:lstStyle/>
          <a:p>
            <a:r>
              <a:rPr lang="en-US" sz="1100" b="1" dirty="0">
                <a:solidFill>
                  <a:srgbClr val="404040"/>
                </a:solidFill>
                <a:latin typeface="Verdana" panose="020B0604030504040204" pitchFamily="34" charset="0"/>
                <a:ea typeface="Verdana" panose="020B0604030504040204" pitchFamily="34" charset="0"/>
              </a:rPr>
              <a:t>1.2 </a:t>
            </a:r>
            <a:r>
              <a:rPr lang="en-US" sz="1100" dirty="0">
                <a:solidFill>
                  <a:srgbClr val="404040"/>
                </a:solidFill>
                <a:latin typeface="Verdana" panose="020B0604030504040204" pitchFamily="34" charset="0"/>
                <a:ea typeface="Verdana" panose="020B0604030504040204" pitchFamily="34" charset="0"/>
              </a:rPr>
              <a:t>The four columns of the cabinet's main frame have three reserved combination holes at the top, middle, and bottom of each column. The tool-free quick-mount internal hinge allows for an opening angle greater than 120°, ensuring stability during transport and reducing friction between the door and frame. When installed, the door’s upper edge is 5mm lower than the frame to avoid interference with top-mounted accessories or cable bridges, while the lower edge is 35mm higher to prevent contact with feet when opening the door.</a:t>
            </a:r>
            <a:endParaRPr lang="en-US" sz="1100" dirty="0">
              <a:solidFill>
                <a:srgbClr val="404040"/>
              </a:solidFill>
              <a:latin typeface="Verdana" panose="020B0604030504040204" pitchFamily="34" charset="0"/>
              <a:ea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(2/18)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71" name="Rectangle 70"/>
          <p:cNvSpPr/>
          <p:nvPr/>
        </p:nvSpPr>
        <p:spPr>
          <a:xfrm>
            <a:off x="929368" y="2487612"/>
            <a:ext cx="13260614" cy="1436541"/>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0904" y="2513385"/>
            <a:ext cx="10693343" cy="141478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2. vertical mounting rail</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vertical mounting rails are made of 2.0mm thick high-quality cold-rolled steel, formed through five bending processes. U-mark numbers are printed on the front from bottom to top. Unlike traditional hanging-style rails, this product uses four fully embedded vertical mounting rails between the upper and lower longitudinal beams on both sides of the main frame. This design enhances the overall load-bearing capacity of the cabinet and allows for adjustable spacing between the front and rear rails to meet specific requirements.</a:t>
            </a:r>
            <a:endParaRPr lang="en-US" sz="1200" dirty="0">
              <a:solidFill>
                <a:srgbClr val="404040"/>
              </a:solidFill>
              <a:latin typeface="Verdana" panose="020B0604030504040204" pitchFamily="34" charset="0"/>
              <a:ea typeface="Verdana" panose="020B0604030504040204" pitchFamily="34" charset="0"/>
            </a:endParaRPr>
          </a:p>
        </p:txBody>
      </p:sp>
      <p:grpSp>
        <p:nvGrpSpPr>
          <p:cNvPr id="2" name="Group 1"/>
          <p:cNvGrpSpPr/>
          <p:nvPr/>
        </p:nvGrpSpPr>
        <p:grpSpPr>
          <a:xfrm>
            <a:off x="11948426" y="2751770"/>
            <a:ext cx="2110021" cy="908225"/>
            <a:chOff x="11948426" y="2659437"/>
            <a:chExt cx="2110021" cy="908225"/>
          </a:xfrm>
        </p:grpSpPr>
        <p:pic>
          <p:nvPicPr>
            <p:cNvPr id="4" name="picture 502"/>
            <p:cNvPicPr>
              <a:picLocks noChangeAspect="1"/>
            </p:cNvPicPr>
            <p:nvPr/>
          </p:nvPicPr>
          <p:blipFill>
            <a:blip r:embed="rId1"/>
            <a:stretch>
              <a:fillRect/>
            </a:stretch>
          </p:blipFill>
          <p:spPr>
            <a:xfrm>
              <a:off x="12566360" y="2659437"/>
              <a:ext cx="1492087" cy="908225"/>
            </a:xfrm>
            <a:prstGeom prst="rect">
              <a:avLst/>
            </a:prstGeom>
          </p:spPr>
        </p:pic>
        <p:sp>
          <p:nvSpPr>
            <p:cNvPr id="45" name="Isosceles Triangle 44"/>
            <p:cNvSpPr/>
            <p:nvPr/>
          </p:nvSpPr>
          <p:spPr bwMode="gray">
            <a:xfrm rot="5400000" flipH="1">
              <a:off x="11848411" y="2943154"/>
              <a:ext cx="540823" cy="340793"/>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46" name="Isosceles Triangle 45"/>
            <p:cNvSpPr/>
            <p:nvPr/>
          </p:nvSpPr>
          <p:spPr bwMode="gray">
            <a:xfrm rot="5400000" flipH="1">
              <a:off x="11931372" y="2943153"/>
              <a:ext cx="540823" cy="340793"/>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grpSp>
        <p:nvGrpSpPr>
          <p:cNvPr id="92" name="Group 91"/>
          <p:cNvGrpSpPr/>
          <p:nvPr/>
        </p:nvGrpSpPr>
        <p:grpSpPr>
          <a:xfrm>
            <a:off x="929368" y="4198533"/>
            <a:ext cx="13260614" cy="1436541"/>
            <a:chOff x="929368" y="3984668"/>
            <a:chExt cx="13260614" cy="1436541"/>
          </a:xfrm>
        </p:grpSpPr>
        <p:sp>
          <p:nvSpPr>
            <p:cNvPr id="76" name="Rectangle 75"/>
            <p:cNvSpPr/>
            <p:nvPr/>
          </p:nvSpPr>
          <p:spPr>
            <a:xfrm>
              <a:off x="929368" y="3984668"/>
              <a:ext cx="13260614" cy="1436541"/>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04040"/>
                </a:solidFill>
              </a:endParaRPr>
            </a:p>
          </p:txBody>
        </p:sp>
        <p:grpSp>
          <p:nvGrpSpPr>
            <p:cNvPr id="84" name="Group 83"/>
            <p:cNvGrpSpPr/>
            <p:nvPr/>
          </p:nvGrpSpPr>
          <p:grpSpPr>
            <a:xfrm>
              <a:off x="1060904" y="4195107"/>
              <a:ext cx="12997543" cy="1045210"/>
              <a:chOff x="499358" y="4244409"/>
              <a:chExt cx="12997543" cy="1045210"/>
            </a:xfrm>
          </p:grpSpPr>
          <p:pic>
            <p:nvPicPr>
              <p:cNvPr id="24" name="picture 510"/>
              <p:cNvPicPr>
                <a:picLocks noChangeAspect="1"/>
              </p:cNvPicPr>
              <p:nvPr/>
            </p:nvPicPr>
            <p:blipFill>
              <a:blip r:embed="rId2"/>
              <a:stretch>
                <a:fillRect/>
              </a:stretch>
            </p:blipFill>
            <p:spPr>
              <a:xfrm>
                <a:off x="12004819" y="4298127"/>
                <a:ext cx="1492082" cy="908226"/>
              </a:xfrm>
              <a:prstGeom prst="rect">
                <a:avLst/>
              </a:prstGeom>
            </p:spPr>
          </p:pic>
          <p:sp>
            <p:nvSpPr>
              <p:cNvPr id="34" name="TextBox 33"/>
              <p:cNvSpPr txBox="1"/>
              <p:nvPr/>
            </p:nvSpPr>
            <p:spPr>
              <a:xfrm>
                <a:off x="499358" y="4244409"/>
                <a:ext cx="10693343" cy="104521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3. Roof Panel</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Ventilation holes, fan boxes, and cable entry ports can be customized according to specific needs. Various styles are available for the cable ports, including elongated oval, round, and square shapes, as well as adjustable designs. All types of cable ports come with protective grommets.</a:t>
                </a:r>
                <a:endParaRPr lang="en-US" sz="1200" dirty="0">
                  <a:solidFill>
                    <a:srgbClr val="404040"/>
                  </a:solidFill>
                  <a:latin typeface="Verdana" panose="020B0604030504040204" pitchFamily="34" charset="0"/>
                  <a:ea typeface="Verdana" panose="020B0604030504040204" pitchFamily="34" charset="0"/>
                </a:endParaRPr>
              </a:p>
            </p:txBody>
          </p:sp>
          <p:grpSp>
            <p:nvGrpSpPr>
              <p:cNvPr id="64" name="Group 63"/>
              <p:cNvGrpSpPr/>
              <p:nvPr/>
            </p:nvGrpSpPr>
            <p:grpSpPr>
              <a:xfrm rot="16200000">
                <a:off x="11328346" y="4540364"/>
                <a:ext cx="540824" cy="423753"/>
                <a:chOff x="8017261" y="2936799"/>
                <a:chExt cx="698609" cy="547383"/>
              </a:xfrm>
            </p:grpSpPr>
            <p:sp>
              <p:nvSpPr>
                <p:cNvPr id="65" name="Isosceles Triangle 6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srgbClr val="404040"/>
                    </a:solidFill>
                    <a:effectLst/>
                    <a:uLnTx/>
                    <a:uFillTx/>
                    <a:latin typeface="Verdana" panose="020B0604030504040204" pitchFamily="34" charset="0"/>
                    <a:ea typeface="Verdana" panose="020B0604030504040204" pitchFamily="34" charset="0"/>
                  </a:endParaRPr>
                </a:p>
              </p:txBody>
            </p:sp>
            <p:sp>
              <p:nvSpPr>
                <p:cNvPr id="66" name="Isosceles Triangle 6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grpSp>
        </p:grpSp>
      </p:grpSp>
      <p:grpSp>
        <p:nvGrpSpPr>
          <p:cNvPr id="91" name="Group 90"/>
          <p:cNvGrpSpPr/>
          <p:nvPr/>
        </p:nvGrpSpPr>
        <p:grpSpPr>
          <a:xfrm>
            <a:off x="929368" y="5909454"/>
            <a:ext cx="13260614" cy="1436541"/>
            <a:chOff x="929368" y="5555395"/>
            <a:chExt cx="13260614" cy="1436541"/>
          </a:xfrm>
        </p:grpSpPr>
        <p:sp>
          <p:nvSpPr>
            <p:cNvPr id="77" name="Rectangle 76"/>
            <p:cNvSpPr/>
            <p:nvPr/>
          </p:nvSpPr>
          <p:spPr>
            <a:xfrm>
              <a:off x="929368" y="5555395"/>
              <a:ext cx="13260614" cy="1436541"/>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04040"/>
                </a:solidFill>
              </a:endParaRPr>
            </a:p>
          </p:txBody>
        </p:sp>
        <p:grpSp>
          <p:nvGrpSpPr>
            <p:cNvPr id="85" name="Group 84"/>
            <p:cNvGrpSpPr/>
            <p:nvPr/>
          </p:nvGrpSpPr>
          <p:grpSpPr>
            <a:xfrm>
              <a:off x="1060904" y="5673501"/>
              <a:ext cx="12997543" cy="1229995"/>
              <a:chOff x="499358" y="5722803"/>
              <a:chExt cx="12997543" cy="1229995"/>
            </a:xfrm>
          </p:grpSpPr>
          <p:pic>
            <p:nvPicPr>
              <p:cNvPr id="25" name="picture 512"/>
              <p:cNvPicPr>
                <a:picLocks noChangeAspect="1"/>
              </p:cNvPicPr>
              <p:nvPr/>
            </p:nvPicPr>
            <p:blipFill>
              <a:blip r:embed="rId3"/>
              <a:stretch>
                <a:fillRect/>
              </a:stretch>
            </p:blipFill>
            <p:spPr>
              <a:xfrm>
                <a:off x="12004820" y="5868854"/>
                <a:ext cx="1492081" cy="908226"/>
              </a:xfrm>
              <a:prstGeom prst="rect">
                <a:avLst/>
              </a:prstGeom>
            </p:spPr>
          </p:pic>
          <p:sp>
            <p:nvSpPr>
              <p:cNvPr id="35" name="TextBox 34"/>
              <p:cNvSpPr txBox="1"/>
              <p:nvPr/>
            </p:nvSpPr>
            <p:spPr>
              <a:xfrm>
                <a:off x="499358" y="5722803"/>
                <a:ext cx="10693343" cy="1229995"/>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4. Cable management ring</a:t>
                </a:r>
                <a:endParaRPr lang="en-US" sz="1400" b="1"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cable management rings are made of black ABS plastic and feature a central opening with guiding edges for cable entry. The bottom is designed for high strength, while the sides offer significant flexibility. Installation and removal require no tools, making the process convenient and quick. Each cable management ring can accommodate at least 50 standard network cables, with a single side load capacity of 5 kilograms and a total load capacity of 10 kilograms for the entire ring.</a:t>
                </a:r>
                <a:endParaRPr lang="en-US" sz="1200" dirty="0">
                  <a:solidFill>
                    <a:srgbClr val="404040"/>
                  </a:solidFill>
                  <a:latin typeface="Verdana" panose="020B0604030504040204" pitchFamily="34" charset="0"/>
                  <a:ea typeface="Verdana" panose="020B0604030504040204" pitchFamily="34" charset="0"/>
                </a:endParaRPr>
              </a:p>
            </p:txBody>
          </p:sp>
          <p:grpSp>
            <p:nvGrpSpPr>
              <p:cNvPr id="61" name="Group 60"/>
              <p:cNvGrpSpPr/>
              <p:nvPr/>
            </p:nvGrpSpPr>
            <p:grpSpPr>
              <a:xfrm rot="16200000">
                <a:off x="11328346" y="6111091"/>
                <a:ext cx="540824" cy="423753"/>
                <a:chOff x="8017261" y="2936799"/>
                <a:chExt cx="698609" cy="547383"/>
              </a:xfrm>
            </p:grpSpPr>
            <p:sp>
              <p:nvSpPr>
                <p:cNvPr id="62" name="Isosceles Triangle 61"/>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srgbClr val="404040"/>
                    </a:solidFill>
                    <a:effectLst/>
                    <a:uLnTx/>
                    <a:uFillTx/>
                    <a:latin typeface="Verdana" panose="020B0604030504040204" pitchFamily="34" charset="0"/>
                    <a:ea typeface="Verdana" panose="020B0604030504040204" pitchFamily="34" charset="0"/>
                  </a:endParaRPr>
                </a:p>
              </p:txBody>
            </p:sp>
            <p:sp>
              <p:nvSpPr>
                <p:cNvPr id="63" name="Isosceles Triangle 62"/>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grpSp>
        </p:grpSp>
      </p:grpSp>
      <p:grpSp>
        <p:nvGrpSpPr>
          <p:cNvPr id="90" name="Group 89"/>
          <p:cNvGrpSpPr/>
          <p:nvPr/>
        </p:nvGrpSpPr>
        <p:grpSpPr>
          <a:xfrm>
            <a:off x="929368" y="7620374"/>
            <a:ext cx="13260614" cy="1440553"/>
            <a:chOff x="929368" y="7250260"/>
            <a:chExt cx="13260614" cy="1440553"/>
          </a:xfrm>
        </p:grpSpPr>
        <p:sp>
          <p:nvSpPr>
            <p:cNvPr id="78" name="Rectangle 77"/>
            <p:cNvSpPr/>
            <p:nvPr/>
          </p:nvSpPr>
          <p:spPr>
            <a:xfrm>
              <a:off x="929368" y="7250260"/>
              <a:ext cx="13260614" cy="1436541"/>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04040"/>
                </a:solidFill>
              </a:endParaRPr>
            </a:p>
          </p:txBody>
        </p:sp>
        <p:grpSp>
          <p:nvGrpSpPr>
            <p:cNvPr id="86" name="Group 85"/>
            <p:cNvGrpSpPr/>
            <p:nvPr/>
          </p:nvGrpSpPr>
          <p:grpSpPr>
            <a:xfrm>
              <a:off x="1060904" y="7276033"/>
              <a:ext cx="12997543" cy="1414780"/>
              <a:chOff x="499358" y="7325335"/>
              <a:chExt cx="12997543" cy="1414780"/>
            </a:xfrm>
          </p:grpSpPr>
          <p:pic>
            <p:nvPicPr>
              <p:cNvPr id="27" name="picture 504"/>
              <p:cNvPicPr>
                <a:picLocks noChangeAspect="1"/>
              </p:cNvPicPr>
              <p:nvPr/>
            </p:nvPicPr>
            <p:blipFill>
              <a:blip r:embed="rId4"/>
              <a:stretch>
                <a:fillRect/>
              </a:stretch>
            </p:blipFill>
            <p:spPr>
              <a:xfrm>
                <a:off x="12004819" y="7563719"/>
                <a:ext cx="1492082" cy="908226"/>
              </a:xfrm>
              <a:prstGeom prst="rect">
                <a:avLst/>
              </a:prstGeom>
            </p:spPr>
          </p:pic>
          <p:sp>
            <p:nvSpPr>
              <p:cNvPr id="36" name="TextBox 35"/>
              <p:cNvSpPr txBox="1"/>
              <p:nvPr/>
            </p:nvSpPr>
            <p:spPr>
              <a:xfrm>
                <a:off x="499358" y="7325335"/>
                <a:ext cx="10693343" cy="141478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5.Bottom Panel</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cabinet's bottom panel is constructed from 1.0mm thick high-quality cold-rolled steel and features welded reinforcements on the back for added strength. It consists of a single integrated structure secured with four screws. A φ50 cable entry hole is located below the PDU mounting rail, allowing for additional cable entry holes to be added at the front or rear of the cabinet as needed, complete with protective grommets. When the cabinet utilizes bottom airflow, the front of the bottom panel is equipped with an airflow guide and adjustable airflow plates, which can be easily adjusted without tools.</a:t>
                </a:r>
                <a:endParaRPr lang="en-US" sz="1200" dirty="0">
                  <a:solidFill>
                    <a:srgbClr val="404040"/>
                  </a:solidFill>
                  <a:latin typeface="Verdana" panose="020B0604030504040204" pitchFamily="34" charset="0"/>
                  <a:ea typeface="Verdana" panose="020B0604030504040204" pitchFamily="34" charset="0"/>
                </a:endParaRPr>
              </a:p>
            </p:txBody>
          </p:sp>
          <p:grpSp>
            <p:nvGrpSpPr>
              <p:cNvPr id="58" name="Group 57"/>
              <p:cNvGrpSpPr/>
              <p:nvPr/>
            </p:nvGrpSpPr>
            <p:grpSpPr>
              <a:xfrm rot="16200000">
                <a:off x="11328347" y="7805956"/>
                <a:ext cx="540824" cy="423753"/>
                <a:chOff x="8017261" y="2936799"/>
                <a:chExt cx="698609" cy="547383"/>
              </a:xfrm>
            </p:grpSpPr>
            <p:sp>
              <p:nvSpPr>
                <p:cNvPr id="59" name="Isosceles Triangle 58"/>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srgbClr val="404040"/>
                    </a:solidFill>
                    <a:effectLst/>
                    <a:uLnTx/>
                    <a:uFillTx/>
                    <a:latin typeface="Verdana" panose="020B0604030504040204" pitchFamily="34" charset="0"/>
                    <a:ea typeface="Verdana" panose="020B0604030504040204" pitchFamily="34" charset="0"/>
                  </a:endParaRPr>
                </a:p>
              </p:txBody>
            </p:sp>
            <p:sp>
              <p:nvSpPr>
                <p:cNvPr id="60" name="Isosceles Triangle 59"/>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grpSp>
        </p:grpSp>
      </p:grpSp>
      <p:pic>
        <p:nvPicPr>
          <p:cNvPr id="88" name="picture 492"/>
          <p:cNvPicPr>
            <a:picLocks noChangeAspect="1"/>
          </p:cNvPicPr>
          <p:nvPr/>
        </p:nvPicPr>
        <p:blipFill>
          <a:blip r:embed="rId5"/>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6"/>
          <a:stretch>
            <a:fillRect/>
          </a:stretch>
        </p:blipFill>
        <p:spPr>
          <a:xfrm>
            <a:off x="13485819" y="556911"/>
            <a:ext cx="704163" cy="15082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custDataLst>
              <p:tags r:id="rId1"/>
            </p:custDataLst>
          </p:nvPr>
        </p:nvGrpSpPr>
        <p:grpSpPr>
          <a:xfrm>
            <a:off x="724166" y="1004659"/>
            <a:ext cx="13707303" cy="6566674"/>
            <a:chOff x="724166" y="776421"/>
            <a:chExt cx="13707303" cy="6566674"/>
          </a:xfrm>
        </p:grpSpPr>
        <p:grpSp>
          <p:nvGrpSpPr>
            <p:cNvPr id="62" name="Group 61"/>
            <p:cNvGrpSpPr/>
            <p:nvPr/>
          </p:nvGrpSpPr>
          <p:grpSpPr>
            <a:xfrm>
              <a:off x="724166" y="2916918"/>
              <a:ext cx="13707303" cy="4426177"/>
              <a:chOff x="724166" y="2916918"/>
              <a:chExt cx="13707303" cy="4426177"/>
            </a:xfrm>
          </p:grpSpPr>
          <p:sp>
            <p:nvSpPr>
              <p:cNvPr id="3" name="مستطيل 13"/>
              <p:cNvSpPr/>
              <p:nvPr>
                <p:custDataLst>
                  <p:tags r:id="rId2"/>
                </p:custDataLst>
              </p:nvPr>
            </p:nvSpPr>
            <p:spPr>
              <a:xfrm flipH="1">
                <a:off x="910120" y="2916918"/>
                <a:ext cx="6482877" cy="1179269"/>
              </a:xfrm>
              <a:prstGeom prst="rect">
                <a:avLst/>
              </a:prstGeom>
              <a:solidFill>
                <a:srgbClr val="F7F7F7"/>
              </a:solidFill>
              <a:ln>
                <a:solidFill>
                  <a:srgbClr val="E7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ar-SA"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4" name="صورة 14"/>
              <p:cNvPicPr>
                <a:picLocks noChangeAspect="1"/>
              </p:cNvPicPr>
              <p:nvPr>
                <p:custDataLst>
                  <p:tags r:id="rId3"/>
                </p:custDataLst>
              </p:nvPr>
            </p:nvPicPr>
            <p:blipFill rotWithShape="1">
              <a:blip r:embed="rId4"/>
              <a:srcRect l="-1" t="30121" r="681"/>
              <a:stretch>
                <a:fillRect/>
              </a:stretch>
            </p:blipFill>
            <p:spPr>
              <a:xfrm flipH="1">
                <a:off x="782641" y="3092579"/>
                <a:ext cx="274647" cy="782161"/>
              </a:xfrm>
              <a:prstGeom prst="rect">
                <a:avLst/>
              </a:prstGeom>
            </p:spPr>
          </p:pic>
          <p:sp>
            <p:nvSpPr>
              <p:cNvPr id="5" name="مستطيل 16"/>
              <p:cNvSpPr/>
              <p:nvPr>
                <p:custDataLst>
                  <p:tags r:id="rId5"/>
                </p:custDataLst>
              </p:nvPr>
            </p:nvSpPr>
            <p:spPr>
              <a:xfrm flipH="1">
                <a:off x="724166" y="2979770"/>
                <a:ext cx="367408" cy="496033"/>
              </a:xfrm>
              <a:prstGeom prst="rect">
                <a:avLst/>
              </a:prstGeom>
            </p:spPr>
            <p:txBody>
              <a:bodyPr wrap="non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Sitka Small" charset="0"/>
                    <a:sym typeface="Sitka Small" charset="0"/>
                  </a:rPr>
                  <a:t>1</a:t>
                </a:r>
                <a:endParaRPr kumimoji="0" lang="ar-SA"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6" name="مستطيل 15"/>
              <p:cNvSpPr/>
              <p:nvPr>
                <p:custDataLst>
                  <p:tags r:id="rId6"/>
                </p:custDataLst>
              </p:nvPr>
            </p:nvSpPr>
            <p:spPr>
              <a:xfrm flipH="1">
                <a:off x="1178842" y="3275720"/>
                <a:ext cx="6214152" cy="461665"/>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Sitka Small" charset="0"/>
                    <a:sym typeface="Sitka Small" charset="0"/>
                  </a:rPr>
                  <a:t>Company Profile</a:t>
                </a:r>
                <a:endParaRPr kumimoji="0" lang="en-US" sz="2400" b="1" i="0" u="none" strike="noStrike" kern="1200" cap="none" spc="0" normalizeH="0" baseline="0" noProof="0" dirty="0">
                  <a:ln>
                    <a:noFill/>
                  </a:ln>
                  <a:solidFill>
                    <a:srgbClr val="000000">
                      <a:lumMod val="65000"/>
                      <a:lumOff val="35000"/>
                    </a:srgbClr>
                  </a:solidFill>
                  <a:effectLst/>
                  <a:uLnTx/>
                  <a:uFillTx/>
                  <a:latin typeface="Verdana" panose="020B0604030504040204" pitchFamily="34" charset="0"/>
                  <a:ea typeface="Verdana" panose="020B0604030504040204" pitchFamily="34" charset="0"/>
                  <a:cs typeface="Sitka Small" charset="0"/>
                  <a:sym typeface="Sitka Small" charset="0"/>
                </a:endParaRPr>
              </a:p>
            </p:txBody>
          </p:sp>
          <p:sp>
            <p:nvSpPr>
              <p:cNvPr id="8" name="مستطيل 17"/>
              <p:cNvSpPr/>
              <p:nvPr>
                <p:custDataLst>
                  <p:tags r:id="rId7"/>
                </p:custDataLst>
              </p:nvPr>
            </p:nvSpPr>
            <p:spPr>
              <a:xfrm flipH="1">
                <a:off x="7937084" y="2916918"/>
                <a:ext cx="6482877" cy="1179269"/>
              </a:xfrm>
              <a:prstGeom prst="rect">
                <a:avLst/>
              </a:prstGeom>
              <a:solidFill>
                <a:srgbClr val="F7F7F7"/>
              </a:solidFill>
              <a:ln>
                <a:solidFill>
                  <a:srgbClr val="E7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ar-SA"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9" name="صورة 18"/>
              <p:cNvPicPr>
                <a:picLocks noChangeAspect="1"/>
              </p:cNvPicPr>
              <p:nvPr>
                <p:custDataLst>
                  <p:tags r:id="rId8"/>
                </p:custDataLst>
              </p:nvPr>
            </p:nvPicPr>
            <p:blipFill rotWithShape="1">
              <a:blip r:embed="rId4"/>
              <a:srcRect l="-1" t="30121" r="681"/>
              <a:stretch>
                <a:fillRect/>
              </a:stretch>
            </p:blipFill>
            <p:spPr>
              <a:xfrm flipH="1">
                <a:off x="7809605" y="3113233"/>
                <a:ext cx="274647" cy="782161"/>
              </a:xfrm>
              <a:prstGeom prst="rect">
                <a:avLst/>
              </a:prstGeom>
            </p:spPr>
          </p:pic>
          <p:sp>
            <p:nvSpPr>
              <p:cNvPr id="10" name="مستطيل 20"/>
              <p:cNvSpPr/>
              <p:nvPr>
                <p:custDataLst>
                  <p:tags r:id="rId9"/>
                </p:custDataLst>
              </p:nvPr>
            </p:nvSpPr>
            <p:spPr>
              <a:xfrm flipH="1">
                <a:off x="7751130" y="3000424"/>
                <a:ext cx="367408" cy="496033"/>
              </a:xfrm>
              <a:prstGeom prst="rect">
                <a:avLst/>
              </a:prstGeom>
            </p:spPr>
            <p:txBody>
              <a:bodyPr wrap="non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Sitka Small" charset="0"/>
                    <a:sym typeface="Sitka Small" charset="0"/>
                  </a:rPr>
                  <a:t>2</a:t>
                </a:r>
                <a:endParaRPr kumimoji="0" lang="ar-SA"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1" name="مستطيل 19"/>
              <p:cNvSpPr/>
              <p:nvPr>
                <p:custDataLst>
                  <p:tags r:id="rId10"/>
                </p:custDataLst>
              </p:nvPr>
            </p:nvSpPr>
            <p:spPr>
              <a:xfrm flipH="1">
                <a:off x="8205803" y="3211087"/>
                <a:ext cx="6225666" cy="535531"/>
              </a:xfrm>
              <a:prstGeom prst="rect">
                <a:avLst/>
              </a:prstGeom>
            </p:spPr>
            <p:txBody>
              <a:bodyPr wrap="square">
                <a:spAutoFit/>
              </a:bodyPr>
              <a:lstStyle/>
              <a:p>
                <a:pPr marL="12700" algn="l" rtl="0" eaLnBrk="0">
                  <a:lnSpc>
                    <a:spcPct val="90000"/>
                  </a:lnSpc>
                </a:pPr>
                <a:r>
                  <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rPr>
                  <a:t>Organizational</a:t>
                </a:r>
                <a:r>
                  <a:rPr lang="en-US" sz="3200" dirty="0">
                    <a:latin typeface="Microsoft YaHei" panose="020B0503020204020204" charset="-122"/>
                    <a:ea typeface="Microsoft YaHei" panose="020B0503020204020204" charset="-122"/>
                    <a:cs typeface="Microsoft YaHei" panose="020B0503020204020204" charset="-122"/>
                    <a:sym typeface="+mn-ea"/>
                  </a:rPr>
                  <a:t> </a:t>
                </a:r>
                <a:r>
                  <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rPr>
                  <a:t>Structure</a:t>
                </a:r>
                <a:endPar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endParaRPr>
              </a:p>
            </p:txBody>
          </p:sp>
          <p:sp>
            <p:nvSpPr>
              <p:cNvPr id="18" name="مستطيل 38"/>
              <p:cNvSpPr/>
              <p:nvPr>
                <p:custDataLst>
                  <p:tags r:id="rId11"/>
                </p:custDataLst>
              </p:nvPr>
            </p:nvSpPr>
            <p:spPr>
              <a:xfrm flipH="1">
                <a:off x="910120" y="6163826"/>
                <a:ext cx="6482877" cy="1179269"/>
              </a:xfrm>
              <a:prstGeom prst="rect">
                <a:avLst/>
              </a:prstGeom>
              <a:solidFill>
                <a:srgbClr val="F7F7F7"/>
              </a:solidFill>
              <a:ln>
                <a:solidFill>
                  <a:srgbClr val="E7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ar-SA"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19" name="صورة 39"/>
              <p:cNvPicPr>
                <a:picLocks noChangeAspect="1"/>
              </p:cNvPicPr>
              <p:nvPr>
                <p:custDataLst>
                  <p:tags r:id="rId12"/>
                </p:custDataLst>
              </p:nvPr>
            </p:nvPicPr>
            <p:blipFill rotWithShape="1">
              <a:blip r:embed="rId4"/>
              <a:srcRect l="-1" t="30121" r="681"/>
              <a:stretch>
                <a:fillRect/>
              </a:stretch>
            </p:blipFill>
            <p:spPr>
              <a:xfrm flipH="1">
                <a:off x="782641" y="6360141"/>
                <a:ext cx="274647" cy="782161"/>
              </a:xfrm>
              <a:prstGeom prst="rect">
                <a:avLst/>
              </a:prstGeom>
            </p:spPr>
          </p:pic>
          <p:sp>
            <p:nvSpPr>
              <p:cNvPr id="20" name="مستطيل 41"/>
              <p:cNvSpPr/>
              <p:nvPr>
                <p:custDataLst>
                  <p:tags r:id="rId13"/>
                </p:custDataLst>
              </p:nvPr>
            </p:nvSpPr>
            <p:spPr>
              <a:xfrm flipH="1">
                <a:off x="724166" y="6247332"/>
                <a:ext cx="367408" cy="496033"/>
              </a:xfrm>
              <a:prstGeom prst="rect">
                <a:avLst/>
              </a:prstGeom>
            </p:spPr>
            <p:txBody>
              <a:bodyPr wrap="non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Sitka Small" charset="0"/>
                    <a:sym typeface="Sitka Small" charset="0"/>
                  </a:rPr>
                  <a:t>5</a:t>
                </a:r>
                <a:endParaRPr kumimoji="0" lang="ar-SA"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1" name="مستطيل 44"/>
              <p:cNvSpPr/>
              <p:nvPr>
                <p:custDataLst>
                  <p:tags r:id="rId14"/>
                </p:custDataLst>
              </p:nvPr>
            </p:nvSpPr>
            <p:spPr>
              <a:xfrm flipH="1">
                <a:off x="1178840" y="6541094"/>
                <a:ext cx="6207491" cy="424732"/>
              </a:xfrm>
              <a:prstGeom prst="rect">
                <a:avLst/>
              </a:prstGeom>
            </p:spPr>
            <p:txBody>
              <a:bodyPr wrap="square" anchor="ctr">
                <a:spAutoFit/>
              </a:bodyPr>
              <a:lstStyle/>
              <a:p>
                <a:pPr marL="12700" algn="l" rtl="0" eaLnBrk="0">
                  <a:lnSpc>
                    <a:spcPct val="90000"/>
                  </a:lnSpc>
                </a:pPr>
                <a:r>
                  <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rPr>
                  <a:t>Product Manual </a:t>
                </a:r>
                <a:endPar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endParaRPr>
              </a:p>
            </p:txBody>
          </p:sp>
          <p:sp>
            <p:nvSpPr>
              <p:cNvPr id="23" name="مستطيل 42"/>
              <p:cNvSpPr/>
              <p:nvPr>
                <p:custDataLst>
                  <p:tags r:id="rId15"/>
                </p:custDataLst>
              </p:nvPr>
            </p:nvSpPr>
            <p:spPr>
              <a:xfrm flipH="1">
                <a:off x="7948591" y="4540372"/>
                <a:ext cx="6482878" cy="1179269"/>
              </a:xfrm>
              <a:prstGeom prst="rect">
                <a:avLst/>
              </a:prstGeom>
              <a:solidFill>
                <a:srgbClr val="F7F7F7"/>
              </a:solidFill>
              <a:ln>
                <a:solidFill>
                  <a:srgbClr val="E7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ar-SA"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24" name="صورة 43"/>
              <p:cNvPicPr>
                <a:picLocks noChangeAspect="1"/>
              </p:cNvPicPr>
              <p:nvPr>
                <p:custDataLst>
                  <p:tags r:id="rId16"/>
                </p:custDataLst>
              </p:nvPr>
            </p:nvPicPr>
            <p:blipFill rotWithShape="1">
              <a:blip r:embed="rId4"/>
              <a:srcRect l="-1" t="30121" r="681"/>
              <a:stretch>
                <a:fillRect/>
              </a:stretch>
            </p:blipFill>
            <p:spPr>
              <a:xfrm flipH="1">
                <a:off x="7821112" y="4742667"/>
                <a:ext cx="274647" cy="782161"/>
              </a:xfrm>
              <a:prstGeom prst="rect">
                <a:avLst/>
              </a:prstGeom>
            </p:spPr>
          </p:pic>
          <p:sp>
            <p:nvSpPr>
              <p:cNvPr id="25" name="مستطيل 45"/>
              <p:cNvSpPr/>
              <p:nvPr>
                <p:custDataLst>
                  <p:tags r:id="rId17"/>
                </p:custDataLst>
              </p:nvPr>
            </p:nvSpPr>
            <p:spPr>
              <a:xfrm flipH="1">
                <a:off x="7762637" y="4629858"/>
                <a:ext cx="367408" cy="496033"/>
              </a:xfrm>
              <a:prstGeom prst="rect">
                <a:avLst/>
              </a:prstGeom>
            </p:spPr>
            <p:txBody>
              <a:bodyPr wrap="non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Sitka Small" charset="0"/>
                    <a:sym typeface="Sitka Small" charset="0"/>
                  </a:rPr>
                  <a:t>4</a:t>
                </a:r>
                <a:endParaRPr kumimoji="0" lang="ar-SA"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6" name="مستطيل 40"/>
              <p:cNvSpPr/>
              <p:nvPr>
                <p:custDataLst>
                  <p:tags r:id="rId18"/>
                </p:custDataLst>
              </p:nvPr>
            </p:nvSpPr>
            <p:spPr>
              <a:xfrm flipH="1">
                <a:off x="8217313" y="4696041"/>
                <a:ext cx="4732974" cy="757130"/>
              </a:xfrm>
              <a:prstGeom prst="rect">
                <a:avLst/>
              </a:prstGeom>
            </p:spPr>
            <p:txBody>
              <a:bodyPr wrap="square">
                <a:spAutoFit/>
              </a:bodyPr>
              <a:lstStyle/>
              <a:p>
                <a:pPr marL="12700" algn="l" rtl="0" eaLnBrk="0">
                  <a:lnSpc>
                    <a:spcPct val="90000"/>
                  </a:lnSpc>
                </a:pPr>
                <a:r>
                  <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rPr>
                  <a:t>Technical Advantages &amp; Equipment</a:t>
                </a:r>
                <a:endPar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endParaRPr>
              </a:p>
            </p:txBody>
          </p:sp>
          <p:sp>
            <p:nvSpPr>
              <p:cNvPr id="28" name="مستطيل 34"/>
              <p:cNvSpPr/>
              <p:nvPr>
                <p:custDataLst>
                  <p:tags r:id="rId19"/>
                </p:custDataLst>
              </p:nvPr>
            </p:nvSpPr>
            <p:spPr>
              <a:xfrm flipH="1">
                <a:off x="910120" y="4540372"/>
                <a:ext cx="6482877" cy="1179269"/>
              </a:xfrm>
              <a:prstGeom prst="rect">
                <a:avLst/>
              </a:prstGeom>
              <a:solidFill>
                <a:srgbClr val="F7F7F7"/>
              </a:solidFill>
              <a:ln>
                <a:solidFill>
                  <a:srgbClr val="E7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ar-SA"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29" name="صورة 35"/>
              <p:cNvPicPr>
                <a:picLocks noChangeAspect="1"/>
              </p:cNvPicPr>
              <p:nvPr>
                <p:custDataLst>
                  <p:tags r:id="rId20"/>
                </p:custDataLst>
              </p:nvPr>
            </p:nvPicPr>
            <p:blipFill rotWithShape="1">
              <a:blip r:embed="rId4"/>
              <a:srcRect l="-1" t="30121" r="681"/>
              <a:stretch>
                <a:fillRect/>
              </a:stretch>
            </p:blipFill>
            <p:spPr>
              <a:xfrm flipH="1">
                <a:off x="782641" y="4736687"/>
                <a:ext cx="274647" cy="782161"/>
              </a:xfrm>
              <a:prstGeom prst="rect">
                <a:avLst/>
              </a:prstGeom>
            </p:spPr>
          </p:pic>
          <p:sp>
            <p:nvSpPr>
              <p:cNvPr id="30" name="مستطيل 37"/>
              <p:cNvSpPr/>
              <p:nvPr>
                <p:custDataLst>
                  <p:tags r:id="rId21"/>
                </p:custDataLst>
              </p:nvPr>
            </p:nvSpPr>
            <p:spPr>
              <a:xfrm flipH="1">
                <a:off x="724166" y="4623878"/>
                <a:ext cx="367408" cy="496033"/>
              </a:xfrm>
              <a:prstGeom prst="rect">
                <a:avLst/>
              </a:prstGeom>
            </p:spPr>
            <p:txBody>
              <a:bodyPr wrap="non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Sitka Small" charset="0"/>
                    <a:sym typeface="Sitka Small" charset="0"/>
                  </a:rPr>
                  <a:t>3</a:t>
                </a:r>
                <a:endParaRPr kumimoji="0" lang="ar-SA"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1" name="مستطيل 32"/>
              <p:cNvSpPr/>
              <p:nvPr>
                <p:custDataLst>
                  <p:tags r:id="rId22"/>
                </p:custDataLst>
              </p:nvPr>
            </p:nvSpPr>
            <p:spPr>
              <a:xfrm flipH="1">
                <a:off x="1178838" y="4929374"/>
                <a:ext cx="6214157" cy="424732"/>
              </a:xfrm>
              <a:prstGeom prst="rect">
                <a:avLst/>
              </a:prstGeom>
            </p:spPr>
            <p:txBody>
              <a:bodyPr wrap="square" anchor="ctr">
                <a:spAutoFit/>
              </a:bodyPr>
              <a:lstStyle/>
              <a:p>
                <a:pPr marL="12700" algn="l" rtl="0" eaLnBrk="0">
                  <a:lnSpc>
                    <a:spcPct val="90000"/>
                  </a:lnSpc>
                </a:pPr>
                <a:r>
                  <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rPr>
                  <a:t>BOERSIDA Milestones</a:t>
                </a:r>
                <a:endPar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endParaRPr>
              </a:p>
            </p:txBody>
          </p:sp>
          <p:sp>
            <p:nvSpPr>
              <p:cNvPr id="33" name="مستطيل 29"/>
              <p:cNvSpPr/>
              <p:nvPr>
                <p:custDataLst>
                  <p:tags r:id="rId23"/>
                </p:custDataLst>
              </p:nvPr>
            </p:nvSpPr>
            <p:spPr>
              <a:xfrm flipH="1">
                <a:off x="7948592" y="6163826"/>
                <a:ext cx="6482877" cy="1179269"/>
              </a:xfrm>
              <a:prstGeom prst="rect">
                <a:avLst/>
              </a:prstGeom>
              <a:solidFill>
                <a:srgbClr val="F7F7F7"/>
              </a:solidFill>
              <a:ln>
                <a:solidFill>
                  <a:srgbClr val="E7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ar-SA"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34" name="صورة 31"/>
              <p:cNvPicPr>
                <a:picLocks noChangeAspect="1"/>
              </p:cNvPicPr>
              <p:nvPr>
                <p:custDataLst>
                  <p:tags r:id="rId24"/>
                </p:custDataLst>
              </p:nvPr>
            </p:nvPicPr>
            <p:blipFill rotWithShape="1">
              <a:blip r:embed="rId4"/>
              <a:srcRect l="-1" t="30121" r="681"/>
              <a:stretch>
                <a:fillRect/>
              </a:stretch>
            </p:blipFill>
            <p:spPr>
              <a:xfrm flipH="1">
                <a:off x="7821113" y="6360141"/>
                <a:ext cx="274647" cy="782161"/>
              </a:xfrm>
              <a:prstGeom prst="rect">
                <a:avLst/>
              </a:prstGeom>
            </p:spPr>
          </p:pic>
          <p:sp>
            <p:nvSpPr>
              <p:cNvPr id="35" name="مستطيل 33"/>
              <p:cNvSpPr/>
              <p:nvPr>
                <p:custDataLst>
                  <p:tags r:id="rId25"/>
                </p:custDataLst>
              </p:nvPr>
            </p:nvSpPr>
            <p:spPr>
              <a:xfrm flipH="1">
                <a:off x="7762638" y="6247332"/>
                <a:ext cx="367408" cy="496033"/>
              </a:xfrm>
              <a:prstGeom prst="rect">
                <a:avLst/>
              </a:prstGeom>
            </p:spPr>
            <p:txBody>
              <a:bodyPr wrap="non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Sitka Small" charset="0"/>
                    <a:sym typeface="Sitka Small" charset="0"/>
                  </a:rPr>
                  <a:t>6</a:t>
                </a:r>
                <a:endParaRPr kumimoji="0" lang="ar-SA"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6" name="مستطيل 36"/>
              <p:cNvSpPr/>
              <p:nvPr>
                <p:custDataLst>
                  <p:tags r:id="rId26"/>
                </p:custDataLst>
              </p:nvPr>
            </p:nvSpPr>
            <p:spPr>
              <a:xfrm flipH="1">
                <a:off x="8217311" y="6541094"/>
                <a:ext cx="6214156" cy="424732"/>
              </a:xfrm>
              <a:prstGeom prst="rect">
                <a:avLst/>
              </a:prstGeom>
            </p:spPr>
            <p:txBody>
              <a:bodyPr wrap="square" anchor="ctr">
                <a:spAutoFit/>
              </a:bodyPr>
              <a:lstStyle/>
              <a:p>
                <a:pPr marL="12700" algn="l" rtl="0" eaLnBrk="0">
                  <a:lnSpc>
                    <a:spcPct val="90000"/>
                  </a:lnSpc>
                </a:pPr>
                <a:r>
                  <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rPr>
                  <a:t>Our Clients</a:t>
                </a:r>
                <a:endParaRPr lang="en-US" sz="2400" b="1" dirty="0">
                  <a:solidFill>
                    <a:srgbClr val="000000">
                      <a:lumMod val="65000"/>
                      <a:lumOff val="35000"/>
                    </a:srgbClr>
                  </a:solidFill>
                  <a:latin typeface="Verdana" panose="020B0604030504040204" pitchFamily="34" charset="0"/>
                  <a:ea typeface="Verdana" panose="020B0604030504040204" pitchFamily="34" charset="0"/>
                  <a:cs typeface="Sitka Small" charset="0"/>
                  <a:sym typeface="+mn-ea"/>
                </a:endParaRPr>
              </a:p>
            </p:txBody>
          </p:sp>
        </p:grpSp>
        <p:sp>
          <p:nvSpPr>
            <p:cNvPr id="63" name="TextBox 62"/>
            <p:cNvSpPr txBox="1"/>
            <p:nvPr/>
          </p:nvSpPr>
          <p:spPr>
            <a:xfrm>
              <a:off x="724166" y="776421"/>
              <a:ext cx="9405257" cy="769441"/>
            </a:xfrm>
            <a:prstGeom prst="rect">
              <a:avLst/>
            </a:prstGeom>
            <a:noFill/>
          </p:spPr>
          <p:txBody>
            <a:bodyPr wrap="square" rtlCol="0">
              <a:spAutoFit/>
            </a:bodyPr>
            <a:lstStyle/>
            <a:p>
              <a:r>
                <a:rPr lang="en-US" sz="4400" b="1" dirty="0">
                  <a:solidFill>
                    <a:srgbClr val="404040"/>
                  </a:solidFill>
                  <a:latin typeface="Verdana" panose="020B0604030504040204"/>
                </a:rPr>
                <a:t>Table of Contents</a:t>
              </a:r>
              <a:endParaRPr lang="en-US" sz="4400" b="1" dirty="0">
                <a:solidFill>
                  <a:srgbClr val="404040"/>
                </a:solidFill>
                <a:latin typeface="Verdana" panose="020B0604030504040204"/>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(3/18)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6" name="Rectangle 5"/>
          <p:cNvSpPr/>
          <p:nvPr/>
        </p:nvSpPr>
        <p:spPr>
          <a:xfrm>
            <a:off x="929368" y="4198533"/>
            <a:ext cx="13260614" cy="1628780"/>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29368" y="2487612"/>
            <a:ext cx="13260614" cy="1436541"/>
          </a:xfrm>
          <a:prstGeom prst="rect">
            <a:avLst/>
          </a:prstGeom>
          <a:solidFill>
            <a:schemeClr val="bg2">
              <a:alpha val="1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14"/>
          <p:cNvPicPr>
            <a:picLocks noChangeAspect="1"/>
          </p:cNvPicPr>
          <p:nvPr/>
        </p:nvPicPr>
        <p:blipFill>
          <a:blip r:embed="rId1"/>
          <a:stretch>
            <a:fillRect/>
          </a:stretch>
        </p:blipFill>
        <p:spPr>
          <a:xfrm>
            <a:off x="12566360" y="2751770"/>
            <a:ext cx="1492082" cy="908225"/>
          </a:xfrm>
          <a:prstGeom prst="rect">
            <a:avLst/>
          </a:prstGeom>
        </p:spPr>
      </p:pic>
      <p:sp>
        <p:nvSpPr>
          <p:cNvPr id="33" name="TextBox 32"/>
          <p:cNvSpPr txBox="1"/>
          <p:nvPr/>
        </p:nvSpPr>
        <p:spPr>
          <a:xfrm>
            <a:off x="1060904" y="2513385"/>
            <a:ext cx="10693343" cy="141478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6. Cable Management</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Constructed from 1.5mm thick high-quality cold-rolled steel, the horizontal cable management panels are available in 19-inch 1U and 2U sizes (with 2U panels featuring staggered cable management rings). The panels come with several cable management rings made of ABS, which are mounted on the outer side of the front panel. The vertical cable management panels are designed in a channel shape, with the cable management rings installed within the grooves of the panels. The length of the vertical management panel matches that of the mounting rails.</a:t>
            </a:r>
            <a:endParaRPr lang="en-US" sz="1200" dirty="0">
              <a:solidFill>
                <a:srgbClr val="404040"/>
              </a:solidFill>
              <a:latin typeface="Verdana" panose="020B0604030504040204" pitchFamily="34" charset="0"/>
              <a:ea typeface="Verdana" panose="020B0604030504040204" pitchFamily="34" charset="0"/>
            </a:endParaRPr>
          </a:p>
        </p:txBody>
      </p:sp>
      <p:grpSp>
        <p:nvGrpSpPr>
          <p:cNvPr id="47" name="Group 46"/>
          <p:cNvGrpSpPr/>
          <p:nvPr/>
        </p:nvGrpSpPr>
        <p:grpSpPr>
          <a:xfrm rot="16200000">
            <a:off x="11889891" y="2994006"/>
            <a:ext cx="540824" cy="423753"/>
            <a:chOff x="8017261" y="2936799"/>
            <a:chExt cx="698609" cy="547383"/>
          </a:xfrm>
        </p:grpSpPr>
        <p:sp>
          <p:nvSpPr>
            <p:cNvPr id="45" name="Isosceles Triangle 4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46" name="Isosceles Triangle 4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pic>
        <p:nvPicPr>
          <p:cNvPr id="5" name="picture 506"/>
          <p:cNvPicPr>
            <a:picLocks noChangeAspect="1"/>
          </p:cNvPicPr>
          <p:nvPr/>
        </p:nvPicPr>
        <p:blipFill>
          <a:blip r:embed="rId2"/>
          <a:stretch>
            <a:fillRect/>
          </a:stretch>
        </p:blipFill>
        <p:spPr>
          <a:xfrm>
            <a:off x="12566365" y="4558810"/>
            <a:ext cx="1492083" cy="908226"/>
          </a:xfrm>
          <a:prstGeom prst="rect">
            <a:avLst/>
          </a:prstGeom>
        </p:spPr>
      </p:pic>
      <p:sp>
        <p:nvSpPr>
          <p:cNvPr id="34" name="TextBox 33"/>
          <p:cNvSpPr txBox="1"/>
          <p:nvPr/>
        </p:nvSpPr>
        <p:spPr>
          <a:xfrm>
            <a:off x="1060904" y="4320426"/>
            <a:ext cx="10693343" cy="141478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7. Wind Deflector</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primary requirement for effective air protection design in a qualified IT server cabinet is to ensure complete isolation between the front and back ends, preventing any short-circuiting of cold and hot air. This design can be implemented in two ways:</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Integrated Side Windshield: Installing a single, continuous windshield on the front side of the cabinet.</a:t>
            </a:r>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Sectional Side Installation: Using upper and lower windshields with a sectional design.</a:t>
            </a:r>
            <a:endParaRPr lang="en-US" sz="1200" dirty="0">
              <a:solidFill>
                <a:srgbClr val="404040"/>
              </a:solidFill>
              <a:latin typeface="Verdana" panose="020B0604030504040204" pitchFamily="34" charset="0"/>
              <a:ea typeface="Verdana" panose="020B0604030504040204" pitchFamily="34" charset="0"/>
            </a:endParaRPr>
          </a:p>
        </p:txBody>
      </p:sp>
      <p:grpSp>
        <p:nvGrpSpPr>
          <p:cNvPr id="64" name="Group 63"/>
          <p:cNvGrpSpPr/>
          <p:nvPr/>
        </p:nvGrpSpPr>
        <p:grpSpPr>
          <a:xfrm rot="16200000">
            <a:off x="11889892" y="4801047"/>
            <a:ext cx="540824" cy="423753"/>
            <a:chOff x="8017261" y="2936799"/>
            <a:chExt cx="698609" cy="547383"/>
          </a:xfrm>
        </p:grpSpPr>
        <p:sp>
          <p:nvSpPr>
            <p:cNvPr id="65" name="Isosceles Triangle 6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66" name="Isosceles Triangle 6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sp>
        <p:nvSpPr>
          <p:cNvPr id="77" name="Rectangle 76"/>
          <p:cNvSpPr/>
          <p:nvPr/>
        </p:nvSpPr>
        <p:spPr>
          <a:xfrm>
            <a:off x="929368" y="6101693"/>
            <a:ext cx="13260614" cy="2601125"/>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045664" y="6106230"/>
            <a:ext cx="10693343" cy="2522855"/>
          </a:xfrm>
          <a:prstGeom prst="rect">
            <a:avLst/>
          </a:prstGeom>
          <a:noFill/>
        </p:spPr>
        <p:txBody>
          <a:bodyPr wrap="square" rtlCol="0">
            <a:spAutoFit/>
          </a:bodyPr>
          <a:lstStyle/>
          <a:p>
            <a:endParaRPr lang="en-US" sz="1200" b="1"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rPr>
              <a:t>8. Side Panel</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side panels are made from 1.0mm thick high-quality cold-rolled steel, featuring a continuous design with internal welded reinforcements to ensure strength and flatness. For cabinets with a depth of less than 800mm, the side panels do not include reinforcements. Each side panel is equipped with a lock at the top of both sides for easy assembly and disassembly, offering greater security than traditional latch-style side panels.</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An alternative design features segmented side panels, primarily used when equipment is in operation. These panels can be removed without interrupting power, allowing for maintenance without affecting the normal functioning of the equipment inside the cabinet.</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Additionally, the side panels can be customized to a double-door configuration for easier access, facilitating frequent operations on equipment from the cabinet's side.</a:t>
            </a:r>
            <a:endParaRPr lang="en-US" sz="1200" dirty="0">
              <a:solidFill>
                <a:srgbClr val="404040"/>
              </a:solidFill>
              <a:latin typeface="Verdana" panose="020B0604030504040204" pitchFamily="34" charset="0"/>
              <a:ea typeface="Verdana" panose="020B0604030504040204" pitchFamily="34" charset="0"/>
            </a:endParaRPr>
          </a:p>
        </p:txBody>
      </p:sp>
      <p:grpSp>
        <p:nvGrpSpPr>
          <p:cNvPr id="4" name="Group 3"/>
          <p:cNvGrpSpPr/>
          <p:nvPr/>
        </p:nvGrpSpPr>
        <p:grpSpPr>
          <a:xfrm>
            <a:off x="11948427" y="6948142"/>
            <a:ext cx="2110021" cy="908226"/>
            <a:chOff x="11948427" y="7186876"/>
            <a:chExt cx="2110021" cy="908226"/>
          </a:xfrm>
        </p:grpSpPr>
        <p:pic>
          <p:nvPicPr>
            <p:cNvPr id="7" name="picture 508"/>
            <p:cNvPicPr>
              <a:picLocks noChangeAspect="1"/>
            </p:cNvPicPr>
            <p:nvPr/>
          </p:nvPicPr>
          <p:blipFill>
            <a:blip r:embed="rId3"/>
            <a:stretch>
              <a:fillRect/>
            </a:stretch>
          </p:blipFill>
          <p:spPr>
            <a:xfrm>
              <a:off x="12566366" y="7186876"/>
              <a:ext cx="1492082" cy="908226"/>
            </a:xfrm>
            <a:prstGeom prst="rect">
              <a:avLst/>
            </a:prstGeom>
          </p:spPr>
        </p:pic>
        <p:grpSp>
          <p:nvGrpSpPr>
            <p:cNvPr id="61" name="Group 60"/>
            <p:cNvGrpSpPr/>
            <p:nvPr/>
          </p:nvGrpSpPr>
          <p:grpSpPr>
            <a:xfrm rot="16200000">
              <a:off x="11889892" y="7429113"/>
              <a:ext cx="540824" cy="423753"/>
              <a:chOff x="8017261" y="2936799"/>
              <a:chExt cx="698609" cy="547383"/>
            </a:xfrm>
          </p:grpSpPr>
          <p:sp>
            <p:nvSpPr>
              <p:cNvPr id="62" name="Isosceles Triangle 61"/>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63" name="Isosceles Triangle 62"/>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grpSp>
      <p:pic>
        <p:nvPicPr>
          <p:cNvPr id="88" name="picture 492"/>
          <p:cNvPicPr>
            <a:picLocks noChangeAspect="1"/>
          </p:cNvPicPr>
          <p:nvPr/>
        </p:nvPicPr>
        <p:blipFill>
          <a:blip r:embed="rId4"/>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5"/>
          <a:stretch>
            <a:fillRect/>
          </a:stretch>
        </p:blipFill>
        <p:spPr>
          <a:xfrm>
            <a:off x="13485819" y="556911"/>
            <a:ext cx="704163" cy="15082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29368" y="2678111"/>
            <a:ext cx="13260614" cy="6380617"/>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(4/18)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pic>
        <p:nvPicPr>
          <p:cNvPr id="4" name="picture 544"/>
          <p:cNvPicPr>
            <a:picLocks noChangeAspect="1"/>
          </p:cNvPicPr>
          <p:nvPr/>
        </p:nvPicPr>
        <p:blipFill>
          <a:blip r:embed="rId1"/>
          <a:stretch>
            <a:fillRect/>
          </a:stretch>
        </p:blipFill>
        <p:spPr>
          <a:xfrm>
            <a:off x="7403350" y="2922286"/>
            <a:ext cx="1405768" cy="3460372"/>
          </a:xfrm>
          <a:prstGeom prst="rect">
            <a:avLst/>
          </a:prstGeom>
        </p:spPr>
      </p:pic>
      <p:pic>
        <p:nvPicPr>
          <p:cNvPr id="8" name="picture 546"/>
          <p:cNvPicPr>
            <a:picLocks noChangeAspect="1"/>
          </p:cNvPicPr>
          <p:nvPr/>
        </p:nvPicPr>
        <p:blipFill>
          <a:blip r:embed="rId2"/>
          <a:stretch>
            <a:fillRect/>
          </a:stretch>
        </p:blipFill>
        <p:spPr>
          <a:xfrm>
            <a:off x="9883340" y="2922286"/>
            <a:ext cx="1101661" cy="3452346"/>
          </a:xfrm>
          <a:prstGeom prst="rect">
            <a:avLst/>
          </a:prstGeom>
        </p:spPr>
      </p:pic>
      <p:sp>
        <p:nvSpPr>
          <p:cNvPr id="9" name="textbox 548"/>
          <p:cNvSpPr/>
          <p:nvPr/>
        </p:nvSpPr>
        <p:spPr>
          <a:xfrm>
            <a:off x="1172256" y="5865482"/>
            <a:ext cx="12774839" cy="2867491"/>
          </a:xfrm>
          <a:prstGeom prst="rect">
            <a:avLst/>
          </a:prstGeom>
          <a:noFill/>
          <a:ln w="0" cap="flat">
            <a:noFill/>
            <a:prstDash val="solid"/>
            <a:miter lim="0"/>
          </a:ln>
        </p:spPr>
        <p:txBody>
          <a:bodyPr vert="horz" wrap="square" lIns="0" tIns="0" rIns="0" bIns="0"/>
          <a:lstStyle/>
          <a:p>
            <a:pPr algn="l" rtl="0" eaLnBrk="0">
              <a:lnSpc>
                <a:spcPct val="81000"/>
              </a:lnSpc>
            </a:pPr>
            <a:endParaRPr sz="1200" dirty="0">
              <a:solidFill>
                <a:srgbClr val="404040"/>
              </a:solidFill>
              <a:latin typeface="Arial" panose="020B0604020202020204"/>
              <a:ea typeface="Arial" panose="020B0604020202020204"/>
              <a:cs typeface="Arial" panose="020B0604020202020204"/>
            </a:endParaRPr>
          </a:p>
          <a:p>
            <a:pPr marL="15875" algn="l" rtl="0" eaLnBrk="0">
              <a:lnSpc>
                <a:spcPct val="91000"/>
              </a:lnSpc>
              <a:spcBef>
                <a:spcPts val="830"/>
              </a:spcBef>
              <a:buClrTx/>
              <a:buSzTx/>
              <a:buFontTx/>
            </a:pPr>
            <a:endParaRPr sz="1200" kern="0" spc="-10" dirty="0">
              <a:solidFill>
                <a:srgbClr val="404040"/>
              </a:solidFill>
              <a:latin typeface="Microsoft YaHei" panose="020B0503020204020204" charset="-122"/>
              <a:ea typeface="Microsoft YaHei" panose="020B0503020204020204" charset="-122"/>
              <a:cs typeface="Microsoft YaHei" panose="020B0503020204020204" charset="-122"/>
            </a:endParaRPr>
          </a:p>
          <a:p>
            <a:pPr marL="43180" algn="l" rtl="0" eaLnBrk="0">
              <a:lnSpc>
                <a:spcPct val="91000"/>
              </a:lnSpc>
              <a:spcBef>
                <a:spcPts val="830"/>
              </a:spcBef>
            </a:pPr>
            <a:r>
              <a:rPr lang="en-US" sz="1400" b="1" kern="0" spc="-20" dirty="0">
                <a:solidFill>
                  <a:srgbClr val="404040"/>
                </a:solidFill>
                <a:latin typeface="Microsoft YaHei" panose="020B0503020204020204" charset="-122"/>
                <a:ea typeface="Microsoft YaHei" panose="020B0503020204020204" charset="-122"/>
                <a:cs typeface="Microsoft YaHei" panose="020B0503020204020204" charset="-122"/>
              </a:rPr>
              <a:t>1. Single-Open Arched Mesh Door</a:t>
            </a:r>
            <a:endParaRPr lang="en-US" sz="1400" b="1" kern="0" spc="-20" dirty="0">
              <a:solidFill>
                <a:srgbClr val="404040"/>
              </a:solidFill>
              <a:latin typeface="Microsoft YaHei" panose="020B0503020204020204" charset="-122"/>
              <a:ea typeface="Microsoft YaHei" panose="020B0503020204020204" charset="-122"/>
              <a:cs typeface="Microsoft YaHei" panose="020B0503020204020204" charset="-122"/>
            </a:endParaRPr>
          </a:p>
          <a:p>
            <a:pPr marL="500380" lvl="1" eaLnBrk="0">
              <a:lnSpc>
                <a:spcPct val="91000"/>
              </a:lnSpc>
              <a:spcBef>
                <a:spcPts val="830"/>
              </a:spcBef>
            </a:pPr>
            <a:r>
              <a:rPr lang="en-US" sz="1200" kern="0" dirty="0">
                <a:solidFill>
                  <a:srgbClr val="404040"/>
                </a:solidFill>
                <a:latin typeface="Microsoft YaHei" panose="020B0503020204020204" charset="-122"/>
                <a:ea typeface="Microsoft YaHei" panose="020B0503020204020204" charset="-122"/>
                <a:cs typeface="Microsoft YaHei" panose="020B0503020204020204" charset="-122"/>
              </a:rPr>
              <a:t>The single-open arched mesh door is made from 1.5mm thick high-quality cold-rolled steel and consists of the main mesh door body and two channel-shaped reinforcements, which are welded together as a three-piece assembly.</a:t>
            </a:r>
            <a:endParaRPr lang="en-US" sz="1200" kern="0" dirty="0">
              <a:solidFill>
                <a:srgbClr val="404040"/>
              </a:solidFill>
              <a:latin typeface="Microsoft YaHei" panose="020B0503020204020204" charset="-122"/>
              <a:ea typeface="Microsoft YaHei" panose="020B0503020204020204" charset="-122"/>
              <a:cs typeface="Microsoft YaHei" panose="020B0503020204020204" charset="-122"/>
            </a:endParaRPr>
          </a:p>
          <a:p>
            <a:pPr marL="500380" lvl="1" eaLnBrk="0">
              <a:lnSpc>
                <a:spcPct val="91000"/>
              </a:lnSpc>
              <a:spcBef>
                <a:spcPts val="830"/>
              </a:spcBef>
            </a:pPr>
            <a:r>
              <a:rPr lang="en-US" sz="1200" kern="0" dirty="0">
                <a:solidFill>
                  <a:srgbClr val="404040"/>
                </a:solidFill>
                <a:latin typeface="Microsoft YaHei" panose="020B0503020204020204" charset="-122"/>
                <a:ea typeface="Microsoft YaHei" panose="020B0503020204020204" charset="-122"/>
                <a:cs typeface="Microsoft YaHei" panose="020B0503020204020204" charset="-122"/>
              </a:rPr>
              <a:t> The edges of the door undergo three bends to ensure strength, while the arched center is crafted using a special process. Extensive testing has demonstrated that this arched door features a simple and aesthetically pleasing design, high strength, and resistance to deformation.</a:t>
            </a:r>
            <a:endParaRPr lang="en-US" sz="1200" kern="0" dirty="0">
              <a:solidFill>
                <a:srgbClr val="404040"/>
              </a:solidFill>
              <a:latin typeface="Microsoft YaHei" panose="020B0503020204020204" charset="-122"/>
              <a:ea typeface="Microsoft YaHei" panose="020B0503020204020204" charset="-122"/>
              <a:cs typeface="Microsoft YaHei" panose="020B0503020204020204" charset="-122"/>
            </a:endParaRPr>
          </a:p>
          <a:p>
            <a:pPr marL="43180" algn="l" rtl="0" eaLnBrk="0">
              <a:lnSpc>
                <a:spcPct val="91000"/>
              </a:lnSpc>
              <a:spcBef>
                <a:spcPts val="830"/>
              </a:spcBef>
            </a:pPr>
            <a:endParaRPr lang="en-US" sz="1200" kern="0" dirty="0">
              <a:solidFill>
                <a:srgbClr val="404040"/>
              </a:solidFill>
              <a:latin typeface="Microsoft YaHei" panose="020B0503020204020204" charset="-122"/>
              <a:ea typeface="Microsoft YaHei" panose="020B0503020204020204" charset="-122"/>
              <a:cs typeface="Microsoft YaHei" panose="020B0503020204020204" charset="-122"/>
            </a:endParaRPr>
          </a:p>
          <a:p>
            <a:pPr algn="l" rtl="0" eaLnBrk="0">
              <a:lnSpc>
                <a:spcPct val="81000"/>
              </a:lnSpc>
            </a:pPr>
            <a:endParaRPr lang="en-US" sz="1200" dirty="0">
              <a:solidFill>
                <a:srgbClr val="404040"/>
              </a:solidFill>
              <a:latin typeface="Arial" panose="020B0604020202020204"/>
              <a:ea typeface="Arial" panose="020B0604020202020204"/>
              <a:cs typeface="Arial" panose="020B0604020202020204"/>
            </a:endParaRPr>
          </a:p>
          <a:p>
            <a:pPr marL="19050" algn="l" rtl="0" eaLnBrk="0">
              <a:lnSpc>
                <a:spcPct val="91000"/>
              </a:lnSpc>
            </a:pPr>
            <a:r>
              <a:rPr lang="en-US" sz="1400" b="1" kern="0" spc="-20" dirty="0">
                <a:solidFill>
                  <a:srgbClr val="404040"/>
                </a:solidFill>
                <a:latin typeface="Microsoft YaHei" panose="020B0503020204020204" charset="-122"/>
                <a:ea typeface="Microsoft YaHei" panose="020B0503020204020204" charset="-122"/>
                <a:cs typeface="Microsoft YaHei" panose="020B0503020204020204" charset="-122"/>
              </a:rPr>
              <a:t>2、Double-Open Flat Mesh Door</a:t>
            </a:r>
            <a:endParaRPr lang="en-US" sz="1400" b="1" kern="0" spc="-20" dirty="0">
              <a:solidFill>
                <a:srgbClr val="404040"/>
              </a:solidFill>
              <a:latin typeface="Microsoft YaHei" panose="020B0503020204020204" charset="-122"/>
              <a:ea typeface="Microsoft YaHei" panose="020B0503020204020204" charset="-122"/>
              <a:cs typeface="Microsoft YaHei" panose="020B0503020204020204" charset="-122"/>
            </a:endParaRPr>
          </a:p>
          <a:p>
            <a:pPr marL="19050" algn="l" rtl="0" eaLnBrk="0">
              <a:lnSpc>
                <a:spcPct val="91000"/>
              </a:lnSpc>
            </a:pPr>
            <a:endParaRPr lang="en-US" sz="1200" b="1" kern="0" spc="-20" dirty="0">
              <a:solidFill>
                <a:srgbClr val="404040"/>
              </a:solidFill>
              <a:latin typeface="Microsoft YaHei" panose="020B0503020204020204" charset="-122"/>
              <a:ea typeface="Microsoft YaHei" panose="020B0503020204020204" charset="-122"/>
              <a:cs typeface="Microsoft YaHei" panose="020B0503020204020204" charset="-122"/>
            </a:endParaRPr>
          </a:p>
          <a:p>
            <a:pPr marL="476250" lvl="1" eaLnBrk="0">
              <a:lnSpc>
                <a:spcPct val="91000"/>
              </a:lnSpc>
            </a:pPr>
            <a:r>
              <a:rPr lang="en-US" sz="1200" kern="0" dirty="0">
                <a:solidFill>
                  <a:srgbClr val="404040"/>
                </a:solidFill>
                <a:latin typeface="Microsoft YaHei" panose="020B0503020204020204" charset="-122"/>
                <a:ea typeface="Microsoft YaHei" panose="020B0503020204020204" charset="-122"/>
                <a:cs typeface="Microsoft YaHei" panose="020B0503020204020204" charset="-122"/>
              </a:rPr>
              <a:t>Constructed from 1.5mm thick high-quality cold-rolled steel, the left mesh door is formed from a single mesh panel that undergoes six bending processes, with an outward flange bent on the right side. The right mesh door is made from a single mesh panel welded to two locking rod brackets. Above the hinges of both doors, M6 grounding bolts are welded for grounding connection to the frame.</a:t>
            </a:r>
            <a:endParaRPr lang="en-US" sz="1200" kern="0" dirty="0">
              <a:solidFill>
                <a:srgbClr val="404040"/>
              </a:solidFill>
              <a:latin typeface="Microsoft YaHei" panose="020B0503020204020204" charset="-122"/>
              <a:ea typeface="Microsoft YaHei" panose="020B0503020204020204" charset="-122"/>
              <a:cs typeface="Microsoft YaHei" panose="020B0503020204020204" charset="-122"/>
            </a:endParaRPr>
          </a:p>
        </p:txBody>
      </p:sp>
      <p:sp>
        <p:nvSpPr>
          <p:cNvPr id="10" name="textbox 556"/>
          <p:cNvSpPr/>
          <p:nvPr/>
        </p:nvSpPr>
        <p:spPr>
          <a:xfrm>
            <a:off x="6732535" y="6565132"/>
            <a:ext cx="10718527" cy="1918335"/>
          </a:xfrm>
          <a:prstGeom prst="rect">
            <a:avLst/>
          </a:prstGeom>
          <a:noFill/>
          <a:ln w="0" cap="flat">
            <a:noFill/>
            <a:prstDash val="solid"/>
            <a:miter lim="0"/>
          </a:ln>
        </p:spPr>
        <p:txBody>
          <a:bodyPr vert="horz" wrap="square" lIns="0" tIns="0" rIns="0" bIns="0"/>
          <a:lstStyle/>
          <a:p>
            <a:pPr algn="l" rtl="0" eaLnBrk="0">
              <a:lnSpc>
                <a:spcPct val="81000"/>
              </a:lnSpc>
            </a:pPr>
            <a:endParaRPr sz="800" kern="0" dirty="0">
              <a:solidFill>
                <a:srgbClr val="6C6D70">
                  <a:alpha val="100000"/>
                </a:srgbClr>
              </a:solidFill>
              <a:latin typeface="Microsoft YaHei" panose="020B0503020204020204" charset="-122"/>
              <a:ea typeface="Microsoft YaHei" panose="020B0503020204020204" charset="-122"/>
              <a:cs typeface="Microsoft YaHei" panose="020B0503020204020204" charset="-122"/>
            </a:endParaRPr>
          </a:p>
        </p:txBody>
      </p:sp>
      <p:pic>
        <p:nvPicPr>
          <p:cNvPr id="15" name="picture 492"/>
          <p:cNvPicPr>
            <a:picLocks noChangeAspect="1"/>
          </p:cNvPicPr>
          <p:nvPr/>
        </p:nvPicPr>
        <p:blipFill>
          <a:blip r:embed="rId3"/>
          <a:stretch>
            <a:fillRect/>
          </a:stretch>
        </p:blipFill>
        <p:spPr>
          <a:xfrm>
            <a:off x="11695863" y="236034"/>
            <a:ext cx="1473584" cy="1905300"/>
          </a:xfrm>
          <a:prstGeom prst="rect">
            <a:avLst/>
          </a:prstGeom>
        </p:spPr>
      </p:pic>
      <p:pic>
        <p:nvPicPr>
          <p:cNvPr id="16" name="picture 518"/>
          <p:cNvPicPr>
            <a:picLocks noChangeAspect="1"/>
          </p:cNvPicPr>
          <p:nvPr/>
        </p:nvPicPr>
        <p:blipFill>
          <a:blip r:embed="rId4"/>
          <a:stretch>
            <a:fillRect/>
          </a:stretch>
        </p:blipFill>
        <p:spPr>
          <a:xfrm>
            <a:off x="13485819" y="556911"/>
            <a:ext cx="704163" cy="1508242"/>
          </a:xfrm>
          <a:prstGeom prst="rect">
            <a:avLst/>
          </a:prstGeom>
        </p:spPr>
      </p:pic>
      <p:sp>
        <p:nvSpPr>
          <p:cNvPr id="18" name="TextBox 17"/>
          <p:cNvSpPr txBox="1"/>
          <p:nvPr/>
        </p:nvSpPr>
        <p:spPr>
          <a:xfrm>
            <a:off x="1235528" y="4590583"/>
            <a:ext cx="5093600" cy="540404"/>
          </a:xfrm>
          <a:prstGeom prst="rect">
            <a:avLst/>
          </a:prstGeom>
          <a:noFill/>
        </p:spPr>
        <p:txBody>
          <a:bodyPr wrap="square">
            <a:spAutoFit/>
          </a:bodyPr>
          <a:lstStyle/>
          <a:p>
            <a:pPr marL="15875" algn="l" rtl="0" eaLnBrk="0">
              <a:lnSpc>
                <a:spcPct val="91000"/>
              </a:lnSpc>
              <a:spcBef>
                <a:spcPts val="830"/>
              </a:spcBef>
              <a:buClrTx/>
              <a:buSzTx/>
              <a:buFontTx/>
            </a:pPr>
            <a:r>
              <a:rPr lang="en-US" sz="1600" b="1" kern="0" spc="-10" dirty="0">
                <a:solidFill>
                  <a:srgbClr val="404040"/>
                </a:solidFill>
                <a:latin typeface="Microsoft YaHei" panose="020B0503020204020204" charset="-122"/>
                <a:ea typeface="Microsoft YaHei" panose="020B0503020204020204" charset="-122"/>
                <a:cs typeface="Microsoft YaHei" panose="020B0503020204020204" charset="-122"/>
              </a:rPr>
              <a:t>9. Single-Open Arched Mesh Door and Double-Open Flat Mesh Door</a:t>
            </a:r>
            <a:endParaRPr lang="en-US" sz="1600" b="1" kern="0" spc="-10" dirty="0">
              <a:solidFill>
                <a:srgbClr val="404040"/>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(5/18)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pic>
        <p:nvPicPr>
          <p:cNvPr id="88" name="picture 492"/>
          <p:cNvPicPr>
            <a:picLocks noChangeAspect="1"/>
          </p:cNvPicPr>
          <p:nvPr/>
        </p:nvPicPr>
        <p:blipFill>
          <a:blip r:embed="rId1"/>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2"/>
          <a:stretch>
            <a:fillRect/>
          </a:stretch>
        </p:blipFill>
        <p:spPr>
          <a:xfrm>
            <a:off x="13485819" y="556911"/>
            <a:ext cx="704163" cy="1508242"/>
          </a:xfrm>
          <a:prstGeom prst="rect">
            <a:avLst/>
          </a:prstGeom>
        </p:spPr>
      </p:pic>
      <p:grpSp>
        <p:nvGrpSpPr>
          <p:cNvPr id="9" name="Group 8"/>
          <p:cNvGrpSpPr/>
          <p:nvPr/>
        </p:nvGrpSpPr>
        <p:grpSpPr>
          <a:xfrm>
            <a:off x="929368" y="2487612"/>
            <a:ext cx="13260614" cy="2714722"/>
            <a:chOff x="929368" y="2487612"/>
            <a:chExt cx="13260614" cy="2714722"/>
          </a:xfrm>
        </p:grpSpPr>
        <p:sp>
          <p:nvSpPr>
            <p:cNvPr id="71" name="Rectangle 70"/>
            <p:cNvSpPr/>
            <p:nvPr/>
          </p:nvSpPr>
          <p:spPr>
            <a:xfrm>
              <a:off x="929368" y="2487612"/>
              <a:ext cx="13260614" cy="2714722"/>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04040"/>
                </a:solidFill>
              </a:endParaRPr>
            </a:p>
          </p:txBody>
        </p:sp>
        <p:sp>
          <p:nvSpPr>
            <p:cNvPr id="33" name="TextBox 32"/>
            <p:cNvSpPr txBox="1"/>
            <p:nvPr/>
          </p:nvSpPr>
          <p:spPr>
            <a:xfrm>
              <a:off x="1060905" y="2598478"/>
              <a:ext cx="10106733" cy="2522855"/>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10. Mesh design</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There are three types of perforations available:</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1. φ5 Star-Shaped Holes</a:t>
              </a:r>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2. 5×5mm Hexagonal Honeycomb Perforations</a:t>
              </a:r>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3. 5×8mm Elongated Hexagonal Perforations</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micro-connect length between holes is approximately 0.83mm, increasing to about 1mm after </a:t>
              </a:r>
              <a:r>
                <a:rPr lang="en-US" sz="1200" dirty="0" err="1">
                  <a:solidFill>
                    <a:srgbClr val="404040"/>
                  </a:solidFill>
                  <a:latin typeface="Verdana" panose="020B0604030504040204" pitchFamily="34" charset="0"/>
                  <a:ea typeface="Verdana" panose="020B0604030504040204" pitchFamily="34" charset="0"/>
                </a:rPr>
                <a:t>spraying.The</a:t>
              </a:r>
              <a:r>
                <a:rPr lang="en-US" sz="1200" dirty="0">
                  <a:solidFill>
                    <a:srgbClr val="404040"/>
                  </a:solidFill>
                  <a:latin typeface="Verdana" panose="020B0604030504040204" pitchFamily="34" charset="0"/>
                  <a:ea typeface="Verdana" panose="020B0604030504040204" pitchFamily="34" charset="0"/>
                </a:rPr>
                <a:t> open area is greater than the equipment area, with a ventilation rate exceeding 75%.</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Additionally, an 80mm × 40mm area without perforations is reserved in the center of the upper section of the front mesh door to facilitate the application of customer logos and markings.</a:t>
              </a:r>
              <a:endParaRPr lang="en-US" sz="1200" dirty="0">
                <a:solidFill>
                  <a:srgbClr val="404040"/>
                </a:solidFill>
                <a:latin typeface="Verdana" panose="020B0604030504040204" pitchFamily="34" charset="0"/>
                <a:ea typeface="Verdana" panose="020B0604030504040204" pitchFamily="34" charset="0"/>
              </a:endParaRPr>
            </a:p>
          </p:txBody>
        </p:sp>
        <p:grpSp>
          <p:nvGrpSpPr>
            <p:cNvPr id="2" name="Group 1"/>
            <p:cNvGrpSpPr/>
            <p:nvPr/>
          </p:nvGrpSpPr>
          <p:grpSpPr>
            <a:xfrm>
              <a:off x="11542370" y="3304971"/>
              <a:ext cx="2515530" cy="1080004"/>
              <a:chOff x="11542370" y="3036975"/>
              <a:chExt cx="2515530" cy="1080004"/>
            </a:xfrm>
          </p:grpSpPr>
          <p:grpSp>
            <p:nvGrpSpPr>
              <p:cNvPr id="47" name="Group 46"/>
              <p:cNvGrpSpPr/>
              <p:nvPr/>
            </p:nvGrpSpPr>
            <p:grpSpPr>
              <a:xfrm rot="16200000">
                <a:off x="11483835" y="3365101"/>
                <a:ext cx="540824" cy="423753"/>
                <a:chOff x="8017261" y="2936799"/>
                <a:chExt cx="698609" cy="547383"/>
              </a:xfrm>
            </p:grpSpPr>
            <p:sp>
              <p:nvSpPr>
                <p:cNvPr id="45" name="Isosceles Triangle 4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srgbClr val="404040"/>
                    </a:solidFill>
                    <a:effectLst/>
                    <a:uLnTx/>
                    <a:uFillTx/>
                    <a:latin typeface="Verdana" panose="020B0604030504040204" pitchFamily="34" charset="0"/>
                    <a:ea typeface="Verdana" panose="020B0604030504040204" pitchFamily="34" charset="0"/>
                  </a:endParaRPr>
                </a:p>
              </p:txBody>
            </p:sp>
            <p:sp>
              <p:nvSpPr>
                <p:cNvPr id="46" name="Isosceles Triangle 4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grpSp>
          <p:grpSp>
            <p:nvGrpSpPr>
              <p:cNvPr id="4" name="Group 3"/>
              <p:cNvGrpSpPr/>
              <p:nvPr/>
            </p:nvGrpSpPr>
            <p:grpSpPr>
              <a:xfrm>
                <a:off x="12257895" y="3036975"/>
                <a:ext cx="1800005" cy="1080004"/>
                <a:chOff x="8265075" y="2335919"/>
                <a:chExt cx="1800005" cy="1080004"/>
              </a:xfrm>
            </p:grpSpPr>
            <p:pic>
              <p:nvPicPr>
                <p:cNvPr id="16" name="picture 572"/>
                <p:cNvPicPr>
                  <a:picLocks noChangeAspect="1"/>
                </p:cNvPicPr>
                <p:nvPr/>
              </p:nvPicPr>
              <p:blipFill>
                <a:blip r:embed="rId3"/>
                <a:stretch>
                  <a:fillRect/>
                </a:stretch>
              </p:blipFill>
              <p:spPr>
                <a:xfrm rot="21600000">
                  <a:off x="8265075" y="2335919"/>
                  <a:ext cx="529741" cy="1080004"/>
                </a:xfrm>
                <a:prstGeom prst="rect">
                  <a:avLst/>
                </a:prstGeom>
              </p:spPr>
            </p:pic>
            <p:pic>
              <p:nvPicPr>
                <p:cNvPr id="17" name="picture 574"/>
                <p:cNvPicPr>
                  <a:picLocks noChangeAspect="1"/>
                </p:cNvPicPr>
                <p:nvPr/>
              </p:nvPicPr>
              <p:blipFill>
                <a:blip r:embed="rId4"/>
                <a:stretch>
                  <a:fillRect/>
                </a:stretch>
              </p:blipFill>
              <p:spPr>
                <a:xfrm rot="21600000">
                  <a:off x="8900204" y="2335919"/>
                  <a:ext cx="529741" cy="1080004"/>
                </a:xfrm>
                <a:prstGeom prst="rect">
                  <a:avLst/>
                </a:prstGeom>
              </p:spPr>
            </p:pic>
            <p:pic>
              <p:nvPicPr>
                <p:cNvPr id="18" name="picture 576"/>
                <p:cNvPicPr>
                  <a:picLocks noChangeAspect="1"/>
                </p:cNvPicPr>
                <p:nvPr/>
              </p:nvPicPr>
              <p:blipFill>
                <a:blip r:embed="rId5"/>
                <a:stretch>
                  <a:fillRect/>
                </a:stretch>
              </p:blipFill>
              <p:spPr>
                <a:xfrm rot="21600000">
                  <a:off x="9535339" y="2335919"/>
                  <a:ext cx="529741" cy="1080004"/>
                </a:xfrm>
                <a:prstGeom prst="rect">
                  <a:avLst/>
                </a:prstGeom>
              </p:spPr>
            </p:pic>
          </p:grpSp>
        </p:grpSp>
      </p:grpSp>
      <p:grpSp>
        <p:nvGrpSpPr>
          <p:cNvPr id="8" name="Group 7"/>
          <p:cNvGrpSpPr/>
          <p:nvPr/>
        </p:nvGrpSpPr>
        <p:grpSpPr>
          <a:xfrm>
            <a:off x="929368" y="5308894"/>
            <a:ext cx="13260614" cy="2411709"/>
            <a:chOff x="929368" y="5288120"/>
            <a:chExt cx="13260614" cy="2411709"/>
          </a:xfrm>
        </p:grpSpPr>
        <p:sp>
          <p:nvSpPr>
            <p:cNvPr id="19" name="Rectangle 18"/>
            <p:cNvSpPr/>
            <p:nvPr/>
          </p:nvSpPr>
          <p:spPr>
            <a:xfrm>
              <a:off x="929368" y="5288120"/>
              <a:ext cx="13260614" cy="2411709"/>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04040"/>
                </a:solidFill>
              </a:endParaRPr>
            </a:p>
          </p:txBody>
        </p:sp>
        <p:sp>
          <p:nvSpPr>
            <p:cNvPr id="21" name="TextBox 20"/>
            <p:cNvSpPr txBox="1"/>
            <p:nvPr/>
          </p:nvSpPr>
          <p:spPr>
            <a:xfrm>
              <a:off x="1060905" y="5339812"/>
              <a:ext cx="10106733" cy="233807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11. Lock</a:t>
              </a:r>
              <a:endParaRPr lang="en-US" sz="1400" b="1"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front mesh door is a right-hand door, with the lock positioned at the center of the left edge. The right edge features three hinges located at the top, middle, and bottom (a left-hand door can be manufactured upon request).</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lock for the double doors is installed on the right door and is available in two configurations:</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Universal Key Lock (Model: </a:t>
              </a:r>
              <a:r>
                <a:rPr lang="en-US" sz="1200" dirty="0" err="1">
                  <a:solidFill>
                    <a:srgbClr val="404040"/>
                  </a:solidFill>
                  <a:latin typeface="Verdana" panose="020B0604030504040204" pitchFamily="34" charset="0"/>
                  <a:ea typeface="Verdana" panose="020B0604030504040204" pitchFamily="34" charset="0"/>
                </a:rPr>
                <a:t>Hengzhu</a:t>
              </a:r>
              <a:r>
                <a:rPr lang="en-US" sz="1200" dirty="0">
                  <a:solidFill>
                    <a:srgbClr val="404040"/>
                  </a:solidFill>
                  <a:latin typeface="Verdana" panose="020B0604030504040204" pitchFamily="34" charset="0"/>
                  <a:ea typeface="Verdana" panose="020B0604030504040204" pitchFamily="34" charset="0"/>
                </a:rPr>
                <a:t> 826-1)</a:t>
              </a:r>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Three-Digit Combination Lock (Model: </a:t>
              </a:r>
              <a:r>
                <a:rPr lang="en-US" sz="1200" dirty="0" err="1">
                  <a:solidFill>
                    <a:srgbClr val="404040"/>
                  </a:solidFill>
                  <a:latin typeface="Verdana" panose="020B0604030504040204" pitchFamily="34" charset="0"/>
                  <a:ea typeface="Verdana" panose="020B0604030504040204" pitchFamily="34" charset="0"/>
                </a:rPr>
                <a:t>Shengjiu</a:t>
              </a:r>
              <a:r>
                <a:rPr lang="en-US" sz="1200" dirty="0">
                  <a:solidFill>
                    <a:srgbClr val="404040"/>
                  </a:solidFill>
                  <a:latin typeface="Verdana" panose="020B0604030504040204" pitchFamily="34" charset="0"/>
                  <a:ea typeface="Verdana" panose="020B0604030504040204" pitchFamily="34" charset="0"/>
                </a:rPr>
                <a:t> MS861-2A)</a:t>
              </a:r>
              <a:endParaRPr lang="en-US" sz="1200" dirty="0">
                <a:solidFill>
                  <a:srgbClr val="404040"/>
                </a:solidFill>
                <a:latin typeface="Verdana" panose="020B0604030504040204" pitchFamily="34" charset="0"/>
                <a:ea typeface="Verdana" panose="020B0604030504040204" pitchFamily="34" charset="0"/>
              </a:endParaRPr>
            </a:p>
            <a:p>
              <a:endParaRPr lang="en-US" sz="1200"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Both locks are black. Additionally, an M6 grounding post is located above the hinges on the inner side of the door for grounding connection to the frame.</a:t>
              </a:r>
              <a:endParaRPr lang="en-US" sz="1200" dirty="0">
                <a:solidFill>
                  <a:srgbClr val="404040"/>
                </a:solidFill>
                <a:latin typeface="Verdana" panose="020B0604030504040204" pitchFamily="34" charset="0"/>
                <a:ea typeface="Verdana" panose="020B0604030504040204" pitchFamily="34" charset="0"/>
              </a:endParaRPr>
            </a:p>
          </p:txBody>
        </p:sp>
        <p:grpSp>
          <p:nvGrpSpPr>
            <p:cNvPr id="5" name="Group 4"/>
            <p:cNvGrpSpPr/>
            <p:nvPr/>
          </p:nvGrpSpPr>
          <p:grpSpPr>
            <a:xfrm>
              <a:off x="11542371" y="5946148"/>
              <a:ext cx="2515520" cy="1095652"/>
              <a:chOff x="11542371" y="5650193"/>
              <a:chExt cx="2515520" cy="1095652"/>
            </a:xfrm>
          </p:grpSpPr>
          <p:grpSp>
            <p:nvGrpSpPr>
              <p:cNvPr id="22" name="Group 21"/>
              <p:cNvGrpSpPr/>
              <p:nvPr/>
            </p:nvGrpSpPr>
            <p:grpSpPr>
              <a:xfrm rot="16200000">
                <a:off x="11483836" y="5986143"/>
                <a:ext cx="540824" cy="423753"/>
                <a:chOff x="8017261" y="2936799"/>
                <a:chExt cx="698609" cy="547383"/>
              </a:xfrm>
            </p:grpSpPr>
            <p:sp>
              <p:nvSpPr>
                <p:cNvPr id="23" name="Isosceles Triangle 22"/>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srgbClr val="404040"/>
                    </a:solidFill>
                    <a:effectLst/>
                    <a:uLnTx/>
                    <a:uFillTx/>
                    <a:latin typeface="Verdana" panose="020B0604030504040204" pitchFamily="34" charset="0"/>
                    <a:ea typeface="Verdana" panose="020B0604030504040204" pitchFamily="34" charset="0"/>
                  </a:endParaRPr>
                </a:p>
              </p:txBody>
            </p:sp>
            <p:sp>
              <p:nvSpPr>
                <p:cNvPr id="24" name="Isosceles Triangle 23"/>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grpSp>
          <p:pic>
            <p:nvPicPr>
              <p:cNvPr id="26" name="picture 566"/>
              <p:cNvPicPr>
                <a:picLocks noChangeAspect="1"/>
              </p:cNvPicPr>
              <p:nvPr/>
            </p:nvPicPr>
            <p:blipFill>
              <a:blip r:embed="rId6"/>
              <a:stretch>
                <a:fillRect/>
              </a:stretch>
            </p:blipFill>
            <p:spPr>
              <a:xfrm>
                <a:off x="12257895" y="5650193"/>
                <a:ext cx="1799996" cy="1095652"/>
              </a:xfrm>
              <a:prstGeom prst="rect">
                <a:avLst/>
              </a:prstGeom>
            </p:spPr>
          </p:pic>
        </p:grpSp>
      </p:grpSp>
      <p:grpSp>
        <p:nvGrpSpPr>
          <p:cNvPr id="7" name="Group 6"/>
          <p:cNvGrpSpPr/>
          <p:nvPr/>
        </p:nvGrpSpPr>
        <p:grpSpPr>
          <a:xfrm>
            <a:off x="929368" y="7827164"/>
            <a:ext cx="13260614" cy="1440553"/>
            <a:chOff x="929368" y="8122657"/>
            <a:chExt cx="13260614" cy="1440553"/>
          </a:xfrm>
        </p:grpSpPr>
        <p:sp>
          <p:nvSpPr>
            <p:cNvPr id="27" name="Rectangle 26"/>
            <p:cNvSpPr/>
            <p:nvPr/>
          </p:nvSpPr>
          <p:spPr>
            <a:xfrm>
              <a:off x="929368" y="8122657"/>
              <a:ext cx="13260614" cy="1436541"/>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04040"/>
                </a:solidFill>
              </a:endParaRPr>
            </a:p>
          </p:txBody>
        </p:sp>
        <p:sp>
          <p:nvSpPr>
            <p:cNvPr id="28" name="Rectangle 27"/>
            <p:cNvSpPr/>
            <p:nvPr/>
          </p:nvSpPr>
          <p:spPr>
            <a:xfrm>
              <a:off x="12566366" y="8353534"/>
              <a:ext cx="1492087" cy="9082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4040"/>
                </a:solidFill>
              </a:endParaRPr>
            </a:p>
          </p:txBody>
        </p:sp>
        <p:sp>
          <p:nvSpPr>
            <p:cNvPr id="29" name="TextBox 28"/>
            <p:cNvSpPr txBox="1"/>
            <p:nvPr/>
          </p:nvSpPr>
          <p:spPr>
            <a:xfrm>
              <a:off x="1060905" y="8148430"/>
              <a:ext cx="10106734" cy="141478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12. Spraying process</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coating process utilizes modern digital-controlled techniques for degreasing, rust removal, and dust removal on the metal surface, followed by automated electrostatic spraying. The standard color is black, specifically </a:t>
              </a:r>
              <a:r>
                <a:rPr lang="en-US" sz="1200" dirty="0" err="1">
                  <a:solidFill>
                    <a:srgbClr val="404040"/>
                  </a:solidFill>
                  <a:latin typeface="Verdana" panose="020B0604030504040204" pitchFamily="34" charset="0"/>
                  <a:ea typeface="Verdana" panose="020B0604030504040204" pitchFamily="34" charset="0"/>
                </a:rPr>
                <a:t>Xinwei</a:t>
              </a:r>
              <a:r>
                <a:rPr lang="en-US" sz="1200" dirty="0">
                  <a:solidFill>
                    <a:srgbClr val="404040"/>
                  </a:solidFill>
                  <a:latin typeface="Verdana" panose="020B0604030504040204" pitchFamily="34" charset="0"/>
                  <a:ea typeface="Verdana" panose="020B0604030504040204" pitchFamily="34" charset="0"/>
                </a:rPr>
                <a:t> Black Fabric Texture 611, which offers high purity and a glossy finish. This color does not leave fingerprints when touched, providing an excellent texture and feel that has been well received by customers. As such, </a:t>
              </a:r>
              <a:r>
                <a:rPr lang="en-US" sz="1200" dirty="0" err="1">
                  <a:solidFill>
                    <a:srgbClr val="404040"/>
                  </a:solidFill>
                  <a:latin typeface="Verdana" panose="020B0604030504040204" pitchFamily="34" charset="0"/>
                  <a:ea typeface="Verdana" panose="020B0604030504040204" pitchFamily="34" charset="0"/>
                </a:rPr>
                <a:t>Xinwei</a:t>
              </a:r>
              <a:r>
                <a:rPr lang="en-US" sz="1200" dirty="0">
                  <a:solidFill>
                    <a:srgbClr val="404040"/>
                  </a:solidFill>
                  <a:latin typeface="Verdana" panose="020B0604030504040204" pitchFamily="34" charset="0"/>
                  <a:ea typeface="Verdana" panose="020B0604030504040204" pitchFamily="34" charset="0"/>
                </a:rPr>
                <a:t> Black Fabric Texture 611 is the standard color for our cabinets upon leaving the factory. We also offer customization for other colors based on customer requirements.</a:t>
              </a:r>
              <a:endParaRPr lang="en-US" sz="1200" dirty="0">
                <a:solidFill>
                  <a:srgbClr val="404040"/>
                </a:solidFill>
                <a:latin typeface="Verdana" panose="020B0604030504040204" pitchFamily="34" charset="0"/>
                <a:ea typeface="Verdana" panose="020B0604030504040204" pitchFamily="34" charset="0"/>
              </a:endParaRPr>
            </a:p>
          </p:txBody>
        </p:sp>
        <p:grpSp>
          <p:nvGrpSpPr>
            <p:cNvPr id="6" name="Group 5"/>
            <p:cNvGrpSpPr/>
            <p:nvPr/>
          </p:nvGrpSpPr>
          <p:grpSpPr>
            <a:xfrm>
              <a:off x="11542371" y="8293101"/>
              <a:ext cx="2515520" cy="1095652"/>
              <a:chOff x="11542371" y="8259821"/>
              <a:chExt cx="2515520" cy="1095652"/>
            </a:xfrm>
          </p:grpSpPr>
          <p:grpSp>
            <p:nvGrpSpPr>
              <p:cNvPr id="30" name="Group 29"/>
              <p:cNvGrpSpPr/>
              <p:nvPr/>
            </p:nvGrpSpPr>
            <p:grpSpPr>
              <a:xfrm rot="16200000">
                <a:off x="11483836" y="8595771"/>
                <a:ext cx="540824" cy="423753"/>
                <a:chOff x="8017261" y="2936799"/>
                <a:chExt cx="698609" cy="547383"/>
              </a:xfrm>
            </p:grpSpPr>
            <p:sp>
              <p:nvSpPr>
                <p:cNvPr id="31" name="Isosceles Triangle 30"/>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srgbClr val="404040"/>
                    </a:solidFill>
                    <a:effectLst/>
                    <a:uLnTx/>
                    <a:uFillTx/>
                    <a:latin typeface="Verdana" panose="020B0604030504040204" pitchFamily="34" charset="0"/>
                    <a:ea typeface="Verdana" panose="020B0604030504040204" pitchFamily="34" charset="0"/>
                  </a:endParaRPr>
                </a:p>
              </p:txBody>
            </p:sp>
            <p:sp>
              <p:nvSpPr>
                <p:cNvPr id="32" name="Isosceles Triangle 31"/>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grpSp>
          <p:pic>
            <p:nvPicPr>
              <p:cNvPr id="38" name="picture 568"/>
              <p:cNvPicPr>
                <a:picLocks noChangeAspect="1"/>
              </p:cNvPicPr>
              <p:nvPr/>
            </p:nvPicPr>
            <p:blipFill>
              <a:blip r:embed="rId7"/>
              <a:stretch>
                <a:fillRect/>
              </a:stretch>
            </p:blipFill>
            <p:spPr>
              <a:xfrm>
                <a:off x="12257897" y="8259821"/>
                <a:ext cx="1799994" cy="1095652"/>
              </a:xfrm>
              <a:prstGeom prst="rect">
                <a:avLst/>
              </a:prstGeom>
            </p:spPr>
          </p:pic>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(6/18)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71" name="Rectangle 70"/>
          <p:cNvSpPr/>
          <p:nvPr/>
        </p:nvSpPr>
        <p:spPr>
          <a:xfrm>
            <a:off x="929368" y="2487612"/>
            <a:ext cx="13260614" cy="2178731"/>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0905" y="2884480"/>
            <a:ext cx="10106733" cy="1045210"/>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13. Load-Bearing Performance</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Taking a 42U cabinet as an example, it can accommodate ten trays, each capable of holding 120 kilograms of heavy metal items. After one week of static load testing, there was no deformation observed in any components or the overall structure of the cabinet. This test demonstrates that the entire cabinet can support a load of no less than one ton.</a:t>
            </a:r>
            <a:endParaRPr lang="en-US" sz="1200" dirty="0">
              <a:solidFill>
                <a:srgbClr val="404040"/>
              </a:solidFill>
              <a:latin typeface="Verdana" panose="020B0604030504040204" pitchFamily="34" charset="0"/>
              <a:ea typeface="Verdana" panose="020B0604030504040204" pitchFamily="34" charset="0"/>
            </a:endParaRPr>
          </a:p>
        </p:txBody>
      </p:sp>
      <p:grpSp>
        <p:nvGrpSpPr>
          <p:cNvPr id="47" name="Group 46"/>
          <p:cNvGrpSpPr/>
          <p:nvPr/>
        </p:nvGrpSpPr>
        <p:grpSpPr>
          <a:xfrm rot="16200000">
            <a:off x="11483835" y="3365101"/>
            <a:ext cx="540824" cy="423753"/>
            <a:chOff x="8017261" y="2936799"/>
            <a:chExt cx="698609" cy="547383"/>
          </a:xfrm>
        </p:grpSpPr>
        <p:sp>
          <p:nvSpPr>
            <p:cNvPr id="45" name="Isosceles Triangle 4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46" name="Isosceles Triangle 4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pic>
        <p:nvPicPr>
          <p:cNvPr id="88" name="picture 492"/>
          <p:cNvPicPr>
            <a:picLocks noChangeAspect="1"/>
          </p:cNvPicPr>
          <p:nvPr/>
        </p:nvPicPr>
        <p:blipFill>
          <a:blip r:embed="rId1"/>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2"/>
          <a:stretch>
            <a:fillRect/>
          </a:stretch>
        </p:blipFill>
        <p:spPr>
          <a:xfrm>
            <a:off x="13485819" y="556911"/>
            <a:ext cx="704163" cy="1508242"/>
          </a:xfrm>
          <a:prstGeom prst="rect">
            <a:avLst/>
          </a:prstGeom>
        </p:spPr>
      </p:pic>
      <p:pic>
        <p:nvPicPr>
          <p:cNvPr id="562" name="picture 562"/>
          <p:cNvPicPr>
            <a:picLocks noChangeAspect="1"/>
          </p:cNvPicPr>
          <p:nvPr/>
        </p:nvPicPr>
        <p:blipFill>
          <a:blip r:embed="rId3"/>
          <a:stretch>
            <a:fillRect/>
          </a:stretch>
        </p:blipFill>
        <p:spPr>
          <a:xfrm>
            <a:off x="12257895" y="3036975"/>
            <a:ext cx="1800005" cy="1080004"/>
          </a:xfrm>
          <a:prstGeom prst="rect">
            <a:avLst/>
          </a:prstGeom>
        </p:spPr>
      </p:pic>
      <p:sp>
        <p:nvSpPr>
          <p:cNvPr id="19" name="Rectangle 18"/>
          <p:cNvSpPr/>
          <p:nvPr/>
        </p:nvSpPr>
        <p:spPr>
          <a:xfrm>
            <a:off x="929368" y="4878545"/>
            <a:ext cx="13260614" cy="1819798"/>
          </a:xfrm>
          <a:prstGeom prst="rect">
            <a:avLst/>
          </a:prstGeom>
          <a:solidFill>
            <a:schemeClr val="bg2">
              <a:alpha val="5000"/>
            </a:schemeClr>
          </a:solidFill>
          <a:ln>
            <a:solidFill>
              <a:srgbClr val="57A0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0905" y="5095947"/>
            <a:ext cx="10106733" cy="1229995"/>
          </a:xfrm>
          <a:prstGeom prst="rect">
            <a:avLst/>
          </a:prstGeom>
          <a:noFill/>
        </p:spPr>
        <p:txBody>
          <a:bodyPr wrap="square" rtlCol="0">
            <a:spAutoFit/>
          </a:bodyPr>
          <a:lstStyle/>
          <a:p>
            <a:r>
              <a:rPr lang="en-US" sz="1400" b="1" dirty="0">
                <a:solidFill>
                  <a:srgbClr val="404040"/>
                </a:solidFill>
                <a:latin typeface="Verdana" panose="020B0604030504040204" pitchFamily="34" charset="0"/>
                <a:ea typeface="Verdana" panose="020B0604030504040204" pitchFamily="34" charset="0"/>
              </a:rPr>
              <a:t>14. Ground connection</a:t>
            </a:r>
            <a:endParaRPr lang="en-US" sz="1400" b="1" dirty="0">
              <a:solidFill>
                <a:srgbClr val="404040"/>
              </a:solidFill>
              <a:latin typeface="Verdana" panose="020B0604030504040204" pitchFamily="34" charset="0"/>
              <a:ea typeface="Verdana" panose="020B0604030504040204" pitchFamily="34" charset="0"/>
            </a:endParaRPr>
          </a:p>
          <a:p>
            <a:endParaRPr lang="en-US" sz="1200" b="1" dirty="0">
              <a:solidFill>
                <a:srgbClr val="404040"/>
              </a:solidFill>
              <a:latin typeface="Verdana" panose="020B0604030504040204" pitchFamily="34" charset="0"/>
              <a:ea typeface="Verdana" panose="020B0604030504040204" pitchFamily="34" charset="0"/>
            </a:endParaRPr>
          </a:p>
          <a:p>
            <a:r>
              <a:rPr lang="en-US" sz="1200" dirty="0">
                <a:solidFill>
                  <a:srgbClr val="404040"/>
                </a:solidFill>
                <a:latin typeface="Verdana" panose="020B0604030504040204" pitchFamily="34" charset="0"/>
                <a:ea typeface="Verdana" panose="020B0604030504040204" pitchFamily="34" charset="0"/>
              </a:rPr>
              <a:t>The cabinet employs the most advanced grounding safety solutions. Each cabinet is equipped with the latest three-position ground bar at the bottom. Ground connections are provided above the hinges of each mesh door and the frame, ensuring optimal electrical conductivity throughout the cabinet. The grounding system between the door and the cabinet body features a detachable ground wire, facilitating easy separation when removing the door.</a:t>
            </a:r>
            <a:endParaRPr lang="en-US" sz="1200" dirty="0">
              <a:solidFill>
                <a:srgbClr val="404040"/>
              </a:solidFill>
              <a:latin typeface="Verdana" panose="020B0604030504040204" pitchFamily="34" charset="0"/>
              <a:ea typeface="Verdana" panose="020B0604030504040204" pitchFamily="34" charset="0"/>
            </a:endParaRPr>
          </a:p>
        </p:txBody>
      </p:sp>
      <p:grpSp>
        <p:nvGrpSpPr>
          <p:cNvPr id="22" name="Group 21"/>
          <p:cNvGrpSpPr/>
          <p:nvPr/>
        </p:nvGrpSpPr>
        <p:grpSpPr>
          <a:xfrm rot="16200000">
            <a:off x="11483836" y="5576568"/>
            <a:ext cx="540824" cy="423753"/>
            <a:chOff x="8017261" y="2936799"/>
            <a:chExt cx="698609" cy="547383"/>
          </a:xfrm>
        </p:grpSpPr>
        <p:sp>
          <p:nvSpPr>
            <p:cNvPr id="23" name="Isosceles Triangle 22"/>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24" name="Isosceles Triangle 23"/>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pic>
        <p:nvPicPr>
          <p:cNvPr id="564" name="picture 564"/>
          <p:cNvPicPr>
            <a:picLocks noChangeAspect="1"/>
          </p:cNvPicPr>
          <p:nvPr/>
        </p:nvPicPr>
        <p:blipFill>
          <a:blip r:embed="rId4"/>
          <a:stretch>
            <a:fillRect/>
          </a:stretch>
        </p:blipFill>
        <p:spPr>
          <a:xfrm>
            <a:off x="12257895" y="5240618"/>
            <a:ext cx="1799996" cy="10956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Rectangle 643"/>
          <p:cNvSpPr/>
          <p:nvPr/>
        </p:nvSpPr>
        <p:spPr>
          <a:xfrm>
            <a:off x="242226" y="1227861"/>
            <a:ext cx="6993590" cy="3641726"/>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en-US" b="1" dirty="0">
                <a:solidFill>
                  <a:srgbClr val="44546A"/>
                </a:solidFill>
                <a:latin typeface="Verdana" panose="020B0604030504040204" pitchFamily="34" charset="0"/>
                <a:ea typeface="Verdana" panose="020B0604030504040204" pitchFamily="34" charset="0"/>
              </a:rPr>
              <a:t>Server Cabinet </a:t>
            </a:r>
            <a:r>
              <a:rPr lang="en-US" b="1" dirty="0">
                <a:solidFill>
                  <a:srgbClr val="44546A"/>
                </a:solidFill>
                <a:latin typeface="Verdana" panose="020B0604030504040204" pitchFamily="34" charset="0"/>
                <a:ea typeface="Verdana" panose="020B0604030504040204" pitchFamily="34" charset="0"/>
                <a:sym typeface="+mn-ea"/>
              </a:rPr>
              <a:t>Product Schematic</a:t>
            </a:r>
            <a:endParaRPr lang="en-US" b="1" dirty="0">
              <a:solidFill>
                <a:srgbClr val="44546A"/>
              </a:solidFill>
              <a:latin typeface="Verdana" panose="020B0604030504040204" pitchFamily="34" charset="0"/>
              <a:ea typeface="Verdana" panose="020B0604030504040204" pitchFamily="34" charset="0"/>
            </a:endParaRPr>
          </a:p>
          <a:p>
            <a:pPr>
              <a:lnSpc>
                <a:spcPct val="150000"/>
              </a:lnSpc>
            </a:pPr>
            <a:r>
              <a:rPr lang="en-US" sz="1050" dirty="0">
                <a:solidFill>
                  <a:srgbClr val="404040"/>
                </a:solidFill>
                <a:latin typeface="Verdana" panose="020B0604030504040204" pitchFamily="34" charset="0"/>
                <a:ea typeface="Verdana" panose="020B0604030504040204" pitchFamily="34" charset="0"/>
              </a:rPr>
              <a:t> </a:t>
            </a:r>
            <a:endParaRPr lang="en-US" sz="1050" dirty="0">
              <a:solidFill>
                <a:srgbClr val="404040"/>
              </a:solidFill>
              <a:latin typeface="Verdana" panose="020B0604030504040204" pitchFamily="34" charset="0"/>
              <a:ea typeface="Verdana" panose="020B0604030504040204" pitchFamily="34" charset="0"/>
            </a:endParaRPr>
          </a:p>
        </p:txBody>
      </p:sp>
      <p:grpSp>
        <p:nvGrpSpPr>
          <p:cNvPr id="653" name="Group 652"/>
          <p:cNvGrpSpPr/>
          <p:nvPr/>
        </p:nvGrpSpPr>
        <p:grpSpPr>
          <a:xfrm>
            <a:off x="317524" y="2084215"/>
            <a:ext cx="7157220" cy="5081686"/>
            <a:chOff x="165124" y="2271613"/>
            <a:chExt cx="7157220" cy="5081686"/>
          </a:xfrm>
        </p:grpSpPr>
        <p:sp>
          <p:nvSpPr>
            <p:cNvPr id="114" name="Oval 113"/>
            <p:cNvSpPr/>
            <p:nvPr/>
          </p:nvSpPr>
          <p:spPr>
            <a:xfrm>
              <a:off x="1484881" y="2544838"/>
              <a:ext cx="4732599" cy="4808461"/>
            </a:xfrm>
            <a:prstGeom prst="ellipse">
              <a:avLst/>
            </a:prstGeom>
            <a:noFill/>
            <a:ln>
              <a:solidFill>
                <a:srgbClr val="6D7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602"/>
            <p:cNvPicPr>
              <a:picLocks noChangeAspect="1"/>
            </p:cNvPicPr>
            <p:nvPr/>
          </p:nvPicPr>
          <p:blipFill>
            <a:blip r:embed="rId1"/>
            <a:stretch>
              <a:fillRect/>
            </a:stretch>
          </p:blipFill>
          <p:spPr>
            <a:xfrm>
              <a:off x="3107152" y="3207037"/>
              <a:ext cx="1373857" cy="1821929"/>
            </a:xfrm>
            <a:prstGeom prst="rect">
              <a:avLst/>
            </a:prstGeom>
          </p:spPr>
        </p:pic>
        <p:grpSp>
          <p:nvGrpSpPr>
            <p:cNvPr id="47" name="Group 46"/>
            <p:cNvGrpSpPr/>
            <p:nvPr/>
          </p:nvGrpSpPr>
          <p:grpSpPr>
            <a:xfrm>
              <a:off x="1563925" y="3748975"/>
              <a:ext cx="310189" cy="230832"/>
              <a:chOff x="4592284" y="3569743"/>
              <a:chExt cx="310189" cy="230832"/>
            </a:xfrm>
          </p:grpSpPr>
          <p:sp>
            <p:nvSpPr>
              <p:cNvPr id="48"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49" name="TextBox 48"/>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2</a:t>
                </a:r>
                <a:endParaRPr lang="en-US" sz="900" b="1" dirty="0">
                  <a:solidFill>
                    <a:schemeClr val="bg1"/>
                  </a:solidFill>
                </a:endParaRPr>
              </a:p>
            </p:txBody>
          </p:sp>
        </p:grpSp>
        <p:grpSp>
          <p:nvGrpSpPr>
            <p:cNvPr id="50" name="Group 49"/>
            <p:cNvGrpSpPr/>
            <p:nvPr/>
          </p:nvGrpSpPr>
          <p:grpSpPr>
            <a:xfrm>
              <a:off x="2038009" y="3103288"/>
              <a:ext cx="310189" cy="230832"/>
              <a:chOff x="4592284" y="3569743"/>
              <a:chExt cx="310189" cy="230832"/>
            </a:xfrm>
          </p:grpSpPr>
          <p:sp>
            <p:nvSpPr>
              <p:cNvPr id="51"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52" name="TextBox 51"/>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3</a:t>
                </a:r>
                <a:endParaRPr lang="en-US" sz="900" b="1" dirty="0">
                  <a:solidFill>
                    <a:schemeClr val="bg1"/>
                  </a:solidFill>
                </a:endParaRPr>
              </a:p>
            </p:txBody>
          </p:sp>
        </p:grpSp>
        <p:sp>
          <p:nvSpPr>
            <p:cNvPr id="10" name="textbox 630"/>
            <p:cNvSpPr/>
            <p:nvPr/>
          </p:nvSpPr>
          <p:spPr>
            <a:xfrm>
              <a:off x="761318" y="3105031"/>
              <a:ext cx="1286075" cy="227346"/>
            </a:xfrm>
            <a:prstGeom prst="rect">
              <a:avLst/>
            </a:prstGeom>
            <a:noFill/>
            <a:ln w="0" cap="flat">
              <a:noFill/>
              <a:prstDash val="solid"/>
              <a:miter lim="0"/>
            </a:ln>
          </p:spPr>
          <p:txBody>
            <a:bodyPr vert="horz" wrap="square" lIns="0" tIns="0" rIns="0" bIns="0" anchor="ctr"/>
            <a:lstStyle/>
            <a:p>
              <a:pPr marL="12700" eaLnBrk="0">
                <a:lnSpc>
                  <a:spcPct val="91000"/>
                </a:lnSpc>
              </a:pPr>
              <a:r>
                <a:rPr lang="en-US" altLang="zh-CN" sz="1050" dirty="0">
                  <a:solidFill>
                    <a:srgbClr val="404040"/>
                  </a:solidFill>
                  <a:latin typeface="Verdana" panose="020B0604030504040204" pitchFamily="34" charset="0"/>
                  <a:ea typeface="Verdana" panose="020B0604030504040204" pitchFamily="34" charset="0"/>
                </a:rPr>
                <a:t>Integral Side Panel</a:t>
              </a:r>
              <a:endParaRPr lang="en-US" sz="1050" dirty="0">
                <a:solidFill>
                  <a:srgbClr val="404040"/>
                </a:solidFill>
                <a:latin typeface="Verdana" panose="020B0604030504040204" pitchFamily="34" charset="0"/>
                <a:ea typeface="Verdana" panose="020B0604030504040204" pitchFamily="34" charset="0"/>
              </a:endParaRPr>
            </a:p>
          </p:txBody>
        </p:sp>
        <p:sp>
          <p:nvSpPr>
            <p:cNvPr id="11" name="path 632"/>
            <p:cNvSpPr/>
            <p:nvPr/>
          </p:nvSpPr>
          <p:spPr>
            <a:xfrm>
              <a:off x="3310632" y="3278377"/>
              <a:ext cx="107999" cy="108000"/>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2" name="path 634"/>
            <p:cNvSpPr/>
            <p:nvPr/>
          </p:nvSpPr>
          <p:spPr>
            <a:xfrm>
              <a:off x="3840555" y="3190962"/>
              <a:ext cx="108000" cy="108000"/>
            </a:xfrm>
            <a:custGeom>
              <a:avLst/>
              <a:gdLst/>
              <a:ahLst/>
              <a:cxnLst/>
              <a:rect l="0" t="0" r="0" b="0"/>
              <a:pathLst>
                <a:path w="170" h="170">
                  <a:moveTo>
                    <a:pt x="85" y="0"/>
                  </a:moveTo>
                  <a:cubicBezTo>
                    <a:pt x="132" y="0"/>
                    <a:pt x="170" y="38"/>
                    <a:pt x="170" y="85"/>
                  </a:cubicBezTo>
                  <a:cubicBezTo>
                    <a:pt x="170" y="132"/>
                    <a:pt x="132" y="170"/>
                    <a:pt x="85" y="170"/>
                  </a:cubicBezTo>
                  <a:cubicBezTo>
                    <a:pt x="38" y="170"/>
                    <a:pt x="0" y="132"/>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3" name="path 636"/>
            <p:cNvSpPr/>
            <p:nvPr/>
          </p:nvSpPr>
          <p:spPr>
            <a:xfrm>
              <a:off x="4295078" y="3426158"/>
              <a:ext cx="107999" cy="107999"/>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4" name="path 638"/>
            <p:cNvSpPr/>
            <p:nvPr/>
          </p:nvSpPr>
          <p:spPr>
            <a:xfrm>
              <a:off x="3848288" y="3756392"/>
              <a:ext cx="108000" cy="108000"/>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5" name="path 640"/>
            <p:cNvSpPr/>
            <p:nvPr/>
          </p:nvSpPr>
          <p:spPr>
            <a:xfrm>
              <a:off x="4023119" y="3542711"/>
              <a:ext cx="107999" cy="107999"/>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6" name="path 642"/>
            <p:cNvSpPr/>
            <p:nvPr/>
          </p:nvSpPr>
          <p:spPr>
            <a:xfrm>
              <a:off x="4149385" y="3586418"/>
              <a:ext cx="108000" cy="108000"/>
            </a:xfrm>
            <a:custGeom>
              <a:avLst/>
              <a:gdLst/>
              <a:ahLst/>
              <a:cxnLst/>
              <a:rect l="0" t="0" r="0" b="0"/>
              <a:pathLst>
                <a:path w="170" h="170">
                  <a:moveTo>
                    <a:pt x="85" y="0"/>
                  </a:moveTo>
                  <a:cubicBezTo>
                    <a:pt x="131" y="0"/>
                    <a:pt x="170" y="38"/>
                    <a:pt x="170" y="85"/>
                  </a:cubicBezTo>
                  <a:cubicBezTo>
                    <a:pt x="170" y="132"/>
                    <a:pt x="131" y="170"/>
                    <a:pt x="85" y="170"/>
                  </a:cubicBezTo>
                  <a:cubicBezTo>
                    <a:pt x="38" y="170"/>
                    <a:pt x="0" y="132"/>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7" name="path 644"/>
            <p:cNvSpPr/>
            <p:nvPr/>
          </p:nvSpPr>
          <p:spPr>
            <a:xfrm>
              <a:off x="4291697" y="4688984"/>
              <a:ext cx="107999" cy="107999"/>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18" name="path 646"/>
            <p:cNvSpPr/>
            <p:nvPr/>
          </p:nvSpPr>
          <p:spPr>
            <a:xfrm>
              <a:off x="3653529" y="4898125"/>
              <a:ext cx="107999" cy="108000"/>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nchor="ctr"/>
            <a:lstStyle/>
            <a:p>
              <a:pPr algn="ctr"/>
              <a:endParaRPr lang="zh-CN" altLang="en-US" sz="400" dirty="0">
                <a:solidFill>
                  <a:schemeClr val="bg1"/>
                </a:solidFill>
                <a:latin typeface="Verdana" panose="020B0604030504040204" pitchFamily="34" charset="0"/>
              </a:endParaRPr>
            </a:p>
          </p:txBody>
        </p:sp>
        <p:grpSp>
          <p:nvGrpSpPr>
            <p:cNvPr id="104" name="Group 103"/>
            <p:cNvGrpSpPr/>
            <p:nvPr/>
          </p:nvGrpSpPr>
          <p:grpSpPr>
            <a:xfrm>
              <a:off x="5808171" y="3730707"/>
              <a:ext cx="310189" cy="230832"/>
              <a:chOff x="4592284" y="3569743"/>
              <a:chExt cx="310189" cy="230832"/>
            </a:xfrm>
          </p:grpSpPr>
          <p:sp>
            <p:nvSpPr>
              <p:cNvPr id="105"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106" name="TextBox 105"/>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8</a:t>
                </a:r>
                <a:endParaRPr lang="en-US" sz="900" b="1" dirty="0">
                  <a:solidFill>
                    <a:schemeClr val="bg1"/>
                  </a:solidFill>
                </a:endParaRPr>
              </a:p>
            </p:txBody>
          </p:sp>
        </p:grpSp>
        <p:grpSp>
          <p:nvGrpSpPr>
            <p:cNvPr id="101" name="Group 100"/>
            <p:cNvGrpSpPr/>
            <p:nvPr/>
          </p:nvGrpSpPr>
          <p:grpSpPr>
            <a:xfrm>
              <a:off x="5349921" y="3098245"/>
              <a:ext cx="310189" cy="230832"/>
              <a:chOff x="4592284" y="3569743"/>
              <a:chExt cx="310189" cy="230832"/>
            </a:xfrm>
          </p:grpSpPr>
          <p:sp>
            <p:nvSpPr>
              <p:cNvPr id="102"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103" name="TextBox 102"/>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7</a:t>
                </a:r>
                <a:endParaRPr lang="en-US" sz="900" b="1" dirty="0">
                  <a:solidFill>
                    <a:schemeClr val="bg1"/>
                  </a:solidFill>
                </a:endParaRPr>
              </a:p>
            </p:txBody>
          </p:sp>
        </p:grpSp>
        <p:sp>
          <p:nvSpPr>
            <p:cNvPr id="22" name="textbox 668"/>
            <p:cNvSpPr/>
            <p:nvPr/>
          </p:nvSpPr>
          <p:spPr>
            <a:xfrm>
              <a:off x="5631174" y="3098994"/>
              <a:ext cx="1414151" cy="227346"/>
            </a:xfrm>
            <a:prstGeom prst="rect">
              <a:avLst/>
            </a:prstGeom>
            <a:noFill/>
            <a:ln w="0" cap="flat">
              <a:noFill/>
              <a:prstDash val="solid"/>
              <a:miter lim="0"/>
            </a:ln>
          </p:spPr>
          <p:txBody>
            <a:bodyPr vert="horz" wrap="square" lIns="0" tIns="0" rIns="0" bIns="0" anchor="ctr"/>
            <a:lstStyle/>
            <a:p>
              <a:pPr marL="12700" eaLnBrk="0">
                <a:lnSpc>
                  <a:spcPct val="91000"/>
                </a:lnSpc>
              </a:pPr>
              <a:r>
                <a:rPr lang="en-US" sz="1050" dirty="0">
                  <a:solidFill>
                    <a:srgbClr val="404040"/>
                  </a:solidFill>
                  <a:latin typeface="Verdana" panose="020B0604030504040204" pitchFamily="34" charset="0"/>
                  <a:ea typeface="Verdana" panose="020B0604030504040204" pitchFamily="34" charset="0"/>
                </a:rPr>
                <a:t>Cable Organizer</a:t>
              </a:r>
              <a:endParaRPr lang="en-US" sz="1050" dirty="0">
                <a:solidFill>
                  <a:srgbClr val="404040"/>
                </a:solidFill>
                <a:latin typeface="Verdana" panose="020B0604030504040204" pitchFamily="34" charset="0"/>
                <a:ea typeface="Verdana" panose="020B0604030504040204" pitchFamily="34" charset="0"/>
              </a:endParaRPr>
            </a:p>
          </p:txBody>
        </p:sp>
        <p:sp>
          <p:nvSpPr>
            <p:cNvPr id="23" name="textbox 688"/>
            <p:cNvSpPr/>
            <p:nvPr/>
          </p:nvSpPr>
          <p:spPr>
            <a:xfrm>
              <a:off x="6282898" y="4477470"/>
              <a:ext cx="933876" cy="228600"/>
            </a:xfrm>
            <a:prstGeom prst="rect">
              <a:avLst/>
            </a:prstGeom>
            <a:noFill/>
            <a:ln w="0" cap="flat">
              <a:noFill/>
              <a:prstDash val="solid"/>
              <a:miter lim="0"/>
            </a:ln>
          </p:spPr>
          <p:txBody>
            <a:bodyPr vert="horz" wrap="square" lIns="0" tIns="0" rIns="0" bIns="0" anchor="ctr"/>
            <a:lstStyle/>
            <a:p>
              <a:pPr marL="12700" algn="l" rtl="0" eaLnBrk="0">
                <a:lnSpc>
                  <a:spcPct val="91000"/>
                </a:lnSpc>
              </a:pPr>
              <a:r>
                <a:rPr lang="en-US" sz="1050" dirty="0">
                  <a:solidFill>
                    <a:srgbClr val="404040"/>
                  </a:solidFill>
                  <a:latin typeface="Verdana" panose="020B0604030504040204" pitchFamily="34" charset="0"/>
                  <a:ea typeface="Verdana" panose="020B0604030504040204" pitchFamily="34" charset="0"/>
                  <a:cs typeface="Microsoft YaHei" panose="020B0503020204020204" charset="-122"/>
                </a:rPr>
                <a:t>Double-open Side Panel</a:t>
              </a:r>
              <a:endParaRPr lang="en-US" sz="105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24" name="textbox 690"/>
            <p:cNvSpPr/>
            <p:nvPr/>
          </p:nvSpPr>
          <p:spPr>
            <a:xfrm>
              <a:off x="4962422" y="2637234"/>
              <a:ext cx="2082903" cy="210897"/>
            </a:xfrm>
            <a:prstGeom prst="rect">
              <a:avLst/>
            </a:prstGeom>
            <a:noFill/>
            <a:ln w="0" cap="flat">
              <a:noFill/>
              <a:prstDash val="solid"/>
              <a:miter lim="0"/>
            </a:ln>
          </p:spPr>
          <p:txBody>
            <a:bodyPr vert="horz" wrap="square" lIns="0" tIns="0" rIns="0" bIns="0" anchor="ctr"/>
            <a:lstStyle/>
            <a:p>
              <a:pPr marL="12700" eaLnBrk="0">
                <a:lnSpc>
                  <a:spcPct val="91000"/>
                </a:lnSpc>
              </a:pPr>
              <a:r>
                <a:rPr lang="en-US" sz="1050" dirty="0">
                  <a:solidFill>
                    <a:srgbClr val="404040"/>
                  </a:solidFill>
                  <a:latin typeface="Verdana" panose="020B0604030504040204" pitchFamily="34" charset="0"/>
                  <a:ea typeface="Verdana" panose="020B0604030504040204" pitchFamily="34" charset="0"/>
                </a:rPr>
                <a:t>Double-open Back Door</a:t>
              </a:r>
              <a:endParaRPr lang="en-US" sz="1050" dirty="0">
                <a:solidFill>
                  <a:srgbClr val="404040"/>
                </a:solidFill>
                <a:latin typeface="Verdana" panose="020B0604030504040204" pitchFamily="34" charset="0"/>
                <a:ea typeface="Verdana" panose="020B0604030504040204" pitchFamily="34" charset="0"/>
              </a:endParaRPr>
            </a:p>
          </p:txBody>
        </p:sp>
        <p:grpSp>
          <p:nvGrpSpPr>
            <p:cNvPr id="95" name="Group 94"/>
            <p:cNvGrpSpPr/>
            <p:nvPr/>
          </p:nvGrpSpPr>
          <p:grpSpPr>
            <a:xfrm>
              <a:off x="3684495" y="2425861"/>
              <a:ext cx="310189" cy="230832"/>
              <a:chOff x="4592284" y="3569743"/>
              <a:chExt cx="310189" cy="230832"/>
            </a:xfrm>
          </p:grpSpPr>
          <p:sp>
            <p:nvSpPr>
              <p:cNvPr id="96"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97" name="TextBox 96"/>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5</a:t>
                </a:r>
                <a:endParaRPr lang="en-US" sz="900" b="1" dirty="0">
                  <a:solidFill>
                    <a:schemeClr val="bg1"/>
                  </a:solidFill>
                </a:endParaRPr>
              </a:p>
            </p:txBody>
          </p:sp>
        </p:grpSp>
        <p:sp>
          <p:nvSpPr>
            <p:cNvPr id="26" name="textbox 696"/>
            <p:cNvSpPr/>
            <p:nvPr/>
          </p:nvSpPr>
          <p:spPr>
            <a:xfrm>
              <a:off x="3326698" y="2271613"/>
              <a:ext cx="1078203" cy="156417"/>
            </a:xfrm>
            <a:prstGeom prst="rect">
              <a:avLst/>
            </a:prstGeom>
            <a:noFill/>
            <a:ln w="0" cap="flat">
              <a:noFill/>
              <a:prstDash val="solid"/>
              <a:miter lim="0"/>
            </a:ln>
          </p:spPr>
          <p:txBody>
            <a:bodyPr vert="horz" wrap="square" lIns="0" tIns="0" rIns="0" bIns="0" anchor="ctr"/>
            <a:lstStyle/>
            <a:p>
              <a:pPr marL="12700" algn="ctr" eaLnBrk="0">
                <a:lnSpc>
                  <a:spcPct val="91000"/>
                </a:lnSpc>
              </a:pPr>
              <a:r>
                <a:rPr lang="en-US" sz="1050" dirty="0">
                  <a:solidFill>
                    <a:srgbClr val="404040"/>
                  </a:solidFill>
                  <a:latin typeface="Verdana" panose="020B0604030504040204" pitchFamily="34" charset="0"/>
                  <a:ea typeface="Verdana" panose="020B0604030504040204" pitchFamily="34" charset="0"/>
                </a:rPr>
                <a:t>Roof Panel</a:t>
              </a:r>
              <a:endParaRPr lang="en-US" sz="1050" dirty="0">
                <a:solidFill>
                  <a:srgbClr val="404040"/>
                </a:solidFill>
                <a:latin typeface="Verdana" panose="020B0604030504040204" pitchFamily="34" charset="0"/>
                <a:ea typeface="Verdana" panose="020B0604030504040204" pitchFamily="34" charset="0"/>
              </a:endParaRPr>
            </a:p>
          </p:txBody>
        </p:sp>
        <p:grpSp>
          <p:nvGrpSpPr>
            <p:cNvPr id="92" name="Group 91"/>
            <p:cNvGrpSpPr/>
            <p:nvPr/>
          </p:nvGrpSpPr>
          <p:grpSpPr>
            <a:xfrm>
              <a:off x="2723863" y="2623942"/>
              <a:ext cx="310189" cy="230832"/>
              <a:chOff x="4592284" y="3569743"/>
              <a:chExt cx="310189" cy="230832"/>
            </a:xfrm>
          </p:grpSpPr>
          <p:sp>
            <p:nvSpPr>
              <p:cNvPr id="93"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94" name="TextBox 93"/>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4</a:t>
                </a:r>
                <a:endParaRPr lang="en-US" sz="900" b="1" dirty="0">
                  <a:solidFill>
                    <a:schemeClr val="bg1"/>
                  </a:solidFill>
                </a:endParaRPr>
              </a:p>
            </p:txBody>
          </p:sp>
        </p:grpSp>
        <p:sp>
          <p:nvSpPr>
            <p:cNvPr id="28" name="textbox 700"/>
            <p:cNvSpPr/>
            <p:nvPr/>
          </p:nvSpPr>
          <p:spPr>
            <a:xfrm>
              <a:off x="1431120" y="2606422"/>
              <a:ext cx="1301673" cy="232566"/>
            </a:xfrm>
            <a:prstGeom prst="rect">
              <a:avLst/>
            </a:prstGeom>
            <a:noFill/>
            <a:ln w="0" cap="flat">
              <a:noFill/>
              <a:prstDash val="solid"/>
              <a:miter lim="0"/>
            </a:ln>
          </p:spPr>
          <p:txBody>
            <a:bodyPr vert="horz" wrap="square" lIns="0" tIns="0" rIns="0" bIns="0" anchor="ctr"/>
            <a:lstStyle/>
            <a:p>
              <a:pPr marL="12700" algn="r" eaLnBrk="0">
                <a:lnSpc>
                  <a:spcPct val="91000"/>
                </a:lnSpc>
              </a:pPr>
              <a:r>
                <a:rPr lang="en-US" sz="1050" dirty="0">
                  <a:solidFill>
                    <a:srgbClr val="404040"/>
                  </a:solidFill>
                  <a:latin typeface="Verdana" panose="020B0604030504040204" pitchFamily="34" charset="0"/>
                  <a:ea typeface="Verdana" panose="020B0604030504040204" pitchFamily="34" charset="0"/>
                </a:rPr>
                <a:t>Cabinet Frame</a:t>
              </a:r>
              <a:endParaRPr lang="en-US" sz="1050" dirty="0">
                <a:solidFill>
                  <a:srgbClr val="404040"/>
                </a:solidFill>
                <a:latin typeface="Verdana" panose="020B0604030504040204" pitchFamily="34" charset="0"/>
                <a:ea typeface="Verdana" panose="020B0604030504040204" pitchFamily="34" charset="0"/>
              </a:endParaRPr>
            </a:p>
          </p:txBody>
        </p:sp>
        <p:grpSp>
          <p:nvGrpSpPr>
            <p:cNvPr id="107" name="Group 106"/>
            <p:cNvGrpSpPr/>
            <p:nvPr/>
          </p:nvGrpSpPr>
          <p:grpSpPr>
            <a:xfrm>
              <a:off x="6020204" y="4476354"/>
              <a:ext cx="310189" cy="230832"/>
              <a:chOff x="4592284" y="3569743"/>
              <a:chExt cx="310189" cy="230832"/>
            </a:xfrm>
          </p:grpSpPr>
          <p:sp>
            <p:nvSpPr>
              <p:cNvPr id="108"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109" name="TextBox 108"/>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9</a:t>
                </a:r>
                <a:endParaRPr lang="en-US" sz="900" b="1" dirty="0">
                  <a:solidFill>
                    <a:schemeClr val="bg1"/>
                  </a:solidFill>
                </a:endParaRPr>
              </a:p>
            </p:txBody>
          </p:sp>
        </p:grpSp>
        <p:sp>
          <p:nvSpPr>
            <p:cNvPr id="39" name="textbox 704"/>
            <p:cNvSpPr/>
            <p:nvPr/>
          </p:nvSpPr>
          <p:spPr>
            <a:xfrm>
              <a:off x="5822795" y="3755475"/>
              <a:ext cx="205740" cy="228600"/>
            </a:xfrm>
            <a:prstGeom prst="rect">
              <a:avLst/>
            </a:prstGeom>
            <a:noFill/>
            <a:ln w="0" cap="flat">
              <a:noFill/>
              <a:prstDash val="solid"/>
              <a:miter lim="0"/>
            </a:ln>
          </p:spPr>
          <p:txBody>
            <a:bodyPr vert="horz" wrap="square" lIns="0" tIns="0" rIns="0" bIns="0"/>
            <a:lstStyle/>
            <a:p>
              <a:pPr algn="l" rtl="0" eaLnBrk="0">
                <a:lnSpc>
                  <a:spcPct val="101000"/>
                </a:lnSpc>
              </a:pPr>
              <a:endParaRPr sz="600" dirty="0">
                <a:latin typeface="Verdana" panose="020B0604030504040204" pitchFamily="34" charset="0"/>
                <a:ea typeface="Verdana" panose="020B0604030504040204" pitchFamily="34" charset="0"/>
                <a:cs typeface="Arial" panose="020B0604020202020204"/>
              </a:endParaRPr>
            </a:p>
          </p:txBody>
        </p:sp>
        <p:grpSp>
          <p:nvGrpSpPr>
            <p:cNvPr id="98" name="Group 97"/>
            <p:cNvGrpSpPr/>
            <p:nvPr/>
          </p:nvGrpSpPr>
          <p:grpSpPr>
            <a:xfrm>
              <a:off x="4645127" y="2627266"/>
              <a:ext cx="310189" cy="230832"/>
              <a:chOff x="4592284" y="3569743"/>
              <a:chExt cx="310189" cy="230832"/>
            </a:xfrm>
          </p:grpSpPr>
          <p:sp>
            <p:nvSpPr>
              <p:cNvPr id="99"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100" name="TextBox 99"/>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6</a:t>
                </a:r>
                <a:endParaRPr lang="en-US" sz="900" b="1" dirty="0">
                  <a:solidFill>
                    <a:schemeClr val="bg1"/>
                  </a:solidFill>
                </a:endParaRPr>
              </a:p>
            </p:txBody>
          </p:sp>
        </p:grpSp>
        <p:sp>
          <p:nvSpPr>
            <p:cNvPr id="31" name="path 712"/>
            <p:cNvSpPr/>
            <p:nvPr/>
          </p:nvSpPr>
          <p:spPr>
            <a:xfrm>
              <a:off x="3075616" y="4679108"/>
              <a:ext cx="108000" cy="108001"/>
            </a:xfrm>
            <a:custGeom>
              <a:avLst/>
              <a:gdLst/>
              <a:ahLst/>
              <a:cxnLst/>
              <a:rect l="0" t="0" r="0" b="0"/>
              <a:pathLst>
                <a:path w="170" h="170">
                  <a:moveTo>
                    <a:pt x="85" y="0"/>
                  </a:moveTo>
                  <a:cubicBezTo>
                    <a:pt x="132" y="0"/>
                    <a:pt x="170" y="38"/>
                    <a:pt x="170" y="85"/>
                  </a:cubicBezTo>
                  <a:cubicBezTo>
                    <a:pt x="170" y="131"/>
                    <a:pt x="132" y="170"/>
                    <a:pt x="85" y="170"/>
                  </a:cubicBezTo>
                  <a:cubicBezTo>
                    <a:pt x="38" y="170"/>
                    <a:pt x="0" y="131"/>
                    <a:pt x="0" y="85"/>
                  </a:cubicBezTo>
                  <a:cubicBezTo>
                    <a:pt x="0" y="38"/>
                    <a:pt x="38" y="0"/>
                    <a:pt x="85" y="0"/>
                  </a:cubicBezTo>
                </a:path>
              </a:pathLst>
            </a:custGeom>
            <a:solidFill>
              <a:srgbClr val="59BA47">
                <a:alpha val="100000"/>
              </a:srgbClr>
            </a:solidFill>
            <a:ln w="0" cap="flat">
              <a:noFill/>
              <a:prstDash val="solid"/>
              <a:miter lim="0"/>
            </a:ln>
          </p:spPr>
          <p:txBody>
            <a:bodyPr rtlCol="0"/>
            <a:lstStyle/>
            <a:p>
              <a:pPr algn="ctr"/>
              <a:endParaRPr lang="zh-CN" altLang="en-US" sz="2400">
                <a:latin typeface="Verdana" panose="020B0604030504040204" pitchFamily="34" charset="0"/>
              </a:endParaRPr>
            </a:p>
          </p:txBody>
        </p:sp>
        <p:sp>
          <p:nvSpPr>
            <p:cNvPr id="32" name="textbox 716"/>
            <p:cNvSpPr/>
            <p:nvPr/>
          </p:nvSpPr>
          <p:spPr>
            <a:xfrm>
              <a:off x="4699711" y="2678119"/>
              <a:ext cx="83185" cy="129539"/>
            </a:xfrm>
            <a:prstGeom prst="rect">
              <a:avLst/>
            </a:prstGeom>
            <a:noFill/>
            <a:ln w="0" cap="flat">
              <a:noFill/>
              <a:prstDash val="solid"/>
              <a:miter lim="0"/>
            </a:ln>
          </p:spPr>
          <p:txBody>
            <a:bodyPr vert="horz" wrap="square" lIns="0" tIns="0" rIns="0" bIns="0"/>
            <a:lstStyle/>
            <a:p>
              <a:pPr algn="l" rtl="0" eaLnBrk="0">
                <a:lnSpc>
                  <a:spcPct val="83000"/>
                </a:lnSpc>
              </a:pPr>
              <a:endParaRPr lang="en-US" sz="300" dirty="0">
                <a:latin typeface="Verdana" panose="020B0604030504040204" pitchFamily="34" charset="0"/>
                <a:ea typeface="Verdana" panose="020B0604030504040204" pitchFamily="34" charset="0"/>
                <a:cs typeface="Arial" panose="020B0604020202020204"/>
              </a:endParaRPr>
            </a:p>
          </p:txBody>
        </p:sp>
        <p:sp>
          <p:nvSpPr>
            <p:cNvPr id="33" name="textbox 718"/>
            <p:cNvSpPr/>
            <p:nvPr/>
          </p:nvSpPr>
          <p:spPr>
            <a:xfrm>
              <a:off x="3100531" y="4687943"/>
              <a:ext cx="68580" cy="103504"/>
            </a:xfrm>
            <a:prstGeom prst="rect">
              <a:avLst/>
            </a:prstGeom>
            <a:noFill/>
            <a:ln w="0" cap="flat">
              <a:noFill/>
              <a:prstDash val="solid"/>
              <a:miter lim="0"/>
            </a:ln>
          </p:spPr>
          <p:txBody>
            <a:bodyPr vert="horz" wrap="square" lIns="0" tIns="0" rIns="0" bIns="0"/>
            <a:lstStyle/>
            <a:p>
              <a:pPr marL="12700" algn="l" rtl="0" eaLnBrk="0">
                <a:lnSpc>
                  <a:spcPct val="85000"/>
                </a:lnSpc>
              </a:pPr>
              <a:endParaRPr sz="800" dirty="0">
                <a:latin typeface="Verdana" panose="020B0604030504040204" pitchFamily="34" charset="0"/>
                <a:ea typeface="Verdana" panose="020B0604030504040204" pitchFamily="34" charset="0"/>
                <a:cs typeface="Microsoft YaHei" panose="020B0503020204020204" charset="-122"/>
              </a:endParaRPr>
            </a:p>
          </p:txBody>
        </p:sp>
        <p:sp>
          <p:nvSpPr>
            <p:cNvPr id="34" name="文本框 2"/>
            <p:cNvSpPr txBox="1"/>
            <p:nvPr/>
          </p:nvSpPr>
          <p:spPr>
            <a:xfrm>
              <a:off x="165124" y="4402896"/>
              <a:ext cx="1196111" cy="428451"/>
            </a:xfrm>
            <a:prstGeom prst="rect">
              <a:avLst/>
            </a:prstGeom>
            <a:noFill/>
            <a:ln w="0" cap="flat">
              <a:noFill/>
              <a:prstDash val="solid"/>
              <a:miter lim="0"/>
            </a:ln>
          </p:spPr>
          <p:txBody>
            <a:bodyPr vert="horz" wrap="square" lIns="0" tIns="0" rIns="0" bIns="0" anchor="ctr"/>
            <a:lstStyle>
              <a:defPPr>
                <a:defRPr lang="zh-CN"/>
              </a:defPPr>
              <a:lvl1pPr marL="12700" eaLnBrk="0">
                <a:lnSpc>
                  <a:spcPct val="91000"/>
                </a:lnSpc>
                <a:defRPr sz="1200">
                  <a:solidFill>
                    <a:srgbClr val="404040"/>
                  </a:solidFill>
                  <a:latin typeface="Verdana" panose="020B0604030504040204" pitchFamily="34" charset="0"/>
                  <a:ea typeface="Verdana" panose="020B0604030504040204" pitchFamily="34" charset="0"/>
                  <a:cs typeface="Microsoft YaHei" panose="020B0503020204020204" charset="-122"/>
                </a:defRPr>
              </a:lvl1pPr>
            </a:lstStyle>
            <a:p>
              <a:pPr algn="r"/>
              <a:r>
                <a:rPr lang="en-US" altLang="zh-CN" sz="1050" dirty="0">
                  <a:sym typeface="+mn-ea"/>
                </a:rPr>
                <a:t>Bottom Panel</a:t>
              </a:r>
              <a:endParaRPr lang="en-US" altLang="zh-CN" sz="1050" dirty="0">
                <a:sym typeface="+mn-ea"/>
              </a:endParaRPr>
            </a:p>
          </p:txBody>
        </p:sp>
        <p:sp>
          <p:nvSpPr>
            <p:cNvPr id="35" name="文本框 7"/>
            <p:cNvSpPr txBox="1"/>
            <p:nvPr/>
          </p:nvSpPr>
          <p:spPr>
            <a:xfrm>
              <a:off x="380017" y="3631898"/>
              <a:ext cx="1184152" cy="428451"/>
            </a:xfrm>
            <a:prstGeom prst="rect">
              <a:avLst/>
            </a:prstGeom>
            <a:noFill/>
            <a:ln w="0" cap="flat">
              <a:noFill/>
              <a:prstDash val="solid"/>
              <a:miter lim="0"/>
            </a:ln>
          </p:spPr>
          <p:txBody>
            <a:bodyPr vert="horz" wrap="square" lIns="0" tIns="0" rIns="0" bIns="0" anchor="ctr"/>
            <a:lstStyle>
              <a:defPPr>
                <a:defRPr lang="zh-CN"/>
              </a:defPPr>
              <a:lvl1pPr marL="12700" eaLnBrk="0">
                <a:lnSpc>
                  <a:spcPct val="91000"/>
                </a:lnSpc>
                <a:defRPr sz="1200">
                  <a:solidFill>
                    <a:srgbClr val="404040"/>
                  </a:solidFill>
                  <a:latin typeface="Verdana" panose="020B0604030504040204" pitchFamily="34" charset="0"/>
                  <a:ea typeface="Verdana" panose="020B0604030504040204" pitchFamily="34" charset="0"/>
                  <a:cs typeface="Microsoft YaHei" panose="020B0503020204020204" charset="-122"/>
                </a:defRPr>
              </a:lvl1pPr>
            </a:lstStyle>
            <a:p>
              <a:r>
                <a:rPr lang="en-US" altLang="zh-CN" sz="1050" dirty="0">
                  <a:sym typeface="+mn-ea"/>
                </a:rPr>
                <a:t>Arc-shaped Mesh Front Door</a:t>
              </a:r>
              <a:endParaRPr lang="en-US" altLang="zh-CN" sz="1050" dirty="0">
                <a:sym typeface="+mn-ea"/>
              </a:endParaRPr>
            </a:p>
          </p:txBody>
        </p:sp>
        <p:sp>
          <p:nvSpPr>
            <p:cNvPr id="36" name="textbox 704"/>
            <p:cNvSpPr/>
            <p:nvPr/>
          </p:nvSpPr>
          <p:spPr>
            <a:xfrm>
              <a:off x="6067905" y="4477470"/>
              <a:ext cx="205740" cy="228600"/>
            </a:xfrm>
            <a:prstGeom prst="rect">
              <a:avLst/>
            </a:prstGeom>
            <a:noFill/>
            <a:ln w="0" cap="flat">
              <a:noFill/>
              <a:prstDash val="solid"/>
              <a:miter lim="0"/>
            </a:ln>
          </p:spPr>
          <p:txBody>
            <a:bodyPr vert="horz" wrap="square" lIns="0" tIns="0" rIns="0" bIns="0"/>
            <a:lstStyle/>
            <a:p>
              <a:pPr algn="l" rtl="0" eaLnBrk="0">
                <a:lnSpc>
                  <a:spcPct val="101000"/>
                </a:lnSpc>
              </a:pPr>
              <a:endParaRPr sz="600" dirty="0">
                <a:latin typeface="Verdana" panose="020B0604030504040204" pitchFamily="34" charset="0"/>
                <a:ea typeface="Verdana" panose="020B0604030504040204" pitchFamily="34" charset="0"/>
                <a:cs typeface="Arial" panose="020B0604020202020204"/>
              </a:endParaRPr>
            </a:p>
          </p:txBody>
        </p:sp>
        <p:sp>
          <p:nvSpPr>
            <p:cNvPr id="37" name="文本框 4"/>
            <p:cNvSpPr txBox="1"/>
            <p:nvPr/>
          </p:nvSpPr>
          <p:spPr>
            <a:xfrm>
              <a:off x="6101219" y="3715927"/>
              <a:ext cx="1221125" cy="260392"/>
            </a:xfrm>
            <a:prstGeom prst="rect">
              <a:avLst/>
            </a:prstGeom>
            <a:noFill/>
            <a:ln w="0" cap="flat">
              <a:noFill/>
              <a:prstDash val="solid"/>
              <a:miter lim="0"/>
            </a:ln>
          </p:spPr>
          <p:txBody>
            <a:bodyPr vert="horz" wrap="square" lIns="0" tIns="0" rIns="0" bIns="0" anchor="ctr"/>
            <a:lstStyle>
              <a:defPPr>
                <a:defRPr lang="zh-CN"/>
              </a:defPPr>
              <a:lvl1pPr marL="12700" eaLnBrk="0">
                <a:lnSpc>
                  <a:spcPct val="91000"/>
                </a:lnSpc>
                <a:defRPr sz="1200">
                  <a:solidFill>
                    <a:srgbClr val="404040"/>
                  </a:solidFill>
                  <a:latin typeface="Verdana" panose="020B0604030504040204" pitchFamily="34" charset="0"/>
                  <a:ea typeface="Verdana" panose="020B0604030504040204" pitchFamily="34" charset="0"/>
                  <a:cs typeface="Microsoft YaHei" panose="020B0503020204020204" charset="-122"/>
                </a:defRPr>
              </a:lvl1pPr>
            </a:lstStyle>
            <a:p>
              <a:r>
                <a:rPr lang="en-US" sz="1050" dirty="0"/>
                <a:t>Vertical Mounting Rail</a:t>
              </a:r>
              <a:endParaRPr lang="en-US" altLang="zh-CN" sz="1050" dirty="0"/>
            </a:p>
          </p:txBody>
        </p:sp>
        <p:grpSp>
          <p:nvGrpSpPr>
            <p:cNvPr id="42" name="Group 41"/>
            <p:cNvGrpSpPr/>
            <p:nvPr/>
          </p:nvGrpSpPr>
          <p:grpSpPr>
            <a:xfrm>
              <a:off x="1353784" y="4501706"/>
              <a:ext cx="310189" cy="230832"/>
              <a:chOff x="4592284" y="3569743"/>
              <a:chExt cx="310189" cy="230832"/>
            </a:xfrm>
          </p:grpSpPr>
          <p:sp>
            <p:nvSpPr>
              <p:cNvPr id="9" name="path 628"/>
              <p:cNvSpPr/>
              <p:nvPr/>
            </p:nvSpPr>
            <p:spPr>
              <a:xfrm>
                <a:off x="4657379" y="3595160"/>
                <a:ext cx="179999" cy="179999"/>
              </a:xfrm>
              <a:custGeom>
                <a:avLst/>
                <a:gdLst/>
                <a:ahLst/>
                <a:cxnLst/>
                <a:rect l="0" t="0" r="0" b="0"/>
                <a:pathLst>
                  <a:path w="283" h="283">
                    <a:moveTo>
                      <a:pt x="141" y="0"/>
                    </a:moveTo>
                    <a:cubicBezTo>
                      <a:pt x="219" y="0"/>
                      <a:pt x="283" y="63"/>
                      <a:pt x="283" y="141"/>
                    </a:cubicBezTo>
                    <a:cubicBezTo>
                      <a:pt x="283" y="219"/>
                      <a:pt x="219" y="283"/>
                      <a:pt x="141" y="283"/>
                    </a:cubicBezTo>
                    <a:cubicBezTo>
                      <a:pt x="63" y="283"/>
                      <a:pt x="0" y="219"/>
                      <a:pt x="0" y="141"/>
                    </a:cubicBezTo>
                    <a:cubicBezTo>
                      <a:pt x="0" y="63"/>
                      <a:pt x="63" y="0"/>
                      <a:pt x="141" y="0"/>
                    </a:cubicBezTo>
                  </a:path>
                </a:pathLst>
              </a:custGeom>
              <a:solidFill>
                <a:srgbClr val="59BA47">
                  <a:alpha val="100000"/>
                </a:srgbClr>
              </a:solidFill>
              <a:ln w="0" cap="flat">
                <a:noFill/>
                <a:prstDash val="solid"/>
                <a:miter lim="0"/>
              </a:ln>
            </p:spPr>
            <p:txBody>
              <a:bodyPr rtlCol="0"/>
              <a:lstStyle/>
              <a:p>
                <a:pPr algn="ctr"/>
                <a:endParaRPr lang="zh-CN" altLang="en-US" sz="900" b="1">
                  <a:latin typeface="Verdana" panose="020B0604030504040204" pitchFamily="34" charset="0"/>
                </a:endParaRPr>
              </a:p>
            </p:txBody>
          </p:sp>
          <p:sp>
            <p:nvSpPr>
              <p:cNvPr id="41" name="TextBox 40"/>
              <p:cNvSpPr txBox="1"/>
              <p:nvPr/>
            </p:nvSpPr>
            <p:spPr>
              <a:xfrm>
                <a:off x="4592284" y="3569743"/>
                <a:ext cx="310189" cy="230832"/>
              </a:xfrm>
              <a:prstGeom prst="rect">
                <a:avLst/>
              </a:prstGeom>
              <a:noFill/>
            </p:spPr>
            <p:txBody>
              <a:bodyPr wrap="square" rtlCol="0" anchor="ctr">
                <a:spAutoFit/>
              </a:bodyPr>
              <a:lstStyle/>
              <a:p>
                <a:pPr algn="ctr"/>
                <a:r>
                  <a:rPr lang="en-US" sz="900" b="1" dirty="0">
                    <a:solidFill>
                      <a:schemeClr val="bg1"/>
                    </a:solidFill>
                  </a:rPr>
                  <a:t>1</a:t>
                </a:r>
                <a:endParaRPr lang="en-US" sz="900" b="1" dirty="0">
                  <a:solidFill>
                    <a:schemeClr val="bg1"/>
                  </a:solidFill>
                </a:endParaRPr>
              </a:p>
            </p:txBody>
          </p:sp>
        </p:grpSp>
        <p:sp>
          <p:nvSpPr>
            <p:cNvPr id="118" name="TextBox 117"/>
            <p:cNvSpPr txBox="1"/>
            <p:nvPr/>
          </p:nvSpPr>
          <p:spPr>
            <a:xfrm>
              <a:off x="3552433" y="4843213"/>
              <a:ext cx="310189" cy="215444"/>
            </a:xfrm>
            <a:prstGeom prst="rect">
              <a:avLst/>
            </a:prstGeom>
            <a:noFill/>
          </p:spPr>
          <p:txBody>
            <a:bodyPr wrap="square" rtlCol="0" anchor="ctr">
              <a:spAutoFit/>
            </a:bodyPr>
            <a:lstStyle/>
            <a:p>
              <a:pPr algn="ctr"/>
              <a:r>
                <a:rPr lang="en-US" sz="800" b="1" dirty="0">
                  <a:solidFill>
                    <a:schemeClr val="bg1"/>
                  </a:solidFill>
                </a:rPr>
                <a:t>1</a:t>
              </a:r>
              <a:endParaRPr lang="en-US" sz="800" b="1" dirty="0">
                <a:solidFill>
                  <a:schemeClr val="bg1"/>
                </a:solidFill>
              </a:endParaRPr>
            </a:p>
          </p:txBody>
        </p:sp>
        <p:sp>
          <p:nvSpPr>
            <p:cNvPr id="119" name="TextBox 118"/>
            <p:cNvSpPr txBox="1"/>
            <p:nvPr/>
          </p:nvSpPr>
          <p:spPr>
            <a:xfrm>
              <a:off x="2976055" y="4623422"/>
              <a:ext cx="310189" cy="215444"/>
            </a:xfrm>
            <a:prstGeom prst="rect">
              <a:avLst/>
            </a:prstGeom>
            <a:noFill/>
          </p:spPr>
          <p:txBody>
            <a:bodyPr wrap="square" rtlCol="0" anchor="ctr">
              <a:spAutoFit/>
            </a:bodyPr>
            <a:lstStyle/>
            <a:p>
              <a:pPr algn="ctr"/>
              <a:r>
                <a:rPr lang="en-US" sz="800" b="1" dirty="0">
                  <a:solidFill>
                    <a:schemeClr val="bg1"/>
                  </a:solidFill>
                </a:rPr>
                <a:t>2</a:t>
              </a:r>
              <a:endParaRPr lang="en-US" sz="800" b="1" dirty="0">
                <a:solidFill>
                  <a:schemeClr val="bg1"/>
                </a:solidFill>
              </a:endParaRPr>
            </a:p>
          </p:txBody>
        </p:sp>
        <p:sp>
          <p:nvSpPr>
            <p:cNvPr id="120" name="TextBox 119"/>
            <p:cNvSpPr txBox="1"/>
            <p:nvPr/>
          </p:nvSpPr>
          <p:spPr>
            <a:xfrm>
              <a:off x="4193256" y="4631973"/>
              <a:ext cx="310189" cy="215444"/>
            </a:xfrm>
            <a:prstGeom prst="rect">
              <a:avLst/>
            </a:prstGeom>
            <a:noFill/>
          </p:spPr>
          <p:txBody>
            <a:bodyPr wrap="square" rtlCol="0" anchor="ctr">
              <a:spAutoFit/>
            </a:bodyPr>
            <a:lstStyle/>
            <a:p>
              <a:pPr algn="ctr"/>
              <a:r>
                <a:rPr lang="en-US" sz="800" b="1" dirty="0">
                  <a:solidFill>
                    <a:schemeClr val="bg1"/>
                  </a:solidFill>
                </a:rPr>
                <a:t>9</a:t>
              </a:r>
              <a:endParaRPr lang="en-US" sz="800" b="1" dirty="0">
                <a:solidFill>
                  <a:schemeClr val="bg1"/>
                </a:solidFill>
              </a:endParaRPr>
            </a:p>
          </p:txBody>
        </p:sp>
        <p:sp>
          <p:nvSpPr>
            <p:cNvPr id="121" name="TextBox 120"/>
            <p:cNvSpPr txBox="1"/>
            <p:nvPr/>
          </p:nvSpPr>
          <p:spPr>
            <a:xfrm>
              <a:off x="3747193" y="3704004"/>
              <a:ext cx="310189" cy="215444"/>
            </a:xfrm>
            <a:prstGeom prst="rect">
              <a:avLst/>
            </a:prstGeom>
            <a:noFill/>
          </p:spPr>
          <p:txBody>
            <a:bodyPr wrap="square" rtlCol="0" anchor="ctr">
              <a:spAutoFit/>
            </a:bodyPr>
            <a:lstStyle/>
            <a:p>
              <a:pPr algn="ctr"/>
              <a:r>
                <a:rPr lang="en-US" sz="800" b="1" dirty="0">
                  <a:solidFill>
                    <a:schemeClr val="bg1"/>
                  </a:solidFill>
                </a:rPr>
                <a:t>7</a:t>
              </a:r>
              <a:endParaRPr lang="en-US" sz="800" b="1" dirty="0">
                <a:solidFill>
                  <a:schemeClr val="bg1"/>
                </a:solidFill>
              </a:endParaRPr>
            </a:p>
          </p:txBody>
        </p:sp>
        <p:sp>
          <p:nvSpPr>
            <p:cNvPr id="122" name="TextBox 121"/>
            <p:cNvSpPr txBox="1"/>
            <p:nvPr/>
          </p:nvSpPr>
          <p:spPr>
            <a:xfrm>
              <a:off x="3210506" y="3224298"/>
              <a:ext cx="310189" cy="215444"/>
            </a:xfrm>
            <a:prstGeom prst="rect">
              <a:avLst/>
            </a:prstGeom>
            <a:noFill/>
          </p:spPr>
          <p:txBody>
            <a:bodyPr wrap="square" rtlCol="0" anchor="ctr">
              <a:spAutoFit/>
            </a:bodyPr>
            <a:lstStyle/>
            <a:p>
              <a:pPr algn="ctr"/>
              <a:r>
                <a:rPr lang="en-US" sz="800" b="1" dirty="0">
                  <a:solidFill>
                    <a:schemeClr val="bg1"/>
                  </a:solidFill>
                </a:rPr>
                <a:t>3</a:t>
              </a:r>
              <a:endParaRPr lang="en-US" sz="800" b="1" dirty="0">
                <a:solidFill>
                  <a:schemeClr val="bg1"/>
                </a:solidFill>
              </a:endParaRPr>
            </a:p>
          </p:txBody>
        </p:sp>
        <p:sp>
          <p:nvSpPr>
            <p:cNvPr id="123" name="TextBox 122"/>
            <p:cNvSpPr txBox="1"/>
            <p:nvPr/>
          </p:nvSpPr>
          <p:spPr>
            <a:xfrm>
              <a:off x="3739649" y="3135046"/>
              <a:ext cx="310189" cy="215444"/>
            </a:xfrm>
            <a:prstGeom prst="rect">
              <a:avLst/>
            </a:prstGeom>
            <a:noFill/>
          </p:spPr>
          <p:txBody>
            <a:bodyPr wrap="square" rtlCol="0" anchor="ctr">
              <a:spAutoFit/>
            </a:bodyPr>
            <a:lstStyle/>
            <a:p>
              <a:pPr algn="ctr"/>
              <a:r>
                <a:rPr lang="en-US" sz="800" b="1" dirty="0">
                  <a:solidFill>
                    <a:schemeClr val="bg1"/>
                  </a:solidFill>
                </a:rPr>
                <a:t>5</a:t>
              </a:r>
              <a:endParaRPr lang="en-US" sz="800" b="1" dirty="0">
                <a:solidFill>
                  <a:schemeClr val="bg1"/>
                </a:solidFill>
              </a:endParaRPr>
            </a:p>
          </p:txBody>
        </p:sp>
        <p:sp>
          <p:nvSpPr>
            <p:cNvPr id="124" name="TextBox 123"/>
            <p:cNvSpPr txBox="1"/>
            <p:nvPr/>
          </p:nvSpPr>
          <p:spPr>
            <a:xfrm>
              <a:off x="3923379" y="3487282"/>
              <a:ext cx="310189" cy="215444"/>
            </a:xfrm>
            <a:prstGeom prst="rect">
              <a:avLst/>
            </a:prstGeom>
            <a:noFill/>
          </p:spPr>
          <p:txBody>
            <a:bodyPr wrap="square" rtlCol="0" anchor="ctr">
              <a:spAutoFit/>
            </a:bodyPr>
            <a:lstStyle/>
            <a:p>
              <a:pPr algn="ctr"/>
              <a:r>
                <a:rPr lang="en-US" sz="800" b="1" dirty="0">
                  <a:solidFill>
                    <a:schemeClr val="bg1"/>
                  </a:solidFill>
                </a:rPr>
                <a:t>8</a:t>
              </a:r>
              <a:endParaRPr lang="en-US" sz="800" b="1" dirty="0">
                <a:solidFill>
                  <a:schemeClr val="bg1"/>
                </a:solidFill>
              </a:endParaRPr>
            </a:p>
          </p:txBody>
        </p:sp>
        <p:sp>
          <p:nvSpPr>
            <p:cNvPr id="125" name="TextBox 124"/>
            <p:cNvSpPr txBox="1"/>
            <p:nvPr/>
          </p:nvSpPr>
          <p:spPr>
            <a:xfrm>
              <a:off x="4045135" y="3531127"/>
              <a:ext cx="310189" cy="215444"/>
            </a:xfrm>
            <a:prstGeom prst="rect">
              <a:avLst/>
            </a:prstGeom>
            <a:noFill/>
          </p:spPr>
          <p:txBody>
            <a:bodyPr wrap="square" rtlCol="0" anchor="ctr">
              <a:spAutoFit/>
            </a:bodyPr>
            <a:lstStyle/>
            <a:p>
              <a:pPr algn="ctr"/>
              <a:r>
                <a:rPr lang="en-US" sz="800" b="1" dirty="0">
                  <a:solidFill>
                    <a:schemeClr val="bg1"/>
                  </a:solidFill>
                </a:rPr>
                <a:t>4</a:t>
              </a:r>
              <a:endParaRPr lang="en-US" sz="800" b="1" dirty="0">
                <a:solidFill>
                  <a:schemeClr val="bg1"/>
                </a:solidFill>
              </a:endParaRPr>
            </a:p>
          </p:txBody>
        </p:sp>
        <p:sp>
          <p:nvSpPr>
            <p:cNvPr id="126" name="TextBox 125"/>
            <p:cNvSpPr txBox="1"/>
            <p:nvPr/>
          </p:nvSpPr>
          <p:spPr>
            <a:xfrm>
              <a:off x="4195513" y="3369412"/>
              <a:ext cx="310189" cy="215444"/>
            </a:xfrm>
            <a:prstGeom prst="rect">
              <a:avLst/>
            </a:prstGeom>
            <a:noFill/>
          </p:spPr>
          <p:txBody>
            <a:bodyPr wrap="square" rtlCol="0" anchor="ctr">
              <a:spAutoFit/>
            </a:bodyPr>
            <a:lstStyle/>
            <a:p>
              <a:pPr algn="ctr"/>
              <a:r>
                <a:rPr lang="en-US" sz="800" b="1" dirty="0">
                  <a:solidFill>
                    <a:schemeClr val="bg1"/>
                  </a:solidFill>
                </a:rPr>
                <a:t>6</a:t>
              </a:r>
              <a:endParaRPr lang="en-US" sz="800" b="1" dirty="0">
                <a:solidFill>
                  <a:schemeClr val="bg1"/>
                </a:solidFill>
              </a:endParaRPr>
            </a:p>
          </p:txBody>
        </p:sp>
      </p:grpSp>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57" name="Rectangle 656"/>
          <p:cNvSpPr/>
          <p:nvPr/>
        </p:nvSpPr>
        <p:spPr>
          <a:xfrm>
            <a:off x="7736996" y="1446936"/>
            <a:ext cx="6772253" cy="342360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Cable Management System</a:t>
            </a:r>
            <a:endPar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r>
              <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Designed for organizing cables within the cabinet, standard configurations include vertical cable management panels, with optional horizontal cable management panels available.</a:t>
            </a: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Materials: </a:t>
            </a: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r>
              <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Constructed from 1.5mm thick cold-rolled steel.</a:t>
            </a: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Surface Treatment: </a:t>
            </a: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r>
              <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Finished with electrostatic powder coating.</a:t>
            </a: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Installation Method: </a:t>
            </a: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84150" marR="0" lvl="0" indent="-171450" algn="l" defTabSz="914400" rtl="0" eaLnBrk="0" fontAlgn="auto" latinLnBrk="0" hangingPunct="1">
              <a:spcBef>
                <a:spcPts val="0"/>
              </a:spcBef>
              <a:spcAft>
                <a:spcPts val="0"/>
              </a:spcAft>
              <a:buClrTx/>
              <a:buSzTx/>
              <a:buFont typeface="Arial" panose="020B0604020202020204" pitchFamily="34" charset="0"/>
              <a:buChar char="•"/>
              <a:defRPr/>
            </a:pPr>
            <a:r>
              <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Vertical cable management panels are typically installed at the rear of the cabinet, secured with screws between the upper and lower vertical rails. </a:t>
            </a: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84150" marR="0" lvl="0" indent="-171450" algn="l" defTabSz="914400" rtl="0" eaLnBrk="0" fontAlgn="auto" latinLnBrk="0" hangingPunct="1">
              <a:spcBef>
                <a:spcPts val="0"/>
              </a:spcBef>
              <a:spcAft>
                <a:spcPts val="0"/>
              </a:spcAft>
              <a:buClrTx/>
              <a:buSzTx/>
              <a:buFont typeface="Arial" panose="020B0604020202020204" pitchFamily="34" charset="0"/>
              <a:buChar char="•"/>
              <a:defRPr/>
            </a:pP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a:p>
            <a:pPr marL="184150" marR="0" lvl="0" indent="-171450" algn="l" defTabSz="914400" rtl="0" eaLnBrk="0" fontAlgn="auto" latinLnBrk="0" hangingPunct="1">
              <a:spcBef>
                <a:spcPts val="0"/>
              </a:spcBef>
              <a:spcAft>
                <a:spcPts val="0"/>
              </a:spcAft>
              <a:buClrTx/>
              <a:buSzTx/>
              <a:buFont typeface="Arial" panose="020B0604020202020204" pitchFamily="34" charset="0"/>
              <a:buChar char="•"/>
              <a:defRPr/>
            </a:pPr>
            <a:r>
              <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rPr>
              <a:t>Horizontal cable management panels are available in 1U and 2U sizes, secured using square nuts fixed to the rear mounting rails.</a:t>
            </a:r>
            <a:endParaRPr kumimoji="0" lang="en-US" sz="1000"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icrosoft YaHei" panose="020B0503020204020204" charset="-122"/>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(7/18)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650" name="textbox 620"/>
          <p:cNvSpPr/>
          <p:nvPr/>
        </p:nvSpPr>
        <p:spPr>
          <a:xfrm>
            <a:off x="7744625" y="1168930"/>
            <a:ext cx="6772257" cy="2471420"/>
          </a:xfrm>
          <a:prstGeom prst="rect">
            <a:avLst/>
          </a:prstGeom>
          <a:noFill/>
          <a:ln w="0" cap="flat">
            <a:noFill/>
            <a:prstDash val="solid"/>
            <a:miter lim="0"/>
          </a:ln>
        </p:spPr>
        <p:txBody>
          <a:bodyPr vert="horz" wrap="square" lIns="0" tIns="0" rIns="0" bIns="0"/>
          <a:lstStyle/>
          <a:p>
            <a:pPr marL="12700" algn="l" rtl="0" eaLnBrk="0">
              <a:lnSpc>
                <a:spcPct val="150000"/>
              </a:lnSpc>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pic>
        <p:nvPicPr>
          <p:cNvPr id="651" name="picture 652"/>
          <p:cNvPicPr>
            <a:picLocks noChangeAspect="1"/>
          </p:cNvPicPr>
          <p:nvPr/>
        </p:nvPicPr>
        <p:blipFill>
          <a:blip r:embed="rId2"/>
          <a:stretch>
            <a:fillRect/>
          </a:stretch>
        </p:blipFill>
        <p:spPr>
          <a:xfrm>
            <a:off x="12698675" y="2318059"/>
            <a:ext cx="1817858" cy="1225368"/>
          </a:xfrm>
          <a:prstGeom prst="rect">
            <a:avLst/>
          </a:prstGeom>
          <a:ln>
            <a:solidFill>
              <a:srgbClr val="6D7579"/>
            </a:solidFill>
          </a:ln>
        </p:spPr>
      </p:pic>
      <p:graphicFrame>
        <p:nvGraphicFramePr>
          <p:cNvPr id="654" name="Table 653"/>
          <p:cNvGraphicFramePr>
            <a:graphicFrameLocks noGrp="1"/>
          </p:cNvGraphicFramePr>
          <p:nvPr/>
        </p:nvGraphicFramePr>
        <p:xfrm>
          <a:off x="614555" y="4869587"/>
          <a:ext cx="6772265" cy="4459692"/>
        </p:xfrm>
        <a:graphic>
          <a:graphicData uri="http://schemas.openxmlformats.org/drawingml/2006/table">
            <a:tbl>
              <a:tblPr firstRow="1" bandRow="1"/>
              <a:tblGrid>
                <a:gridCol w="1354453"/>
                <a:gridCol w="1354453"/>
                <a:gridCol w="1354453"/>
                <a:gridCol w="1354453"/>
                <a:gridCol w="1354453"/>
              </a:tblGrid>
              <a:tr h="321465">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Width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Height (U)</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Depth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BSCAC6942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BSCAC6042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BSCAC6142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1100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BSCAC6242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1200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BSCAC6947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BSCAC6047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BSCAC6147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1100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BSCAC6247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1200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BSCAC8942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BSCAC8042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BSCAC8142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1100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BSCAC8242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1200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BSCAC8947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175">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BSCAC8047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r>
              <a:tr h="27940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BSCAC8147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1100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57257">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BSCAC8247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1200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61" name="Table 660"/>
          <p:cNvGraphicFramePr>
            <a:graphicFrameLocks noGrp="1"/>
          </p:cNvGraphicFramePr>
          <p:nvPr>
            <p:custDataLst>
              <p:tags r:id="rId3"/>
            </p:custDataLst>
          </p:nvPr>
        </p:nvGraphicFramePr>
        <p:xfrm>
          <a:off x="7744460" y="4869815"/>
          <a:ext cx="6772275" cy="2595880"/>
        </p:xfrm>
        <a:graphic>
          <a:graphicData uri="http://schemas.openxmlformats.org/drawingml/2006/table">
            <a:tbl>
              <a:tblPr firstRow="1" bandRow="1"/>
              <a:tblGrid>
                <a:gridCol w="1354455"/>
                <a:gridCol w="1354455"/>
                <a:gridCol w="1354455"/>
                <a:gridCol w="1354455"/>
                <a:gridCol w="1354455"/>
              </a:tblGrid>
              <a:tr h="32131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Category name</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Depth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Height (U)</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56896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BSCAX055</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Single vertical cable organizer</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55</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42/47</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568325">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BSCAX120</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Double vertical cable organizer</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120</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42/47</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56896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BSCAX044</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1U horizontal cable organizer</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50</a:t>
                      </a:r>
                      <a:endPar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1</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568325">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BSCAX088</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2</a:t>
                      </a: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U horizontal cable organizer</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50</a:t>
                      </a:r>
                      <a:endPar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2</a:t>
                      </a:r>
                      <a:endParaRPr kumimoji="0"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chemeClr val="tx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5" name="Group 4"/>
          <p:cNvGrpSpPr/>
          <p:nvPr/>
        </p:nvGrpSpPr>
        <p:grpSpPr>
          <a:xfrm>
            <a:off x="7744618" y="7465424"/>
            <a:ext cx="6772251" cy="1749445"/>
            <a:chOff x="7744616" y="7579834"/>
            <a:chExt cx="5241804" cy="1749445"/>
          </a:xfrm>
        </p:grpSpPr>
        <p:pic>
          <p:nvPicPr>
            <p:cNvPr id="2" name="Picture 1" descr="Close-up of several computer servers&#10;&#10;Description automatically generated"/>
            <p:cNvPicPr>
              <a:picLocks noChangeAspect="1"/>
            </p:cNvPicPr>
            <p:nvPr/>
          </p:nvPicPr>
          <p:blipFill>
            <a:blip r:embed="rId4"/>
            <a:stretch>
              <a:fillRect/>
            </a:stretch>
          </p:blipFill>
          <p:spPr>
            <a:xfrm>
              <a:off x="10365518" y="7579834"/>
              <a:ext cx="2620902" cy="1749445"/>
            </a:xfrm>
            <a:prstGeom prst="rect">
              <a:avLst/>
            </a:prstGeom>
            <a:ln>
              <a:noFill/>
            </a:ln>
          </p:spPr>
        </p:pic>
        <p:pic>
          <p:nvPicPr>
            <p:cNvPr id="3" name="Picture 2" descr="Close-up of a computer server&#10;&#10;Description automatically generated"/>
            <p:cNvPicPr>
              <a:picLocks noChangeAspect="1"/>
            </p:cNvPicPr>
            <p:nvPr/>
          </p:nvPicPr>
          <p:blipFill>
            <a:blip r:embed="rId5"/>
            <a:stretch>
              <a:fillRect/>
            </a:stretch>
          </p:blipFill>
          <p:spPr>
            <a:xfrm>
              <a:off x="7744616" y="7579834"/>
              <a:ext cx="2620902" cy="1749445"/>
            </a:xfrm>
            <a:prstGeom prst="rect">
              <a:avLst/>
            </a:prstGeom>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44" name="Rectangle 43"/>
          <p:cNvSpPr/>
          <p:nvPr/>
        </p:nvSpPr>
        <p:spPr>
          <a:xfrm>
            <a:off x="7744616" y="1227861"/>
            <a:ext cx="6772253" cy="342360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Side Panel</a:t>
            </a:r>
            <a:br>
              <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br>
            <a:endPar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Available as whole or segmented side panels, ensuring a tight fit and strong sealing.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Constructed from 1.0mm thick cold-rolled steel.</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electrostatic spraying.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Fixed to the left and right longitudinal beams of the cabinet. Segmented side panels can be securely added with safety locks without affecting the normal operation of the devices inside the cabinet.</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(8/18)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4" name="Rectangle 3"/>
          <p:cNvSpPr/>
          <p:nvPr/>
        </p:nvSpPr>
        <p:spPr>
          <a:xfrm>
            <a:off x="242226" y="1286792"/>
            <a:ext cx="5629514" cy="283435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Bottom Wheel</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Supports a load-bearing capacity of 400kg.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The bottom wheel and horizontal adjusting foot are made from PVC.</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galvanization for enhanced durability.</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Secured with screws fixed to the four corners at the bottom of the cabinet.</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5" name="textbox 620"/>
          <p:cNvSpPr/>
          <p:nvPr/>
        </p:nvSpPr>
        <p:spPr>
          <a:xfrm>
            <a:off x="242233" y="1227861"/>
            <a:ext cx="5629517" cy="2471420"/>
          </a:xfrm>
          <a:prstGeom prst="rect">
            <a:avLst/>
          </a:prstGeom>
          <a:noFill/>
          <a:ln w="0" cap="flat">
            <a:noFill/>
            <a:prstDash val="solid"/>
            <a:miter lim="0"/>
          </a:ln>
        </p:spPr>
        <p:txBody>
          <a:bodyPr vert="horz" wrap="square" lIns="0" tIns="0" rIns="0" bIns="0"/>
          <a:lstStyle/>
          <a:p>
            <a:pPr marL="12700" algn="l" rtl="0" eaLnBrk="0">
              <a:lnSpc>
                <a:spcPct val="150000"/>
              </a:lnSpc>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pic>
        <p:nvPicPr>
          <p:cNvPr id="21" name="picture 654"/>
          <p:cNvPicPr>
            <a:picLocks noChangeAspect="1"/>
          </p:cNvPicPr>
          <p:nvPr/>
        </p:nvPicPr>
        <p:blipFill>
          <a:blip r:embed="rId1"/>
          <a:stretch>
            <a:fillRect/>
          </a:stretch>
        </p:blipFill>
        <p:spPr>
          <a:xfrm>
            <a:off x="12875015" y="2522662"/>
            <a:ext cx="1510002" cy="1017852"/>
          </a:xfrm>
          <a:prstGeom prst="rect">
            <a:avLst/>
          </a:prstGeom>
        </p:spPr>
      </p:pic>
      <p:pic>
        <p:nvPicPr>
          <p:cNvPr id="20" name="picture 658"/>
          <p:cNvPicPr>
            <a:picLocks noChangeAspect="1"/>
          </p:cNvPicPr>
          <p:nvPr/>
        </p:nvPicPr>
        <p:blipFill>
          <a:blip r:embed="rId2"/>
          <a:stretch>
            <a:fillRect/>
          </a:stretch>
        </p:blipFill>
        <p:spPr>
          <a:xfrm>
            <a:off x="6173220" y="2493884"/>
            <a:ext cx="1096091" cy="1075409"/>
          </a:xfrm>
          <a:prstGeom prst="rect">
            <a:avLst/>
          </a:prstGeom>
        </p:spPr>
      </p:pic>
      <p:pic>
        <p:nvPicPr>
          <p:cNvPr id="88" name="Picture 87" descr="A long shot of a server room&#10;&#10;Description automatically generated"/>
          <p:cNvPicPr>
            <a:picLocks noChangeAspect="1"/>
          </p:cNvPicPr>
          <p:nvPr/>
        </p:nvPicPr>
        <p:blipFill>
          <a:blip r:embed="rId3"/>
          <a:stretch>
            <a:fillRect/>
          </a:stretch>
        </p:blipFill>
        <p:spPr>
          <a:xfrm>
            <a:off x="4161684" y="7415711"/>
            <a:ext cx="2620902" cy="1749445"/>
          </a:xfrm>
          <a:prstGeom prst="rect">
            <a:avLst/>
          </a:prstGeom>
          <a:solidFill>
            <a:srgbClr val="FFFFFF">
              <a:shade val="85000"/>
            </a:srgbClr>
          </a:solidFill>
          <a:ln w="88900" cap="sq">
            <a:solidFill>
              <a:srgbClr val="FCFBFB"/>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9" name="Picture 88" descr="A room with a large black cabinet&#10;&#10;Description automatically generated with medium confidence"/>
          <p:cNvPicPr>
            <a:picLocks noChangeAspect="1"/>
          </p:cNvPicPr>
          <p:nvPr/>
        </p:nvPicPr>
        <p:blipFill>
          <a:blip r:embed="rId4"/>
          <a:stretch>
            <a:fillRect/>
          </a:stretch>
        </p:blipFill>
        <p:spPr>
          <a:xfrm>
            <a:off x="11700608" y="7415076"/>
            <a:ext cx="2620902" cy="1749445"/>
          </a:xfrm>
          <a:prstGeom prst="rect">
            <a:avLst/>
          </a:prstGeom>
          <a:solidFill>
            <a:srgbClr val="FFFFFF">
              <a:shade val="85000"/>
            </a:srgbClr>
          </a:solidFill>
          <a:ln w="88900" cap="sq">
            <a:solidFill>
              <a:srgbClr val="FCFBFB"/>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0" name="Picture 79" descr="C:/Users/Pan1998/OneDrive/デスクトップ/893456509733670591.jpg893456509733670591"/>
          <p:cNvPicPr>
            <a:picLocks noChangeAspect="1"/>
          </p:cNvPicPr>
          <p:nvPr/>
        </p:nvPicPr>
        <p:blipFill>
          <a:blip r:embed="rId5"/>
          <a:srcRect t="5493" b="5493"/>
          <a:stretch>
            <a:fillRect/>
          </a:stretch>
        </p:blipFill>
        <p:spPr>
          <a:xfrm>
            <a:off x="391914" y="7415076"/>
            <a:ext cx="2620902" cy="1749445"/>
          </a:xfrm>
          <a:prstGeom prst="rect">
            <a:avLst/>
          </a:prstGeom>
          <a:solidFill>
            <a:srgbClr val="FFFFFF">
              <a:shade val="85000"/>
            </a:srgbClr>
          </a:solidFill>
          <a:ln w="88900" cap="sq">
            <a:solidFill>
              <a:srgbClr val="FCFBFB"/>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 name="Picture 80" descr="C:/Users/Pan1998/OneDrive/デスクトップ/382204643116577752.jpg382204643116577752"/>
          <p:cNvPicPr>
            <a:picLocks noChangeAspect="1"/>
          </p:cNvPicPr>
          <p:nvPr/>
        </p:nvPicPr>
        <p:blipFill>
          <a:blip r:embed="rId6"/>
          <a:srcRect l="7841" r="7841"/>
          <a:stretch>
            <a:fillRect/>
          </a:stretch>
        </p:blipFill>
        <p:spPr>
          <a:xfrm>
            <a:off x="7930839" y="7381421"/>
            <a:ext cx="2620902" cy="1749445"/>
          </a:xfrm>
          <a:prstGeom prst="rect">
            <a:avLst/>
          </a:prstGeom>
          <a:solidFill>
            <a:srgbClr val="FFFFFF">
              <a:shade val="85000"/>
            </a:srgbClr>
          </a:solidFill>
          <a:ln w="88900" cap="sq">
            <a:solidFill>
              <a:srgbClr val="FCFBFB"/>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85" name="Table 84"/>
          <p:cNvGraphicFramePr>
            <a:graphicFrameLocks noGrp="1"/>
          </p:cNvGraphicFramePr>
          <p:nvPr/>
        </p:nvGraphicFramePr>
        <p:xfrm>
          <a:off x="328414" y="4176702"/>
          <a:ext cx="14056596" cy="2661698"/>
        </p:xfrm>
        <a:graphic>
          <a:graphicData uri="http://schemas.openxmlformats.org/drawingml/2006/table">
            <a:tbl>
              <a:tblPr firstRow="1" bandRow="1"/>
              <a:tblGrid>
                <a:gridCol w="3514149"/>
                <a:gridCol w="3514149"/>
                <a:gridCol w="3514149"/>
                <a:gridCol w="3514149"/>
              </a:tblGrid>
              <a:tr h="359586">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Height (U)</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Depth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BSCAS9420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BSCAS0420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BSCAS1420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1100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BSCAS2420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42</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1200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BSCAS9470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BSCAS0470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BSCAS1470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1100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BSCAS2470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47</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1200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44" name="Rectangle 43"/>
          <p:cNvSpPr/>
          <p:nvPr/>
        </p:nvSpPr>
        <p:spPr>
          <a:xfrm>
            <a:off x="7744616" y="1227861"/>
            <a:ext cx="6772253" cy="342360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Flange Cover</a:t>
            </a:r>
            <a:endPar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Used to close off empty U spaces without equipment.</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Constructed from 1.0mm thick cold-rolled steel plate.</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electrostatic spraying.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Standard Flange Cover: Secured to the front mounting rails using square card nuts.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Quick-Release Flange Cover: Installs without tools, simply snaps onto the front mounting rails.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(9/18)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4" name="Rectangle 3"/>
          <p:cNvSpPr/>
          <p:nvPr/>
        </p:nvSpPr>
        <p:spPr>
          <a:xfrm>
            <a:off x="242226" y="1286792"/>
            <a:ext cx="5629514" cy="283435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Pallet</a:t>
            </a:r>
            <a:endPar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Load-bearing capacity ranges from 80kg to 300kg.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Constructed from 1.5mm thick cold-rolled steel plate.</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electrostatic spraying.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Available in three types: fixed, adjustable, and pull type, secured using square card nuts fixed on the front and back mounting rails.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5" name="textbox 620"/>
          <p:cNvSpPr/>
          <p:nvPr/>
        </p:nvSpPr>
        <p:spPr>
          <a:xfrm>
            <a:off x="242233" y="1227861"/>
            <a:ext cx="5629517" cy="2471420"/>
          </a:xfrm>
          <a:prstGeom prst="rect">
            <a:avLst/>
          </a:prstGeom>
          <a:noFill/>
          <a:ln w="0" cap="flat">
            <a:noFill/>
            <a:prstDash val="solid"/>
            <a:miter lim="0"/>
          </a:ln>
        </p:spPr>
        <p:txBody>
          <a:bodyPr vert="horz" wrap="square" lIns="0" tIns="0" rIns="0" bIns="0"/>
          <a:lstStyle/>
          <a:p>
            <a:pPr marL="12700" algn="l" rtl="0" eaLnBrk="0">
              <a:lnSpc>
                <a:spcPct val="150000"/>
              </a:lnSpc>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graphicFrame>
        <p:nvGraphicFramePr>
          <p:cNvPr id="85" name="Table 84"/>
          <p:cNvGraphicFramePr>
            <a:graphicFrameLocks noGrp="1"/>
          </p:cNvGraphicFramePr>
          <p:nvPr/>
        </p:nvGraphicFramePr>
        <p:xfrm>
          <a:off x="328414" y="3995092"/>
          <a:ext cx="7147852" cy="1511300"/>
        </p:xfrm>
        <a:graphic>
          <a:graphicData uri="http://schemas.openxmlformats.org/drawingml/2006/table">
            <a:tbl>
              <a:tblPr firstRow="1" bandRow="1"/>
              <a:tblGrid>
                <a:gridCol w="1786963"/>
                <a:gridCol w="1551940"/>
                <a:gridCol w="2296233"/>
                <a:gridCol w="1512716"/>
              </a:tblGrid>
              <a:tr h="359586">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Width (inch)</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 Applicable Cabinet Depth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BSCAC6610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 600-800 </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8829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BSCAC6910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9</a:t>
                      </a: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00-</a:t>
                      </a: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10</a:t>
                      </a: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00 </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BSCAC6110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 </a:t>
                      </a: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1100</a:t>
                      </a: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a:t>
                      </a: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12</a:t>
                      </a: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sym typeface="+mn-ea"/>
                        </a:rPr>
                        <a:t>00 </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BSCAC6610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600-800 </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E7E6E6"/>
                    </a:solidFill>
                  </a:tcPr>
                </a:tc>
              </a:tr>
            </a:tbl>
          </a:graphicData>
        </a:graphic>
      </p:graphicFrame>
      <p:pic>
        <p:nvPicPr>
          <p:cNvPr id="3" name="picture 750"/>
          <p:cNvPicPr>
            <a:picLocks noChangeAspect="1"/>
          </p:cNvPicPr>
          <p:nvPr>
            <p:custDataLst>
              <p:tags r:id="rId1"/>
            </p:custDataLst>
          </p:nvPr>
        </p:nvPicPr>
        <p:blipFill>
          <a:blip r:embed="rId2"/>
          <a:stretch>
            <a:fillRect/>
          </a:stretch>
        </p:blipFill>
        <p:spPr>
          <a:xfrm>
            <a:off x="5966263" y="2522662"/>
            <a:ext cx="1510003" cy="1017852"/>
          </a:xfrm>
          <a:prstGeom prst="rect">
            <a:avLst/>
          </a:prstGeom>
        </p:spPr>
      </p:pic>
      <p:pic>
        <p:nvPicPr>
          <p:cNvPr id="7" name="picture 758"/>
          <p:cNvPicPr>
            <a:picLocks noChangeAspect="1"/>
          </p:cNvPicPr>
          <p:nvPr>
            <p:custDataLst>
              <p:tags r:id="rId3"/>
            </p:custDataLst>
          </p:nvPr>
        </p:nvPicPr>
        <p:blipFill>
          <a:blip r:embed="rId4"/>
          <a:stretch>
            <a:fillRect/>
          </a:stretch>
        </p:blipFill>
        <p:spPr>
          <a:xfrm>
            <a:off x="13382464" y="2522662"/>
            <a:ext cx="1510000" cy="1017852"/>
          </a:xfrm>
          <a:prstGeom prst="rect">
            <a:avLst/>
          </a:prstGeom>
        </p:spPr>
      </p:pic>
      <p:graphicFrame>
        <p:nvGraphicFramePr>
          <p:cNvPr id="8" name="Table 7"/>
          <p:cNvGraphicFramePr>
            <a:graphicFrameLocks noGrp="1"/>
          </p:cNvGraphicFramePr>
          <p:nvPr>
            <p:custDataLst>
              <p:tags r:id="rId5"/>
            </p:custDataLst>
          </p:nvPr>
        </p:nvGraphicFramePr>
        <p:xfrm>
          <a:off x="7753350" y="3995420"/>
          <a:ext cx="7147560" cy="1510665"/>
        </p:xfrm>
        <a:graphic>
          <a:graphicData uri="http://schemas.openxmlformats.org/drawingml/2006/table">
            <a:tbl>
              <a:tblPr firstRow="1" bandRow="1"/>
              <a:tblGrid>
                <a:gridCol w="1429385"/>
                <a:gridCol w="1430020"/>
                <a:gridCol w="1429385"/>
                <a:gridCol w="1069340"/>
                <a:gridCol w="1789430"/>
              </a:tblGrid>
              <a:tr h="443865">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Width (inch)</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Height (U/mm)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Quick-release Type</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35560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BSCAF610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1U,44mm</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Y</a:t>
                      </a: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es</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35560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BSCAF620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2U,88mm</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Y</a:t>
                      </a: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es</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35560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BSCAF310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19</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46mm</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Y</a:t>
                      </a: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es</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10" name="Rectangle 9"/>
          <p:cNvSpPr/>
          <p:nvPr/>
        </p:nvSpPr>
        <p:spPr>
          <a:xfrm>
            <a:off x="7753506" y="5686788"/>
            <a:ext cx="5629514" cy="3032962"/>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Top Panel Cable Management Duct</a:t>
            </a:r>
            <a:endPar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Designed for installation on the top of the cabinet to facilitate cable management. Can be configured to separate power and data cables or create multiple cable ducts as needed.</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Constructed from 1.2mm thick cold-rolled steel plate.</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electrostatic spraying.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Secured with screws.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9" name="Rectangle 8"/>
          <p:cNvSpPr/>
          <p:nvPr/>
        </p:nvSpPr>
        <p:spPr>
          <a:xfrm>
            <a:off x="242226" y="5742897"/>
            <a:ext cx="6772253" cy="2870808"/>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Fan Top Panel</a:t>
            </a:r>
            <a:endPar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Replaces the cabinet's top panel and includes fan components.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Constructed from 1.5mm thick cold-rolled steel plate.</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electrostatic spraying.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Replaces the cabinet's top panel, featuring cable entry and exit holes, and includes four top-mounted fans, providing an effective ventilation capacity of 480 m³/h.</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11" name="textbox 620"/>
          <p:cNvSpPr/>
          <p:nvPr/>
        </p:nvSpPr>
        <p:spPr>
          <a:xfrm>
            <a:off x="242233" y="5800530"/>
            <a:ext cx="5629517" cy="2471420"/>
          </a:xfrm>
          <a:prstGeom prst="rect">
            <a:avLst/>
          </a:prstGeom>
          <a:noFill/>
          <a:ln w="0" cap="flat">
            <a:noFill/>
            <a:prstDash val="solid"/>
            <a:miter lim="0"/>
          </a:ln>
        </p:spPr>
        <p:txBody>
          <a:bodyPr vert="horz" wrap="square" lIns="0" tIns="0" rIns="0" bIns="0"/>
          <a:lstStyle/>
          <a:p>
            <a:pPr marL="12700" algn="l" rtl="0" eaLnBrk="0">
              <a:lnSpc>
                <a:spcPct val="150000"/>
              </a:lnSpc>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graphicFrame>
        <p:nvGraphicFramePr>
          <p:cNvPr id="18" name="Table 17"/>
          <p:cNvGraphicFramePr>
            <a:graphicFrameLocks noGrp="1"/>
          </p:cNvGraphicFramePr>
          <p:nvPr/>
        </p:nvGraphicFramePr>
        <p:xfrm>
          <a:off x="328414" y="8498770"/>
          <a:ext cx="7147852" cy="935005"/>
        </p:xfrm>
        <a:graphic>
          <a:graphicData uri="http://schemas.openxmlformats.org/drawingml/2006/table">
            <a:tbl>
              <a:tblPr firstRow="1" bandRow="1"/>
              <a:tblGrid>
                <a:gridCol w="1251585"/>
                <a:gridCol w="2322341"/>
                <a:gridCol w="2440305"/>
                <a:gridCol w="1133621"/>
              </a:tblGrid>
              <a:tr h="359586">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Applicable Cabinet Width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Applicable Cabinet Depth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Height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287655">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BSCAT660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600-800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600-800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50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BSCAT690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600-800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900-1200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50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25" name="picture 754"/>
          <p:cNvPicPr>
            <a:picLocks noChangeAspect="1"/>
          </p:cNvPicPr>
          <p:nvPr>
            <p:custDataLst>
              <p:tags r:id="rId6"/>
            </p:custDataLst>
          </p:nvPr>
        </p:nvPicPr>
        <p:blipFill>
          <a:blip r:embed="rId7"/>
          <a:stretch>
            <a:fillRect/>
          </a:stretch>
        </p:blipFill>
        <p:spPr>
          <a:xfrm>
            <a:off x="5966263" y="6808535"/>
            <a:ext cx="1510000" cy="1017853"/>
          </a:xfrm>
          <a:prstGeom prst="rect">
            <a:avLst/>
          </a:prstGeom>
        </p:spPr>
      </p:pic>
      <p:pic>
        <p:nvPicPr>
          <p:cNvPr id="22" name="picture 752"/>
          <p:cNvPicPr>
            <a:picLocks noChangeAspect="1"/>
          </p:cNvPicPr>
          <p:nvPr>
            <p:custDataLst>
              <p:tags r:id="rId8"/>
            </p:custDataLst>
          </p:nvPr>
        </p:nvPicPr>
        <p:blipFill>
          <a:blip r:embed="rId9"/>
          <a:stretch>
            <a:fillRect/>
          </a:stretch>
        </p:blipFill>
        <p:spPr>
          <a:xfrm>
            <a:off x="13382464" y="6959665"/>
            <a:ext cx="1510002" cy="1017852"/>
          </a:xfrm>
          <a:prstGeom prst="rect">
            <a:avLst/>
          </a:prstGeom>
        </p:spPr>
      </p:pic>
      <p:graphicFrame>
        <p:nvGraphicFramePr>
          <p:cNvPr id="12" name="Table 11"/>
          <p:cNvGraphicFramePr>
            <a:graphicFrameLocks noGrp="1"/>
          </p:cNvGraphicFramePr>
          <p:nvPr/>
        </p:nvGraphicFramePr>
        <p:xfrm>
          <a:off x="7753506" y="8499405"/>
          <a:ext cx="7147850" cy="935114"/>
        </p:xfrm>
        <a:graphic>
          <a:graphicData uri="http://schemas.openxmlformats.org/drawingml/2006/table">
            <a:tbl>
              <a:tblPr firstRow="1" bandRow="1"/>
              <a:tblGrid>
                <a:gridCol w="1429570"/>
                <a:gridCol w="1429570"/>
                <a:gridCol w="1429385"/>
                <a:gridCol w="1429755"/>
                <a:gridCol w="1429570"/>
              </a:tblGrid>
              <a:tr h="359586">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Width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Height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Depth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BSCAP1060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652145" algn="l" rtl="0" eaLnBrk="0">
                        <a:lnSpc>
                          <a:spcPct val="85000"/>
                        </a:lnSpc>
                        <a:spcBef>
                          <a:spcPts val="0"/>
                        </a:spcBef>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150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BSCAP1080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800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652145" algn="l" rtl="0" eaLnBrk="0">
                        <a:lnSpc>
                          <a:spcPct val="85000"/>
                        </a:lnSpc>
                        <a:spcBef>
                          <a:spcPts val="5"/>
                        </a:spcBef>
                      </a:pPr>
                      <a:r>
                        <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400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150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44" name="Rectangle 43"/>
          <p:cNvSpPr/>
          <p:nvPr/>
        </p:nvSpPr>
        <p:spPr>
          <a:xfrm>
            <a:off x="7744616" y="1227861"/>
            <a:ext cx="6772253" cy="342360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Cable Entry Brush</a:t>
            </a:r>
            <a:endPar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Installed at the cable entry point on the cabinet's top panel, it facilitates cable management while preventing cold air from escaping.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Made from aluminum alloy and brush.</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Secured with screws.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(10/18)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4" name="Rectangle 3"/>
          <p:cNvSpPr/>
          <p:nvPr/>
        </p:nvSpPr>
        <p:spPr>
          <a:xfrm>
            <a:off x="242226" y="1286792"/>
            <a:ext cx="5629514" cy="283435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spcBef>
                <a:spcPts val="0"/>
              </a:spcBef>
              <a:spcAft>
                <a:spcPts val="0"/>
              </a:spcAft>
              <a:buClrTx/>
              <a:buSzTx/>
              <a:buFontTx/>
              <a:buNone/>
              <a:defRPr/>
            </a:pPr>
            <a:r>
              <a:rPr kumimoji="0" lang="en-US" sz="14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rPr>
              <a:t>L-Shaped Bracket</a:t>
            </a:r>
            <a:endParaRPr kumimoji="0" lang="en-US" sz="14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Load-bearing capacity of 50kg.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Material: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Constructed from 2.0mm thick cold-rolled steel plate.</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Surface Treatment: </a:t>
            </a:r>
            <a:endParaRPr kumimoji="0" lang="en-US" sz="1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Finished with electrostatic spraying.</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Installation Method: </a:t>
            </a:r>
            <a:endParaRPr kumimoji="0" lang="en-US" sz="10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lang="en-US" sz="1000" b="1" dirty="0">
              <a:solidFill>
                <a:srgbClr val="404040"/>
              </a:solidFill>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r>
              <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Secured using square card nuts fixed to the front and back mounting rails.</a:t>
            </a: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spcBef>
                <a:spcPts val="0"/>
              </a:spcBef>
              <a:spcAft>
                <a:spcPts val="0"/>
              </a:spcAft>
              <a:buClrTx/>
              <a:buSzTx/>
              <a:buFontTx/>
              <a:buNone/>
              <a:defRPr/>
            </a:pPr>
            <a:endParaRPr kumimoji="0" lang="en-US" sz="10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
        <p:nvSpPr>
          <p:cNvPr id="5" name="textbox 620"/>
          <p:cNvSpPr/>
          <p:nvPr/>
        </p:nvSpPr>
        <p:spPr>
          <a:xfrm>
            <a:off x="242233" y="1227861"/>
            <a:ext cx="5629517" cy="2471420"/>
          </a:xfrm>
          <a:prstGeom prst="rect">
            <a:avLst/>
          </a:prstGeom>
          <a:noFill/>
          <a:ln w="0" cap="flat">
            <a:noFill/>
            <a:prstDash val="solid"/>
            <a:miter lim="0"/>
          </a:ln>
        </p:spPr>
        <p:txBody>
          <a:bodyPr vert="horz" wrap="square" lIns="0" tIns="0" rIns="0" bIns="0"/>
          <a:lstStyle/>
          <a:p>
            <a:pPr marL="12700" algn="l" rtl="0" eaLnBrk="0">
              <a:lnSpc>
                <a:spcPct val="150000"/>
              </a:lnSpc>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pic>
        <p:nvPicPr>
          <p:cNvPr id="13" name="picture 756"/>
          <p:cNvPicPr>
            <a:picLocks noChangeAspect="1"/>
          </p:cNvPicPr>
          <p:nvPr>
            <p:custDataLst>
              <p:tags r:id="rId1"/>
            </p:custDataLst>
          </p:nvPr>
        </p:nvPicPr>
        <p:blipFill>
          <a:blip r:embed="rId2"/>
          <a:stretch>
            <a:fillRect/>
          </a:stretch>
        </p:blipFill>
        <p:spPr>
          <a:xfrm>
            <a:off x="13382464" y="2522662"/>
            <a:ext cx="1510000" cy="1017852"/>
          </a:xfrm>
          <a:prstGeom prst="rect">
            <a:avLst/>
          </a:prstGeom>
        </p:spPr>
      </p:pic>
      <p:pic>
        <p:nvPicPr>
          <p:cNvPr id="6" name="picture 760"/>
          <p:cNvPicPr>
            <a:picLocks noChangeAspect="1"/>
          </p:cNvPicPr>
          <p:nvPr>
            <p:custDataLst>
              <p:tags r:id="rId3"/>
            </p:custDataLst>
          </p:nvPr>
        </p:nvPicPr>
        <p:blipFill>
          <a:blip r:embed="rId4"/>
          <a:stretch>
            <a:fillRect/>
          </a:stretch>
        </p:blipFill>
        <p:spPr>
          <a:xfrm>
            <a:off x="6035041" y="2554631"/>
            <a:ext cx="1372445" cy="953913"/>
          </a:xfrm>
          <a:prstGeom prst="rect">
            <a:avLst/>
          </a:prstGeom>
        </p:spPr>
      </p:pic>
      <p:graphicFrame>
        <p:nvGraphicFramePr>
          <p:cNvPr id="16" name="Table 15"/>
          <p:cNvGraphicFramePr>
            <a:graphicFrameLocks noGrp="1"/>
          </p:cNvGraphicFramePr>
          <p:nvPr>
            <p:custDataLst>
              <p:tags r:id="rId5"/>
            </p:custDataLst>
          </p:nvPr>
        </p:nvGraphicFramePr>
        <p:xfrm>
          <a:off x="7744460" y="4176395"/>
          <a:ext cx="7147560" cy="1223010"/>
        </p:xfrm>
        <a:graphic>
          <a:graphicData uri="http://schemas.openxmlformats.org/drawingml/2006/table">
            <a:tbl>
              <a:tblPr firstRow="1" bandRow="1"/>
              <a:tblGrid>
                <a:gridCol w="2382520"/>
                <a:gridCol w="2382520"/>
                <a:gridCol w="2382520"/>
              </a:tblGrid>
              <a:tr h="46990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Width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37592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BSCAM050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50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377190">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BSCAM100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10</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17" name="Table 16"/>
          <p:cNvGraphicFramePr>
            <a:graphicFrameLocks noGrp="1"/>
          </p:cNvGraphicFramePr>
          <p:nvPr/>
        </p:nvGraphicFramePr>
        <p:xfrm>
          <a:off x="328414" y="4176702"/>
          <a:ext cx="7147851" cy="1222878"/>
        </p:xfrm>
        <a:graphic>
          <a:graphicData uri="http://schemas.openxmlformats.org/drawingml/2006/table">
            <a:tbl>
              <a:tblPr firstRow="1" bandRow="1"/>
              <a:tblGrid>
                <a:gridCol w="2382617"/>
                <a:gridCol w="2382617"/>
                <a:gridCol w="2382617"/>
              </a:tblGrid>
              <a:tr h="359586">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Model</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lang="en-US" sz="1000" b="1" dirty="0">
                          <a:ln>
                            <a:noFill/>
                          </a:ln>
                          <a:solidFill>
                            <a:schemeClr val="bg1"/>
                          </a:solidFill>
                          <a:effectLst/>
                          <a:uLnTx/>
                          <a:uFillTx/>
                          <a:latin typeface="Verdana" panose="020B0604030504040204" pitchFamily="34" charset="0"/>
                          <a:ea typeface="Verdana" panose="020B0604030504040204" pitchFamily="34" charset="0"/>
                          <a:sym typeface="+mn-ea"/>
                        </a:rPr>
                        <a:t>Applicable Cabinet Depth</a:t>
                      </a: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 (mm)</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rPr>
                        <a:t>Color</a:t>
                      </a:r>
                      <a:endParaRPr kumimoji="0" lang="en-US" sz="1000" b="1" i="0" u="none" strike="noStrike" kern="1200" cap="none" spc="0" normalizeH="0" baseline="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E5563"/>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BSCAL680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600-800 </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BSCAL910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900-1000 </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r>
              <a:tr h="287764">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BSCAL120</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rPr>
                        <a:t> 1100-1200 </a:t>
                      </a:r>
                      <a:endParaRPr kumimoji="0" lang="en-US" sz="1000" b="0" i="0" u="none" strike="noStrike" kern="1200" cap="none" spc="0" normalizeH="0" baseline="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91000"/>
                        </a:lnSpc>
                        <a:spcBef>
                          <a:spcPts val="5"/>
                        </a:spcBef>
                        <a:spcAft>
                          <a:spcPts val="0"/>
                        </a:spcAft>
                        <a:buClrTx/>
                        <a:buSzTx/>
                        <a:buFontTx/>
                        <a:buNone/>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Black</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776" name="rect 776"/>
          <p:cNvSpPr/>
          <p:nvPr/>
        </p:nvSpPr>
        <p:spPr>
          <a:xfrm>
            <a:off x="328414" y="5673824"/>
            <a:ext cx="14564050" cy="3863143"/>
          </a:xfrm>
          <a:prstGeom prst="rect">
            <a:avLst/>
          </a:prstGeom>
          <a:solidFill>
            <a:srgbClr val="CDDDE6">
              <a:alpha val="100000"/>
            </a:srgbClr>
          </a:solidFill>
          <a:ln w="0" cap="flat">
            <a:noFill/>
            <a:prstDash val="solid"/>
            <a:miter lim="0"/>
          </a:ln>
        </p:spPr>
        <p:txBody>
          <a:bodyPr rtlCol="0"/>
          <a:lstStyle/>
          <a:p>
            <a:pPr algn="ctr"/>
            <a:endParaRPr lang="zh-CN" altLang="en-US"/>
          </a:p>
        </p:txBody>
      </p:sp>
      <p:pic>
        <p:nvPicPr>
          <p:cNvPr id="778" name="picture 778"/>
          <p:cNvPicPr>
            <a:picLocks noChangeAspect="1"/>
          </p:cNvPicPr>
          <p:nvPr/>
        </p:nvPicPr>
        <p:blipFill>
          <a:blip r:embed="rId6"/>
          <a:stretch>
            <a:fillRect/>
          </a:stretch>
        </p:blipFill>
        <p:spPr>
          <a:xfrm>
            <a:off x="10954133" y="6292014"/>
            <a:ext cx="3562736" cy="2890674"/>
          </a:xfrm>
          <a:prstGeom prst="rect">
            <a:avLst/>
          </a:prstGeom>
        </p:spPr>
      </p:pic>
      <p:sp>
        <p:nvSpPr>
          <p:cNvPr id="24" name="Rectangle 23"/>
          <p:cNvSpPr/>
          <p:nvPr/>
        </p:nvSpPr>
        <p:spPr>
          <a:xfrm>
            <a:off x="481712" y="5961589"/>
            <a:ext cx="9540402" cy="2834357"/>
          </a:xfrm>
          <a:prstGeom prst="rect">
            <a:avLst/>
          </a:prstGeom>
          <a:solidFill>
            <a:schemeClr val="bg1">
              <a:alpha val="0"/>
            </a:schemeClr>
          </a:solidFill>
          <a:ln w="12700">
            <a:noFill/>
          </a:ln>
          <a:effectLst>
            <a:outerShdw blurRad="508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2700" marR="0" lvl="0" indent="0" algn="l" defTabSz="914400" rtl="0" eaLnBrk="0" fontAlgn="auto" latinLnBrk="0" hangingPunct="1">
              <a:lnSpc>
                <a:spcPct val="150000"/>
              </a:lnSpc>
              <a:spcBef>
                <a:spcPts val="0"/>
              </a:spcBef>
              <a:spcAft>
                <a:spcPts val="0"/>
              </a:spcAft>
              <a:buClrTx/>
              <a:buSzTx/>
              <a:buFontTx/>
              <a:buNone/>
              <a:defRPr/>
            </a:pPr>
            <a:r>
              <a:rPr kumimoji="0" lang="en-US"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Data Center Cold </a:t>
            </a:r>
            <a:r>
              <a:rPr kumimoji="0" lang="en-US"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Air Channel Closure System</a:t>
            </a:r>
            <a:endParaRPr kumimoji="0" lang="en-US"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lnSpc>
                <a:spcPct val="150000"/>
              </a:lnSpc>
              <a:spcBef>
                <a:spcPts val="0"/>
              </a:spcBef>
              <a:spcAft>
                <a:spcPts val="0"/>
              </a:spcAft>
              <a:buClrTx/>
              <a:buSzTx/>
              <a:buFontTx/>
              <a:buNone/>
              <a:defRPr/>
            </a:pPr>
            <a:endParaRPr kumimoji="0" lang="en-US" sz="12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lnSpc>
                <a:spcPct val="150000"/>
              </a:lnSpc>
              <a:spcBef>
                <a:spcPts val="0"/>
              </a:spcBef>
              <a:spcAft>
                <a:spcPts val="0"/>
              </a:spcAft>
              <a:buClrTx/>
              <a:buSzTx/>
              <a:buFontTx/>
              <a:buNone/>
              <a:defRPr/>
            </a:pPr>
            <a:endParaRPr kumimoji="0" lang="en-US" sz="12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a:p>
            <a:pPr marL="12700" marR="0" lvl="0" indent="0" algn="l" defTabSz="914400" rtl="0" eaLnBrk="0" fontAlgn="auto" latinLnBrk="0" hangingPunct="1">
              <a:lnSpc>
                <a:spcPct val="150000"/>
              </a:lnSpc>
              <a:spcBef>
                <a:spcPts val="0"/>
              </a:spcBef>
              <a:spcAft>
                <a:spcPts val="0"/>
              </a:spcAft>
              <a:buClrTx/>
              <a:buSzTx/>
              <a:buFontTx/>
              <a:buNone/>
              <a:defRPr/>
            </a:pPr>
            <a:r>
              <a:rPr kumimoji="0" lang="en-US" sz="14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rPr>
              <a:t>The increasing power consumption of IT equipment in server rooms, coupled with the rising demand for heat dissipation, has placed significant pressure on cooling systems. To address these challenges, we propose a comprehensive solution that encompasses everything from passive cooling to the closure of cold air channels and the implementation of internal cabinet cooling circulation.</a:t>
            </a:r>
            <a:endParaRPr kumimoji="0" lang="en-US" sz="140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(11/18)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pic>
        <p:nvPicPr>
          <p:cNvPr id="88" name="picture 492"/>
          <p:cNvPicPr>
            <a:picLocks noChangeAspect="1"/>
          </p:cNvPicPr>
          <p:nvPr/>
        </p:nvPicPr>
        <p:blipFill>
          <a:blip r:embed="rId1"/>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2"/>
          <a:stretch>
            <a:fillRect/>
          </a:stretch>
        </p:blipFill>
        <p:spPr>
          <a:xfrm>
            <a:off x="13485819" y="556911"/>
            <a:ext cx="704163" cy="1508242"/>
          </a:xfrm>
          <a:prstGeom prst="rect">
            <a:avLst/>
          </a:prstGeom>
        </p:spPr>
      </p:pic>
      <p:pic>
        <p:nvPicPr>
          <p:cNvPr id="6" name="picture 788"/>
          <p:cNvPicPr>
            <a:picLocks noChangeAspect="1"/>
          </p:cNvPicPr>
          <p:nvPr/>
        </p:nvPicPr>
        <p:blipFill>
          <a:blip r:embed="rId3"/>
          <a:stretch>
            <a:fillRect/>
          </a:stretch>
        </p:blipFill>
        <p:spPr>
          <a:xfrm>
            <a:off x="11167745" y="4505960"/>
            <a:ext cx="2828925" cy="1503680"/>
          </a:xfrm>
          <a:prstGeom prst="rect">
            <a:avLst/>
          </a:prstGeom>
        </p:spPr>
      </p:pic>
      <p:sp>
        <p:nvSpPr>
          <p:cNvPr id="10" name="TextBox 32"/>
          <p:cNvSpPr txBox="1"/>
          <p:nvPr/>
        </p:nvSpPr>
        <p:spPr>
          <a:xfrm>
            <a:off x="734060" y="2065020"/>
            <a:ext cx="10106660" cy="6636385"/>
          </a:xfrm>
          <a:prstGeom prst="rect">
            <a:avLst/>
          </a:prstGeom>
          <a:solidFill>
            <a:srgbClr val="525252">
              <a:alpha val="10000"/>
            </a:srgbClr>
          </a:solidFill>
        </p:spPr>
        <p:txBody>
          <a:bodyPr wrap="square" rtlCol="0">
            <a:noAutofit/>
          </a:bodyPr>
          <a:p>
            <a:endParaRPr lang="en-US" b="1" dirty="0">
              <a:solidFill>
                <a:srgbClr val="44546A"/>
              </a:solidFill>
              <a:latin typeface="Verdana" panose="020B0604030504040204" pitchFamily="34" charset="0"/>
              <a:ea typeface="Verdana" panose="020B0604030504040204" pitchFamily="34" charset="0"/>
              <a:sym typeface="+mn-ea"/>
            </a:endParaRPr>
          </a:p>
          <a:p>
            <a:r>
              <a:rPr lang="en-US" b="1" dirty="0">
                <a:solidFill>
                  <a:srgbClr val="44546A"/>
                </a:solidFill>
                <a:latin typeface="Verdana" panose="020B0604030504040204" pitchFamily="34" charset="0"/>
                <a:ea typeface="Verdana" panose="020B0604030504040204" pitchFamily="34" charset="0"/>
                <a:sym typeface="+mn-ea"/>
              </a:rPr>
              <a:t>1. Production Introduction </a:t>
            </a:r>
            <a:endParaRPr lang="en-US" b="1" dirty="0">
              <a:solidFill>
                <a:srgbClr val="44546A"/>
              </a:solidFill>
              <a:latin typeface="Verdana" panose="020B0604030504040204" pitchFamily="34" charset="0"/>
              <a:ea typeface="Verdana" panose="020B0604030504040204" pitchFamily="34" charset="0"/>
            </a:endParaRPr>
          </a:p>
          <a:p>
            <a:endParaRPr lang="en-US" sz="1600" dirty="0">
              <a:solidFill>
                <a:srgbClr val="404040"/>
              </a:solidFill>
              <a:latin typeface="Verdana" panose="020B0604030504040204" pitchFamily="34" charset="0"/>
              <a:ea typeface="Verdana" panose="020B0604030504040204" pitchFamily="34" charset="0"/>
            </a:endParaRPr>
          </a:p>
          <a:p>
            <a:r>
              <a:rPr lang="en-US" sz="1600" dirty="0">
                <a:solidFill>
                  <a:srgbClr val="404040"/>
                </a:solidFill>
                <a:latin typeface="Verdana" panose="020B0604030504040204" pitchFamily="34" charset="0"/>
                <a:ea typeface="Verdana" panose="020B0604030504040204" pitchFamily="34" charset="0"/>
                <a:sym typeface="+mn-ea"/>
              </a:rPr>
              <a:t>The data center's enclosed channel system achieves energy efficiency by sealing off the cold/hot channels, effectively addressing the high energy consumption of traditional data center cooling systems. With the same cooling effect, the closed cold channel reduces the indoor air conditioning fan speed from 100% to 30%, resulting in a 90% reduction in fan power consumption. This reduced fan speed slows the airflow, allowing it to absorb more heat and raising the return air temperature to 37°C. </a:t>
            </a:r>
            <a:endParaRPr lang="en-US" sz="1600" dirty="0">
              <a:solidFill>
                <a:srgbClr val="404040"/>
              </a:solidFill>
              <a:latin typeface="Verdana" panose="020B0604030504040204" pitchFamily="34" charset="0"/>
              <a:ea typeface="Verdana" panose="020B0604030504040204" pitchFamily="34" charset="0"/>
              <a:sym typeface="+mn-ea"/>
            </a:endParaRPr>
          </a:p>
          <a:p>
            <a:endParaRPr lang="en-US" sz="1600" dirty="0">
              <a:solidFill>
                <a:srgbClr val="404040"/>
              </a:solidFill>
              <a:latin typeface="Verdana" panose="020B0604030504040204" pitchFamily="34" charset="0"/>
              <a:ea typeface="Verdana" panose="020B0604030504040204" pitchFamily="34" charset="0"/>
              <a:sym typeface="+mn-ea"/>
            </a:endParaRPr>
          </a:p>
          <a:p>
            <a:r>
              <a:rPr lang="en-US" sz="1600" dirty="0">
                <a:solidFill>
                  <a:srgbClr val="404040"/>
                </a:solidFill>
                <a:latin typeface="Verdana" panose="020B0604030504040204" pitchFamily="34" charset="0"/>
                <a:ea typeface="Verdana" panose="020B0604030504040204" pitchFamily="34" charset="0"/>
                <a:sym typeface="+mn-ea"/>
              </a:rPr>
              <a:t>Additionally, the airflow temperature is lower than that of the air conditioning system, and the temperature under the raised floor approaches the server inlet temperature, creating a minimal temperature gradient.</a:t>
            </a:r>
            <a:endParaRPr lang="en-US" sz="1600" dirty="0">
              <a:solidFill>
                <a:srgbClr val="404040"/>
              </a:solidFill>
              <a:latin typeface="Verdana" panose="020B0604030504040204" pitchFamily="34" charset="0"/>
              <a:ea typeface="Verdana" panose="020B0604030504040204" pitchFamily="34" charset="0"/>
            </a:endParaRPr>
          </a:p>
          <a:p>
            <a:endParaRPr lang="en-US" sz="1600" dirty="0">
              <a:solidFill>
                <a:srgbClr val="404040"/>
              </a:solidFill>
              <a:latin typeface="Verdana" panose="020B0604030504040204" pitchFamily="34" charset="0"/>
              <a:ea typeface="Verdana" panose="020B0604030504040204" pitchFamily="34" charset="0"/>
            </a:endParaRPr>
          </a:p>
          <a:p>
            <a:r>
              <a:rPr lang="en-US" sz="1600" dirty="0">
                <a:solidFill>
                  <a:srgbClr val="404040"/>
                </a:solidFill>
                <a:latin typeface="Verdana" panose="020B0604030504040204" pitchFamily="34" charset="0"/>
                <a:ea typeface="Verdana" panose="020B0604030504040204" pitchFamily="34" charset="0"/>
                <a:sym typeface="+mn-ea"/>
              </a:rPr>
              <a:t>The closed cold channel operates on the principle of separating hot and cold air. Cold air enters the enclosed channel, where equipment at the front of the cabinet draws in the cold air. After cooling, the hot air is discharged from the back of the cabinet into the hot channel, quickly returning to the air conditioning return air outlet. This closed channel system integrates with the cabinet and consists of an end door and a top panel.</a:t>
            </a:r>
            <a:endParaRPr lang="en-US" sz="1600" dirty="0">
              <a:solidFill>
                <a:srgbClr val="404040"/>
              </a:solidFill>
              <a:latin typeface="Verdana" panose="020B0604030504040204" pitchFamily="34" charset="0"/>
              <a:ea typeface="Verdana" panose="020B0604030504040204" pitchFamily="34" charset="0"/>
              <a:sym typeface="+mn-ea"/>
            </a:endParaRPr>
          </a:p>
          <a:p>
            <a:endParaRPr lang="en-US" sz="1600" dirty="0">
              <a:solidFill>
                <a:srgbClr val="404040"/>
              </a:solidFill>
              <a:latin typeface="Verdana" panose="020B0604030504040204" pitchFamily="34" charset="0"/>
              <a:ea typeface="Verdana" panose="020B0604030504040204" pitchFamily="34" charset="0"/>
              <a:sym typeface="+mn-ea"/>
            </a:endParaRPr>
          </a:p>
          <a:p>
            <a:r>
              <a:rPr lang="en-US" sz="1600" dirty="0">
                <a:solidFill>
                  <a:srgbClr val="404040"/>
                </a:solidFill>
                <a:latin typeface="Verdana" panose="020B0604030504040204" pitchFamily="34" charset="0"/>
                <a:ea typeface="Verdana" panose="020B0604030504040204" pitchFamily="34" charset="0"/>
                <a:sym typeface="+mn-ea"/>
              </a:rPr>
              <a:t>The channel end door is constructed from frameless explosion-proof tempered glass, providing good impact resistance and high light transmittance while maintaining an elegant, minimalist design. The top panel includes a fixed panel, a flip panel, and a functional panel, forming an integrated skylight when closed, which enhances light transmission and comfort. The functional top panel also offers space for sensor installation, supporting intelligent monitoring of the channel system.</a:t>
            </a:r>
            <a:endParaRPr lang="en-US" sz="1600" dirty="0">
              <a:solidFill>
                <a:srgbClr val="404040"/>
              </a:solidFill>
              <a:latin typeface="Verdana" panose="020B0604030504040204" pitchFamily="34" charset="0"/>
              <a:ea typeface="Verdana" panose="020B0604030504040204" pitchFamily="34" charset="0"/>
            </a:endParaRPr>
          </a:p>
          <a:p>
            <a:endParaRPr lang="en-US" sz="1600" dirty="0">
              <a:solidFill>
                <a:srgbClr val="404040"/>
              </a:solidFill>
              <a:latin typeface="Verdana" panose="020B0604030504040204" pitchFamily="34" charset="0"/>
              <a:ea typeface="Verdana" panose="020B0604030504040204" pitchFamily="34" charset="0"/>
            </a:endParaRPr>
          </a:p>
        </p:txBody>
      </p:sp>
      <p:grpSp>
        <p:nvGrpSpPr>
          <p:cNvPr id="13" name="Group 46"/>
          <p:cNvGrpSpPr/>
          <p:nvPr/>
        </p:nvGrpSpPr>
        <p:grpSpPr>
          <a:xfrm rot="0">
            <a:off x="12311240" y="3380341"/>
            <a:ext cx="540824" cy="423753"/>
            <a:chOff x="8017261" y="2936799"/>
            <a:chExt cx="698609" cy="547383"/>
          </a:xfrm>
        </p:grpSpPr>
        <p:sp>
          <p:nvSpPr>
            <p:cNvPr id="14" name="Isosceles Triangle 4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5" name="Isosceles Triangle 4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3" name="TextBox 2"/>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(12/18)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33" name="TextBox 32"/>
          <p:cNvSpPr txBox="1"/>
          <p:nvPr/>
        </p:nvSpPr>
        <p:spPr>
          <a:xfrm>
            <a:off x="734695" y="2141220"/>
            <a:ext cx="10102215" cy="6299200"/>
          </a:xfrm>
          <a:prstGeom prst="rect">
            <a:avLst/>
          </a:prstGeom>
          <a:solidFill>
            <a:srgbClr val="525252">
              <a:alpha val="10000"/>
            </a:srgbClr>
          </a:solidFill>
        </p:spPr>
        <p:txBody>
          <a:bodyPr wrap="square" rtlCol="0">
            <a:noAutofit/>
          </a:bodyPr>
          <a:lstStyle/>
          <a:p>
            <a:pPr>
              <a:lnSpc>
                <a:spcPct val="150000"/>
              </a:lnSpc>
            </a:pPr>
            <a:r>
              <a:rPr lang="en-US" b="1" dirty="0">
                <a:solidFill>
                  <a:srgbClr val="44546A"/>
                </a:solidFill>
                <a:latin typeface="Verdana" panose="020B0604030504040204" pitchFamily="34" charset="0"/>
                <a:ea typeface="Verdana" panose="020B0604030504040204" pitchFamily="34" charset="0"/>
                <a:sym typeface="+mn-ea"/>
              </a:rPr>
              <a:t>2. Top Skylights</a:t>
            </a:r>
            <a:endParaRPr lang="en-US" b="1" dirty="0">
              <a:solidFill>
                <a:srgbClr val="44546A"/>
              </a:solidFill>
              <a:latin typeface="Verdana" panose="020B0604030504040204" pitchFamily="34" charset="0"/>
              <a:ea typeface="Verdana" panose="020B0604030504040204" pitchFamily="34" charset="0"/>
            </a:endParaRPr>
          </a:p>
          <a:p>
            <a:pPr>
              <a:lnSpc>
                <a:spcPct val="150000"/>
              </a:lnSpc>
            </a:pPr>
            <a:endParaRPr lang="en-US" sz="1400" b="1"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sym typeface="+mn-ea"/>
              </a:rPr>
              <a:t>1. </a:t>
            </a:r>
            <a:r>
              <a:rPr lang="en-US" sz="1400" dirty="0">
                <a:solidFill>
                  <a:srgbClr val="404040"/>
                </a:solidFill>
                <a:latin typeface="Verdana" panose="020B0604030504040204" pitchFamily="34" charset="0"/>
                <a:ea typeface="Verdana" panose="020B0604030504040204" pitchFamily="34" charset="0"/>
                <a:sym typeface="+mn-ea"/>
              </a:rPr>
              <a:t>The top of the cold air channel features a flat skylight that is fully enclosed and made of transparent material, with light transmission exceeding 85% of the skylight area, eliminating the need for additional lighting.</a:t>
            </a:r>
            <a:endParaRPr lang="en-US" sz="1400" dirty="0">
              <a:solidFill>
                <a:srgbClr val="404040"/>
              </a:solidFill>
              <a:latin typeface="Verdana" panose="020B0604030504040204" pitchFamily="34" charset="0"/>
              <a:ea typeface="Verdana" panose="020B0604030504040204" pitchFamily="34" charset="0"/>
            </a:endParaRPr>
          </a:p>
          <a:p>
            <a:endParaRPr lang="en-US" sz="1400" b="1"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sym typeface="+mn-ea"/>
              </a:rPr>
              <a:t>2. </a:t>
            </a:r>
            <a:r>
              <a:rPr lang="en-US" sz="1400" dirty="0">
                <a:solidFill>
                  <a:srgbClr val="404040"/>
                </a:solidFill>
                <a:latin typeface="Verdana" panose="020B0604030504040204" pitchFamily="34" charset="0"/>
                <a:ea typeface="Verdana" panose="020B0604030504040204" pitchFamily="34" charset="0"/>
                <a:sym typeface="+mn-ea"/>
              </a:rPr>
              <a:t>The enclosed top of the cold air channel consists of fixed skylights, movable skylights, and other sheet metal accessories.</a:t>
            </a:r>
            <a:endParaRPr lang="en-US" sz="1400" dirty="0">
              <a:solidFill>
                <a:srgbClr val="404040"/>
              </a:solidFill>
              <a:latin typeface="Verdana" panose="020B0604030504040204" pitchFamily="34" charset="0"/>
              <a:ea typeface="Verdana" panose="020B0604030504040204" pitchFamily="34" charset="0"/>
            </a:endParaRPr>
          </a:p>
          <a:p>
            <a:endParaRPr lang="en-US" sz="1400"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sym typeface="+mn-ea"/>
              </a:rPr>
              <a:t>3. </a:t>
            </a:r>
            <a:r>
              <a:rPr lang="en-US" sz="1400" dirty="0">
                <a:solidFill>
                  <a:srgbClr val="404040"/>
                </a:solidFill>
                <a:latin typeface="Verdana" panose="020B0604030504040204" pitchFamily="34" charset="0"/>
                <a:ea typeface="Verdana" panose="020B0604030504040204" pitchFamily="34" charset="0"/>
                <a:sym typeface="+mn-ea"/>
              </a:rPr>
              <a:t>The skylights at both ends of the cold air channel near the door are fixed. Between each fixed skylight, there is a movable skylight. If two movable skylights are adjacent, one should be removed to add a fixed skylight, ensuring that there is a fixed skylight between any two movable skylights.</a:t>
            </a:r>
            <a:endParaRPr lang="en-US" sz="1400" dirty="0">
              <a:solidFill>
                <a:srgbClr val="404040"/>
              </a:solidFill>
              <a:latin typeface="Verdana" panose="020B0604030504040204" pitchFamily="34" charset="0"/>
              <a:ea typeface="Verdana" panose="020B0604030504040204" pitchFamily="34" charset="0"/>
            </a:endParaRPr>
          </a:p>
          <a:p>
            <a:endParaRPr lang="en-US" sz="1400" b="1"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sym typeface="+mn-ea"/>
              </a:rPr>
              <a:t>4. Skylight dimensions: </a:t>
            </a:r>
            <a:r>
              <a:rPr lang="en-US" sz="1400" dirty="0">
                <a:solidFill>
                  <a:srgbClr val="404040"/>
                </a:solidFill>
                <a:latin typeface="Verdana" panose="020B0604030504040204" pitchFamily="34" charset="0"/>
                <a:ea typeface="Verdana" panose="020B0604030504040204" pitchFamily="34" charset="0"/>
                <a:sym typeface="+mn-ea"/>
              </a:rPr>
              <a:t>the width matches the cabinet width, and the length corresponds to the channel width.</a:t>
            </a:r>
            <a:endParaRPr lang="en-US" sz="1400" dirty="0">
              <a:solidFill>
                <a:srgbClr val="404040"/>
              </a:solidFill>
              <a:latin typeface="Verdana" panose="020B0604030504040204" pitchFamily="34" charset="0"/>
              <a:ea typeface="Verdana" panose="020B0604030504040204" pitchFamily="34" charset="0"/>
            </a:endParaRPr>
          </a:p>
          <a:p>
            <a:endParaRPr lang="en-US" sz="1400" b="1"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sym typeface="+mn-ea"/>
              </a:rPr>
              <a:t>5. Skylight materials: </a:t>
            </a:r>
            <a:r>
              <a:rPr lang="en-US" sz="1400" dirty="0">
                <a:solidFill>
                  <a:srgbClr val="404040"/>
                </a:solidFill>
                <a:latin typeface="Verdana" panose="020B0604030504040204" pitchFamily="34" charset="0"/>
                <a:ea typeface="Verdana" panose="020B0604030504040204" pitchFamily="34" charset="0"/>
                <a:sym typeface="+mn-ea"/>
              </a:rPr>
              <a:t>colorless, transparent tempered glass (t = 5.0mm) with a metal frame; they are removable for easy cleaning.</a:t>
            </a:r>
            <a:endParaRPr lang="en-US" sz="1400" dirty="0">
              <a:solidFill>
                <a:srgbClr val="404040"/>
              </a:solidFill>
              <a:latin typeface="Verdana" panose="020B0604030504040204" pitchFamily="34" charset="0"/>
              <a:ea typeface="Verdana" panose="020B0604030504040204" pitchFamily="34" charset="0"/>
            </a:endParaRPr>
          </a:p>
          <a:p>
            <a:endParaRPr lang="en-US" sz="1400" b="1" dirty="0">
              <a:solidFill>
                <a:srgbClr val="404040"/>
              </a:solidFill>
              <a:latin typeface="Verdana" panose="020B0604030504040204" pitchFamily="34" charset="0"/>
              <a:ea typeface="Verdana" panose="020B0604030504040204" pitchFamily="34" charset="0"/>
            </a:endParaRPr>
          </a:p>
          <a:p>
            <a:r>
              <a:rPr lang="en-US" sz="1400" b="1" dirty="0">
                <a:solidFill>
                  <a:srgbClr val="404040"/>
                </a:solidFill>
                <a:latin typeface="Verdana" panose="020B0604030504040204" pitchFamily="34" charset="0"/>
                <a:ea typeface="Verdana" panose="020B0604030504040204" pitchFamily="34" charset="0"/>
                <a:sym typeface="+mn-ea"/>
              </a:rPr>
              <a:t>6. Skylight placement:</a:t>
            </a:r>
            <a:r>
              <a:rPr lang="en-US" sz="1400" dirty="0">
                <a:solidFill>
                  <a:srgbClr val="404040"/>
                </a:solidFill>
                <a:latin typeface="Verdana" panose="020B0604030504040204" pitchFamily="34" charset="0"/>
                <a:ea typeface="Verdana" panose="020B0604030504040204" pitchFamily="34" charset="0"/>
                <a:sym typeface="+mn-ea"/>
              </a:rPr>
              <a:t> A. The skylight can be placed directly on top of the cabinet. B. Alternatively, it can be placed on a raised panel above the cabinet. The choice between these two methods depends on whether the lower edge of the movable skylight cover is more than the average height of personnel. If it is higher, it ensures safety without hindering personnel working in the data center channel. If it is lower, a raised panel (200-300mm) should be installed on top of the cabinet to meet safety working conditions.</a:t>
            </a:r>
            <a:endParaRPr lang="en-US" sz="1400" dirty="0">
              <a:solidFill>
                <a:srgbClr val="404040"/>
              </a:solidFill>
              <a:latin typeface="Verdana" panose="020B0604030504040204" pitchFamily="34" charset="0"/>
              <a:ea typeface="Verdana" panose="020B0604030504040204" pitchFamily="34" charset="0"/>
            </a:endParaRPr>
          </a:p>
          <a:p>
            <a:endParaRPr lang="en-US" sz="1400" dirty="0">
              <a:solidFill>
                <a:srgbClr val="404040"/>
              </a:solidFill>
              <a:latin typeface="Verdana" panose="020B0604030504040204" pitchFamily="34" charset="0"/>
              <a:ea typeface="Verdana" panose="020B0604030504040204" pitchFamily="34" charset="0"/>
            </a:endParaRPr>
          </a:p>
        </p:txBody>
      </p:sp>
      <p:grpSp>
        <p:nvGrpSpPr>
          <p:cNvPr id="47" name="Group 46"/>
          <p:cNvGrpSpPr/>
          <p:nvPr/>
        </p:nvGrpSpPr>
        <p:grpSpPr>
          <a:xfrm rot="0">
            <a:off x="12311240" y="3380341"/>
            <a:ext cx="540824" cy="423753"/>
            <a:chOff x="8017261" y="2936799"/>
            <a:chExt cx="698609" cy="547383"/>
          </a:xfrm>
        </p:grpSpPr>
        <p:sp>
          <p:nvSpPr>
            <p:cNvPr id="45" name="Isosceles Triangle 44"/>
            <p:cNvSpPr/>
            <p:nvPr/>
          </p:nvSpPr>
          <p:spPr bwMode="gray">
            <a:xfrm rot="10800000" flipH="1">
              <a:off x="8017261" y="2936799"/>
              <a:ext cx="698608" cy="440219"/>
            </a:xfrm>
            <a:prstGeom prst="triangle">
              <a:avLst/>
            </a:prstGeom>
            <a:solidFill>
              <a:schemeClr val="bg2"/>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46" name="Isosceles Triangle 45"/>
            <p:cNvSpPr/>
            <p:nvPr/>
          </p:nvSpPr>
          <p:spPr bwMode="gray">
            <a:xfrm rot="10800000" flipH="1">
              <a:off x="8017262" y="3043963"/>
              <a:ext cx="698608" cy="440219"/>
            </a:xfrm>
            <a:prstGeom prst="triangle">
              <a:avLst/>
            </a:prstGeom>
            <a:solidFill>
              <a:srgbClr val="6D7579"/>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pSp>
      <p:pic>
        <p:nvPicPr>
          <p:cNvPr id="88" name="picture 492"/>
          <p:cNvPicPr>
            <a:picLocks noChangeAspect="1"/>
          </p:cNvPicPr>
          <p:nvPr/>
        </p:nvPicPr>
        <p:blipFill>
          <a:blip r:embed="rId1"/>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2"/>
          <a:stretch>
            <a:fillRect/>
          </a:stretch>
        </p:blipFill>
        <p:spPr>
          <a:xfrm>
            <a:off x="13485819" y="556911"/>
            <a:ext cx="704163" cy="1508242"/>
          </a:xfrm>
          <a:prstGeom prst="rect">
            <a:avLst/>
          </a:prstGeom>
        </p:spPr>
      </p:pic>
      <p:pic>
        <p:nvPicPr>
          <p:cNvPr id="2" name="picture 786"/>
          <p:cNvPicPr>
            <a:picLocks noChangeAspect="1"/>
          </p:cNvPicPr>
          <p:nvPr/>
        </p:nvPicPr>
        <p:blipFill>
          <a:blip r:embed="rId3"/>
          <a:stretch>
            <a:fillRect/>
          </a:stretch>
        </p:blipFill>
        <p:spPr>
          <a:xfrm>
            <a:off x="11167563" y="4505612"/>
            <a:ext cx="2829862" cy="15039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7833" b="7833"/>
          <a:stretch>
            <a:fillRect/>
          </a:stretch>
        </p:blipFill>
        <p:spPr>
          <a:xfrm>
            <a:off x="375104" y="253206"/>
            <a:ext cx="14369143" cy="9753600"/>
          </a:xfrm>
          <a:prstGeom prst="rect">
            <a:avLst/>
          </a:prstGeom>
        </p:spPr>
      </p:pic>
      <p:sp>
        <p:nvSpPr>
          <p:cNvPr id="19" name="Rectangle 18"/>
          <p:cNvSpPr/>
          <p:nvPr/>
        </p:nvSpPr>
        <p:spPr>
          <a:xfrm>
            <a:off x="375102" y="253206"/>
            <a:ext cx="14369143" cy="9753600"/>
          </a:xfrm>
          <a:prstGeom prst="rect">
            <a:avLst/>
          </a:prstGeom>
          <a:solidFill>
            <a:schemeClr val="bg2">
              <a:lumMod val="9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5"/>
          <p:cNvSpPr/>
          <p:nvPr/>
        </p:nvSpPr>
        <p:spPr>
          <a:xfrm flipH="1">
            <a:off x="538314" y="6014400"/>
            <a:ext cx="14042721" cy="2526880"/>
          </a:xfrm>
          <a:custGeom>
            <a:avLst/>
            <a:gdLst/>
            <a:ahLst/>
            <a:cxnLst/>
            <a:rect l="l" t="t" r="r" b="b"/>
            <a:pathLst>
              <a:path w="6640195" h="10549890">
                <a:moveTo>
                  <a:pt x="6639787" y="10549762"/>
                </a:moveTo>
                <a:lnTo>
                  <a:pt x="0" y="10549762"/>
                </a:lnTo>
                <a:lnTo>
                  <a:pt x="0" y="0"/>
                </a:lnTo>
                <a:lnTo>
                  <a:pt x="6639787" y="0"/>
                </a:lnTo>
                <a:lnTo>
                  <a:pt x="6639787" y="10549762"/>
                </a:lnTo>
                <a:close/>
              </a:path>
            </a:pathLst>
          </a:custGeom>
          <a:solidFill>
            <a:srgbClr val="6D7579"/>
          </a:solidFill>
        </p:spPr>
        <p:txBody>
          <a:bodyPr wrap="square" lIns="0" tIns="0" rIns="0" bIns="0" rtlCol="0"/>
          <a:lstStyle/>
          <a:p>
            <a:pPr marL="0" algn="l" defTabSz="914400" rtl="0" eaLnBrk="1" latinLnBrk="0" hangingPunct="1"/>
            <a:endParaRPr dirty="0"/>
          </a:p>
        </p:txBody>
      </p:sp>
      <p:sp>
        <p:nvSpPr>
          <p:cNvPr id="4" name="مستطيل 38"/>
          <p:cNvSpPr/>
          <p:nvPr/>
        </p:nvSpPr>
        <p:spPr>
          <a:xfrm flipH="1">
            <a:off x="1002949" y="6891524"/>
            <a:ext cx="13219367" cy="830997"/>
          </a:xfrm>
          <a:prstGeom prst="rect">
            <a:avLst/>
          </a:prstGeom>
        </p:spPr>
        <p:txBody>
          <a:bodyPr wrap="square" anchor="ctr">
            <a:spAutoFit/>
          </a:bodyPr>
          <a:lstStyle/>
          <a:p>
            <a:pPr rtl="1"/>
            <a:r>
              <a:rPr lang="en-US" sz="4800" b="1" i="1" dirty="0">
                <a:solidFill>
                  <a:schemeClr val="bg1"/>
                </a:solidFill>
                <a:latin typeface="Verdana" panose="020B0604030504040204" pitchFamily="34" charset="0"/>
                <a:ea typeface="Verdana" panose="020B0604030504040204" pitchFamily="34" charset="0"/>
                <a:cs typeface="Sitka Small" charset="0"/>
              </a:rPr>
              <a:t>Company Profile</a:t>
            </a:r>
            <a:endParaRPr lang="en-US" sz="4800" b="1" i="1" dirty="0">
              <a:solidFill>
                <a:schemeClr val="bg1"/>
              </a:solidFill>
              <a:latin typeface="Verdana" panose="020B0604030504040204" pitchFamily="34" charset="0"/>
              <a:ea typeface="Verdana" panose="020B0604030504040204" pitchFamily="34" charset="0"/>
              <a:cs typeface="Sitka Small" charset="0"/>
            </a:endParaRPr>
          </a:p>
        </p:txBody>
      </p:sp>
      <p:grpSp>
        <p:nvGrpSpPr>
          <p:cNvPr id="5" name="Group 4"/>
          <p:cNvGrpSpPr/>
          <p:nvPr/>
        </p:nvGrpSpPr>
        <p:grpSpPr>
          <a:xfrm>
            <a:off x="1002949" y="5878403"/>
            <a:ext cx="4772999" cy="330360"/>
            <a:chOff x="1002949" y="5878403"/>
            <a:chExt cx="4772999" cy="330360"/>
          </a:xfrm>
        </p:grpSpPr>
        <p:sp>
          <p:nvSpPr>
            <p:cNvPr id="6" name="object 8"/>
            <p:cNvSpPr/>
            <p:nvPr/>
          </p:nvSpPr>
          <p:spPr>
            <a:xfrm rot="5400000" flipH="1" flipV="1">
              <a:off x="1740438" y="5140915"/>
              <a:ext cx="330358" cy="1805336"/>
            </a:xfrm>
            <a:custGeom>
              <a:avLst/>
              <a:gdLst/>
              <a:ahLst/>
              <a:cxnLst/>
              <a:rect l="l" t="t" r="r" b="b"/>
              <a:pathLst>
                <a:path w="436879" h="2150745">
                  <a:moveTo>
                    <a:pt x="436290" y="0"/>
                  </a:moveTo>
                  <a:lnTo>
                    <a:pt x="0" y="0"/>
                  </a:lnTo>
                  <a:lnTo>
                    <a:pt x="0" y="1820771"/>
                  </a:lnTo>
                  <a:lnTo>
                    <a:pt x="436290" y="2150667"/>
                  </a:lnTo>
                  <a:lnTo>
                    <a:pt x="436290" y="0"/>
                  </a:lnTo>
                  <a:close/>
                </a:path>
              </a:pathLst>
            </a:custGeom>
            <a:solidFill>
              <a:srgbClr val="00DB01"/>
            </a:solidFill>
          </p:spPr>
          <p:txBody>
            <a:bodyPr wrap="square" lIns="0" tIns="0" rIns="0" bIns="0" rtlCol="0"/>
            <a:lstStyle/>
            <a:p>
              <a:pPr marL="0" algn="l" defTabSz="914400" rtl="0" eaLnBrk="1" latinLnBrk="0" hangingPunct="1"/>
              <a:endParaRPr dirty="0"/>
            </a:p>
          </p:txBody>
        </p:sp>
        <p:sp>
          <p:nvSpPr>
            <p:cNvPr id="7" name="object 9"/>
            <p:cNvSpPr/>
            <p:nvPr/>
          </p:nvSpPr>
          <p:spPr>
            <a:xfrm rot="5400000" flipH="1" flipV="1">
              <a:off x="2650507" y="5781338"/>
              <a:ext cx="330358" cy="524491"/>
            </a:xfrm>
            <a:custGeom>
              <a:avLst/>
              <a:gdLst/>
              <a:ahLst/>
              <a:cxnLst/>
              <a:rect l="l" t="t" r="r" b="b"/>
              <a:pathLst>
                <a:path w="436879" h="624839">
                  <a:moveTo>
                    <a:pt x="0" y="0"/>
                  </a:moveTo>
                  <a:lnTo>
                    <a:pt x="0" y="294441"/>
                  </a:lnTo>
                  <a:lnTo>
                    <a:pt x="436290" y="624326"/>
                  </a:lnTo>
                  <a:lnTo>
                    <a:pt x="436290" y="329895"/>
                  </a:lnTo>
                  <a:lnTo>
                    <a:pt x="0" y="0"/>
                  </a:lnTo>
                  <a:close/>
                </a:path>
              </a:pathLst>
            </a:custGeom>
            <a:solidFill>
              <a:srgbClr val="00DB01"/>
            </a:solidFill>
          </p:spPr>
          <p:txBody>
            <a:bodyPr wrap="square" lIns="0" tIns="0" rIns="0" bIns="0" rtlCol="0"/>
            <a:lstStyle/>
            <a:p>
              <a:endParaRPr dirty="0"/>
            </a:p>
          </p:txBody>
        </p:sp>
        <p:sp>
          <p:nvSpPr>
            <p:cNvPr id="8" name="object 10"/>
            <p:cNvSpPr/>
            <p:nvPr/>
          </p:nvSpPr>
          <p:spPr>
            <a:xfrm rot="5400000" flipH="1" flipV="1">
              <a:off x="3470548" y="5812253"/>
              <a:ext cx="330358" cy="462661"/>
            </a:xfrm>
            <a:custGeom>
              <a:avLst/>
              <a:gdLst/>
              <a:ahLst/>
              <a:cxnLst/>
              <a:rect l="l" t="t" r="r" b="b"/>
              <a:pathLst>
                <a:path w="436879" h="551179">
                  <a:moveTo>
                    <a:pt x="0" y="0"/>
                  </a:moveTo>
                  <a:lnTo>
                    <a:pt x="0" y="221008"/>
                  </a:lnTo>
                  <a:lnTo>
                    <a:pt x="436290" y="550904"/>
                  </a:lnTo>
                  <a:lnTo>
                    <a:pt x="436290" y="329895"/>
                  </a:lnTo>
                  <a:lnTo>
                    <a:pt x="0" y="0"/>
                  </a:lnTo>
                  <a:close/>
                </a:path>
              </a:pathLst>
            </a:custGeom>
            <a:solidFill>
              <a:srgbClr val="00DB01"/>
            </a:solidFill>
          </p:spPr>
          <p:txBody>
            <a:bodyPr wrap="square" lIns="0" tIns="0" rIns="0" bIns="0" rtlCol="0"/>
            <a:lstStyle/>
            <a:p>
              <a:endParaRPr dirty="0"/>
            </a:p>
          </p:txBody>
        </p:sp>
        <p:sp>
          <p:nvSpPr>
            <p:cNvPr id="9" name="object 11"/>
            <p:cNvSpPr/>
            <p:nvPr/>
          </p:nvSpPr>
          <p:spPr>
            <a:xfrm rot="5400000" flipH="1" flipV="1">
              <a:off x="4564113" y="5853296"/>
              <a:ext cx="330358" cy="380576"/>
            </a:xfrm>
            <a:custGeom>
              <a:avLst/>
              <a:gdLst/>
              <a:ahLst/>
              <a:cxnLst/>
              <a:rect l="l" t="t" r="r" b="b"/>
              <a:pathLst>
                <a:path w="436879" h="453390">
                  <a:moveTo>
                    <a:pt x="0" y="0"/>
                  </a:moveTo>
                  <a:lnTo>
                    <a:pt x="0" y="123106"/>
                  </a:lnTo>
                  <a:lnTo>
                    <a:pt x="436290" y="453001"/>
                  </a:lnTo>
                  <a:lnTo>
                    <a:pt x="436290" y="329895"/>
                  </a:lnTo>
                  <a:lnTo>
                    <a:pt x="0" y="0"/>
                  </a:lnTo>
                  <a:close/>
                </a:path>
              </a:pathLst>
            </a:custGeom>
            <a:solidFill>
              <a:srgbClr val="00DB01"/>
            </a:solidFill>
          </p:spPr>
          <p:txBody>
            <a:bodyPr wrap="square" lIns="0" tIns="0" rIns="0" bIns="0" rtlCol="0"/>
            <a:lstStyle/>
            <a:p>
              <a:endParaRPr dirty="0"/>
            </a:p>
          </p:txBody>
        </p:sp>
        <p:sp>
          <p:nvSpPr>
            <p:cNvPr id="10" name="object 12"/>
            <p:cNvSpPr/>
            <p:nvPr/>
          </p:nvSpPr>
          <p:spPr>
            <a:xfrm rot="5400000" flipH="1" flipV="1">
              <a:off x="3197293" y="5801859"/>
              <a:ext cx="330358" cy="483449"/>
            </a:xfrm>
            <a:custGeom>
              <a:avLst/>
              <a:gdLst/>
              <a:ahLst/>
              <a:cxnLst/>
              <a:rect l="l" t="t" r="r" b="b"/>
              <a:pathLst>
                <a:path w="436879" h="575945">
                  <a:moveTo>
                    <a:pt x="0" y="0"/>
                  </a:moveTo>
                  <a:lnTo>
                    <a:pt x="0" y="245479"/>
                  </a:lnTo>
                  <a:lnTo>
                    <a:pt x="436290" y="575375"/>
                  </a:lnTo>
                  <a:lnTo>
                    <a:pt x="436290" y="329895"/>
                  </a:lnTo>
                  <a:lnTo>
                    <a:pt x="0" y="0"/>
                  </a:lnTo>
                  <a:close/>
                </a:path>
              </a:pathLst>
            </a:custGeom>
            <a:solidFill>
              <a:srgbClr val="00DB01"/>
            </a:solidFill>
          </p:spPr>
          <p:txBody>
            <a:bodyPr wrap="square" lIns="0" tIns="0" rIns="0" bIns="0" rtlCol="0"/>
            <a:lstStyle/>
            <a:p>
              <a:endParaRPr dirty="0"/>
            </a:p>
          </p:txBody>
        </p:sp>
        <p:sp>
          <p:nvSpPr>
            <p:cNvPr id="11" name="object 13"/>
            <p:cNvSpPr/>
            <p:nvPr/>
          </p:nvSpPr>
          <p:spPr>
            <a:xfrm rot="5400000" flipH="1" flipV="1">
              <a:off x="5664036" y="6096851"/>
              <a:ext cx="121483" cy="102340"/>
            </a:xfrm>
            <a:custGeom>
              <a:avLst/>
              <a:gdLst/>
              <a:ahLst/>
              <a:cxnLst/>
              <a:rect l="l" t="t" r="r" b="b"/>
              <a:pathLst>
                <a:path w="160654" h="121920">
                  <a:moveTo>
                    <a:pt x="0" y="0"/>
                  </a:moveTo>
                  <a:lnTo>
                    <a:pt x="0" y="25203"/>
                  </a:lnTo>
                  <a:lnTo>
                    <a:pt x="127242" y="121420"/>
                  </a:lnTo>
                  <a:lnTo>
                    <a:pt x="160571" y="121420"/>
                  </a:lnTo>
                  <a:lnTo>
                    <a:pt x="0" y="0"/>
                  </a:lnTo>
                  <a:close/>
                </a:path>
              </a:pathLst>
            </a:custGeom>
            <a:solidFill>
              <a:srgbClr val="00DB01"/>
            </a:solidFill>
          </p:spPr>
          <p:txBody>
            <a:bodyPr wrap="square" lIns="0" tIns="0" rIns="0" bIns="0" rtlCol="0"/>
            <a:lstStyle/>
            <a:p>
              <a:endParaRPr dirty="0"/>
            </a:p>
          </p:txBody>
        </p:sp>
        <p:sp>
          <p:nvSpPr>
            <p:cNvPr id="12" name="object 14"/>
            <p:cNvSpPr/>
            <p:nvPr/>
          </p:nvSpPr>
          <p:spPr>
            <a:xfrm rot="5400000" flipH="1" flipV="1">
              <a:off x="3744072" y="5822381"/>
              <a:ext cx="330358" cy="442406"/>
            </a:xfrm>
            <a:custGeom>
              <a:avLst/>
              <a:gdLst/>
              <a:ahLst/>
              <a:cxnLst/>
              <a:rect l="l" t="t" r="r" b="b"/>
              <a:pathLst>
                <a:path w="436879" h="527050">
                  <a:moveTo>
                    <a:pt x="0" y="0"/>
                  </a:moveTo>
                  <a:lnTo>
                    <a:pt x="0" y="196538"/>
                  </a:lnTo>
                  <a:lnTo>
                    <a:pt x="436290" y="526434"/>
                  </a:lnTo>
                  <a:lnTo>
                    <a:pt x="436290" y="329895"/>
                  </a:lnTo>
                  <a:lnTo>
                    <a:pt x="0" y="0"/>
                  </a:lnTo>
                  <a:close/>
                </a:path>
              </a:pathLst>
            </a:custGeom>
            <a:solidFill>
              <a:srgbClr val="00DB01"/>
            </a:solidFill>
          </p:spPr>
          <p:txBody>
            <a:bodyPr wrap="square" lIns="0" tIns="0" rIns="0" bIns="0" rtlCol="0"/>
            <a:lstStyle/>
            <a:p>
              <a:endParaRPr dirty="0"/>
            </a:p>
          </p:txBody>
        </p:sp>
        <p:sp>
          <p:nvSpPr>
            <p:cNvPr id="13" name="object 15"/>
            <p:cNvSpPr/>
            <p:nvPr/>
          </p:nvSpPr>
          <p:spPr>
            <a:xfrm rot="5400000" flipH="1" flipV="1">
              <a:off x="4837369" y="5863690"/>
              <a:ext cx="330358" cy="359788"/>
            </a:xfrm>
            <a:custGeom>
              <a:avLst/>
              <a:gdLst/>
              <a:ahLst/>
              <a:cxnLst/>
              <a:rect l="l" t="t" r="r" b="b"/>
              <a:pathLst>
                <a:path w="436879" h="428625">
                  <a:moveTo>
                    <a:pt x="0" y="0"/>
                  </a:moveTo>
                  <a:lnTo>
                    <a:pt x="0" y="98635"/>
                  </a:lnTo>
                  <a:lnTo>
                    <a:pt x="436290" y="428520"/>
                  </a:lnTo>
                  <a:lnTo>
                    <a:pt x="436290" y="329895"/>
                  </a:lnTo>
                  <a:lnTo>
                    <a:pt x="0" y="0"/>
                  </a:lnTo>
                  <a:close/>
                </a:path>
              </a:pathLst>
            </a:custGeom>
            <a:solidFill>
              <a:srgbClr val="00DB01"/>
            </a:solidFill>
          </p:spPr>
          <p:txBody>
            <a:bodyPr wrap="square" lIns="0" tIns="0" rIns="0" bIns="0" rtlCol="0"/>
            <a:lstStyle/>
            <a:p>
              <a:endParaRPr dirty="0"/>
            </a:p>
          </p:txBody>
        </p:sp>
        <p:sp>
          <p:nvSpPr>
            <p:cNvPr id="14" name="object 16"/>
            <p:cNvSpPr/>
            <p:nvPr/>
          </p:nvSpPr>
          <p:spPr>
            <a:xfrm rot="5400000" flipH="1" flipV="1">
              <a:off x="4290588" y="5843168"/>
              <a:ext cx="330358" cy="400831"/>
            </a:xfrm>
            <a:custGeom>
              <a:avLst/>
              <a:gdLst/>
              <a:ahLst/>
              <a:cxnLst/>
              <a:rect l="l" t="t" r="r" b="b"/>
              <a:pathLst>
                <a:path w="436879" h="477520">
                  <a:moveTo>
                    <a:pt x="0" y="0"/>
                  </a:moveTo>
                  <a:lnTo>
                    <a:pt x="0" y="147576"/>
                  </a:lnTo>
                  <a:lnTo>
                    <a:pt x="436290" y="477482"/>
                  </a:lnTo>
                  <a:lnTo>
                    <a:pt x="436290" y="329895"/>
                  </a:lnTo>
                  <a:lnTo>
                    <a:pt x="0" y="0"/>
                  </a:lnTo>
                  <a:close/>
                </a:path>
              </a:pathLst>
            </a:custGeom>
            <a:solidFill>
              <a:srgbClr val="00DB01"/>
            </a:solidFill>
          </p:spPr>
          <p:txBody>
            <a:bodyPr wrap="square" lIns="0" tIns="0" rIns="0" bIns="0" rtlCol="0"/>
            <a:lstStyle/>
            <a:p>
              <a:endParaRPr dirty="0"/>
            </a:p>
          </p:txBody>
        </p:sp>
        <p:sp>
          <p:nvSpPr>
            <p:cNvPr id="15" name="object 17"/>
            <p:cNvSpPr/>
            <p:nvPr/>
          </p:nvSpPr>
          <p:spPr>
            <a:xfrm rot="5400000" flipH="1" flipV="1">
              <a:off x="5110893" y="5873817"/>
              <a:ext cx="330358" cy="339533"/>
            </a:xfrm>
            <a:custGeom>
              <a:avLst/>
              <a:gdLst/>
              <a:ahLst/>
              <a:cxnLst/>
              <a:rect l="l" t="t" r="r" b="b"/>
              <a:pathLst>
                <a:path w="436879" h="404495">
                  <a:moveTo>
                    <a:pt x="0" y="0"/>
                  </a:moveTo>
                  <a:lnTo>
                    <a:pt x="0" y="74154"/>
                  </a:lnTo>
                  <a:lnTo>
                    <a:pt x="436290" y="404050"/>
                  </a:lnTo>
                  <a:lnTo>
                    <a:pt x="436290" y="329895"/>
                  </a:lnTo>
                  <a:lnTo>
                    <a:pt x="0" y="0"/>
                  </a:lnTo>
                  <a:close/>
                </a:path>
              </a:pathLst>
            </a:custGeom>
            <a:solidFill>
              <a:srgbClr val="00DB01"/>
            </a:solidFill>
          </p:spPr>
          <p:txBody>
            <a:bodyPr wrap="square" lIns="0" tIns="0" rIns="0" bIns="0" rtlCol="0"/>
            <a:lstStyle/>
            <a:p>
              <a:endParaRPr dirty="0"/>
            </a:p>
          </p:txBody>
        </p:sp>
        <p:sp>
          <p:nvSpPr>
            <p:cNvPr id="16" name="object 18"/>
            <p:cNvSpPr/>
            <p:nvPr/>
          </p:nvSpPr>
          <p:spPr>
            <a:xfrm rot="5400000" flipH="1" flipV="1">
              <a:off x="2923767" y="5791732"/>
              <a:ext cx="330358" cy="503703"/>
            </a:xfrm>
            <a:custGeom>
              <a:avLst/>
              <a:gdLst/>
              <a:ahLst/>
              <a:cxnLst/>
              <a:rect l="l" t="t" r="r" b="b"/>
              <a:pathLst>
                <a:path w="436879" h="600075">
                  <a:moveTo>
                    <a:pt x="0" y="0"/>
                  </a:moveTo>
                  <a:lnTo>
                    <a:pt x="0" y="269960"/>
                  </a:lnTo>
                  <a:lnTo>
                    <a:pt x="436290" y="599856"/>
                  </a:lnTo>
                  <a:lnTo>
                    <a:pt x="436290" y="329895"/>
                  </a:lnTo>
                  <a:lnTo>
                    <a:pt x="0" y="0"/>
                  </a:lnTo>
                  <a:close/>
                </a:path>
              </a:pathLst>
            </a:custGeom>
            <a:solidFill>
              <a:srgbClr val="00DB01"/>
            </a:solidFill>
          </p:spPr>
          <p:txBody>
            <a:bodyPr wrap="square" lIns="0" tIns="0" rIns="0" bIns="0" rtlCol="0"/>
            <a:lstStyle/>
            <a:p>
              <a:endParaRPr dirty="0"/>
            </a:p>
          </p:txBody>
        </p:sp>
        <p:sp>
          <p:nvSpPr>
            <p:cNvPr id="17" name="object 19"/>
            <p:cNvSpPr/>
            <p:nvPr/>
          </p:nvSpPr>
          <p:spPr>
            <a:xfrm rot="5400000" flipH="1" flipV="1">
              <a:off x="4017328" y="5832775"/>
              <a:ext cx="330358" cy="421617"/>
            </a:xfrm>
            <a:custGeom>
              <a:avLst/>
              <a:gdLst/>
              <a:ahLst/>
              <a:cxnLst/>
              <a:rect l="l" t="t" r="r" b="b"/>
              <a:pathLst>
                <a:path w="436879" h="502284">
                  <a:moveTo>
                    <a:pt x="0" y="0"/>
                  </a:moveTo>
                  <a:lnTo>
                    <a:pt x="0" y="172057"/>
                  </a:lnTo>
                  <a:lnTo>
                    <a:pt x="436290" y="501953"/>
                  </a:lnTo>
                  <a:lnTo>
                    <a:pt x="436290" y="329895"/>
                  </a:lnTo>
                  <a:lnTo>
                    <a:pt x="0" y="0"/>
                  </a:lnTo>
                  <a:close/>
                </a:path>
              </a:pathLst>
            </a:custGeom>
            <a:solidFill>
              <a:srgbClr val="00DB01"/>
            </a:solidFill>
          </p:spPr>
          <p:txBody>
            <a:bodyPr wrap="square" lIns="0" tIns="0" rIns="0" bIns="0" rtlCol="0"/>
            <a:lstStyle/>
            <a:p>
              <a:endParaRPr dirty="0"/>
            </a:p>
          </p:txBody>
        </p:sp>
        <p:sp>
          <p:nvSpPr>
            <p:cNvPr id="18" name="object 20"/>
            <p:cNvSpPr/>
            <p:nvPr/>
          </p:nvSpPr>
          <p:spPr>
            <a:xfrm rot="5400000" flipH="1" flipV="1">
              <a:off x="5384151" y="5884209"/>
              <a:ext cx="330358" cy="318746"/>
            </a:xfrm>
            <a:custGeom>
              <a:avLst/>
              <a:gdLst/>
              <a:ahLst/>
              <a:cxnLst/>
              <a:rect l="l" t="t" r="r" b="b"/>
              <a:pathLst>
                <a:path w="436879" h="379729">
                  <a:moveTo>
                    <a:pt x="0" y="0"/>
                  </a:moveTo>
                  <a:lnTo>
                    <a:pt x="0" y="49673"/>
                  </a:lnTo>
                  <a:lnTo>
                    <a:pt x="436290" y="379569"/>
                  </a:lnTo>
                  <a:lnTo>
                    <a:pt x="436290" y="329895"/>
                  </a:lnTo>
                  <a:lnTo>
                    <a:pt x="0" y="0"/>
                  </a:lnTo>
                  <a:close/>
                </a:path>
              </a:pathLst>
            </a:custGeom>
            <a:solidFill>
              <a:srgbClr val="00DB01"/>
            </a:solidFill>
          </p:spPr>
          <p:txBody>
            <a:bodyPr wrap="square" lIns="0" tIns="0" rIns="0" bIns="0" rtlCol="0"/>
            <a:lstStyle/>
            <a:p>
              <a:endParaRPr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12"/>
          <p:cNvPicPr>
            <a:picLocks noChangeAspect="1"/>
          </p:cNvPicPr>
          <p:nvPr/>
        </p:nvPicPr>
        <p:blipFill>
          <a:blip r:embed="rId1"/>
          <a:stretch>
            <a:fillRect/>
          </a:stretch>
        </p:blipFill>
        <p:spPr>
          <a:xfrm>
            <a:off x="9023350" y="2141220"/>
            <a:ext cx="4190365" cy="2212975"/>
          </a:xfrm>
          <a:prstGeom prst="rect">
            <a:avLst/>
          </a:prstGeom>
        </p:spPr>
      </p:pic>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(13/18)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22" name="Rectangle 21"/>
          <p:cNvSpPr/>
          <p:nvPr/>
        </p:nvSpPr>
        <p:spPr>
          <a:xfrm>
            <a:off x="7649029" y="1424940"/>
            <a:ext cx="6938946" cy="4125070"/>
          </a:xfrm>
          <a:prstGeom prst="rect">
            <a:avLst/>
          </a:prstGeom>
          <a:solidFill>
            <a:srgbClr val="E7E6E6">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rtl="0" eaLnBrk="0">
              <a:lnSpc>
                <a:spcPct val="82000"/>
              </a:lnSpc>
            </a:pPr>
            <a:endParaRPr lang="en-US" sz="11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9" name="Rectangle 8"/>
          <p:cNvSpPr/>
          <p:nvPr/>
        </p:nvSpPr>
        <p:spPr>
          <a:xfrm>
            <a:off x="734060" y="2140585"/>
            <a:ext cx="13651865" cy="6937375"/>
          </a:xfrm>
          <a:prstGeom prst="rect">
            <a:avLst/>
          </a:prstGeom>
          <a:solidFill>
            <a:srgbClr val="6D7579">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rtl="0" eaLnBrk="0">
              <a:lnSpc>
                <a:spcPct val="81000"/>
              </a:lnSpc>
            </a:pPr>
            <a:endParaRPr lang="en-US" dirty="0">
              <a:latin typeface="Verdana" panose="020B0604030504040204" pitchFamily="34" charset="0"/>
              <a:ea typeface="Verdana" panose="020B0604030504040204" pitchFamily="34" charset="0"/>
              <a:cs typeface="Arial" panose="020B0604020202020204"/>
            </a:endParaRPr>
          </a:p>
          <a:p>
            <a:pPr marL="16510" algn="l" rtl="0" eaLnBrk="0">
              <a:lnSpc>
                <a:spcPct val="91000"/>
              </a:lnSpc>
            </a:pPr>
            <a:r>
              <a:rPr lang="en-US" b="1" kern="0" spc="-10" dirty="0">
                <a:solidFill>
                  <a:srgbClr val="44546A"/>
                </a:solidFill>
                <a:latin typeface="Verdana" panose="020B0604030504040204" pitchFamily="34" charset="0"/>
                <a:ea typeface="Verdana" panose="020B0604030504040204" pitchFamily="34" charset="0"/>
                <a:cs typeface="Microsoft YaHei" panose="020B0503020204020204" charset="-122"/>
              </a:rPr>
              <a:t>3. Fire Alarm Linkage</a:t>
            </a:r>
            <a:endParaRPr lang="en-US"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2000" kern="0" spc="-10" dirty="0">
              <a:solidFill>
                <a:srgbClr val="59BA47">
                  <a:alpha val="100000"/>
                </a:srgbClr>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1.The movable skylight is equipped with an automatic opening function linked to the fire alarm system.</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2. There are two forms of fire alarm linkage:</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A. Power-Off Opening</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B. Power-On Opening</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A. Power-Off Opening: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This system consists of a movable skylight and a magnetic lock.</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Operation Mode:</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 Under normal conditions, the movable skylight is held in place by the energized magnetic lock, keeping the skylight panel parallel to the channel. In the event of a fire alarm that results in power loss to the equipment room, the magnetic lock loses its power and suction, causing the skylight glass to open automatically due to gravity. Once the fire suppression system is activated, extinguishing agents enter the enclosed cold channel space through the opened skylight. After the fire is extinguished, the skylight must be manually pushed up to close it.</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Power Supply Method for the Movable Skylight Magnetic Lock:</a:t>
            </a:r>
            <a:endPar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a. Each cold channel connects a power line (220V) from the equipment room, which is then stepped down to 12V/24V and connected to the magnetic lock of each skylight.</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b. Each cold channel pulls a separate power line (220V), also stepped down to 12V/24V, which connects to the magnetic lock of each skylight. This power line is designated as the mandatory power supply for fire safety shutdowns.</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In both power supply methods, the magnetic lock for the movable skylight continuously operates in an energized state.</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B. Power-On Opening: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This system consists of a movable skylight, two electric locks, a power control box, and other components. (Patent application in progress)</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Operation Mode: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Under normal conditions, the movable skylight operates under power-off status, with the electric locks’ locking pins inserted into the side holes. The skylight panel remains parallel to the channel. When a fire alarm occurs, the monitoring room sends a dry contact signal, which is received by the signal control box. The electric locks are powered on to retract the locking pins on both sides, causing the skylight glass to open automatically. Once the fire suppression system is activated, extinguishing agents enter the enclosed cold channel space through the opened skylight. After the dry </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contact signal is cut off, the locking pins pop out, and after the fire is extinguished, the skylight must be manually pushed up to close it.</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Power Supply Method for the Movable Skylight Electric Locks: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Each cold channel connects a power line (220V) </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from the equipment room to the power control box, and the output power line (24V) connects to the electric locks of </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each movable skylight. In this power supply method, the electric locks of the movable skylight operate continuously </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in a power-off state, ensuring energy efficiency and environmental protection.</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pic>
        <p:nvPicPr>
          <p:cNvPr id="88" name="picture 492"/>
          <p:cNvPicPr>
            <a:picLocks noChangeAspect="1"/>
          </p:cNvPicPr>
          <p:nvPr/>
        </p:nvPicPr>
        <p:blipFill>
          <a:blip r:embed="rId2"/>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3"/>
          <a:stretch>
            <a:fillRect/>
          </a:stretch>
        </p:blipFill>
        <p:spPr>
          <a:xfrm>
            <a:off x="13485819" y="556911"/>
            <a:ext cx="704163" cy="15082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14"/>
          <p:cNvPicPr>
            <a:picLocks noChangeAspect="1"/>
          </p:cNvPicPr>
          <p:nvPr/>
        </p:nvPicPr>
        <p:blipFill>
          <a:blip r:embed="rId1">
            <a:clrChange>
              <a:clrFrom>
                <a:srgbClr val="FDFDFD">
                  <a:alpha val="99608"/>
                </a:srgbClr>
              </a:clrFrom>
              <a:clrTo>
                <a:srgbClr val="FDFDFD">
                  <a:alpha val="99608"/>
                  <a:alpha val="0"/>
                </a:srgbClr>
              </a:clrTo>
            </a:clrChange>
          </a:blip>
          <a:stretch>
            <a:fillRect/>
          </a:stretch>
        </p:blipFill>
        <p:spPr>
          <a:xfrm>
            <a:off x="4641215" y="7041515"/>
            <a:ext cx="1858010" cy="1413510"/>
          </a:xfrm>
          <a:prstGeom prst="rect">
            <a:avLst/>
          </a:prstGeom>
          <a:noFill/>
          <a:effectLst/>
        </p:spPr>
      </p:pic>
      <p:pic>
        <p:nvPicPr>
          <p:cNvPr id="4" name="picture 816"/>
          <p:cNvPicPr>
            <a:picLocks noChangeAspect="1"/>
          </p:cNvPicPr>
          <p:nvPr/>
        </p:nvPicPr>
        <p:blipFill>
          <a:blip r:embed="rId2"/>
          <a:stretch>
            <a:fillRect/>
          </a:stretch>
        </p:blipFill>
        <p:spPr>
          <a:xfrm>
            <a:off x="6769100" y="7025640"/>
            <a:ext cx="1761490" cy="1418590"/>
          </a:xfrm>
          <a:prstGeom prst="rect">
            <a:avLst/>
          </a:prstGeom>
        </p:spPr>
      </p:pic>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(14/18)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22" name="Rectangle 21"/>
          <p:cNvSpPr/>
          <p:nvPr/>
        </p:nvSpPr>
        <p:spPr>
          <a:xfrm>
            <a:off x="734060" y="2574925"/>
            <a:ext cx="7844790" cy="5869305"/>
          </a:xfrm>
          <a:prstGeom prst="rect">
            <a:avLst/>
          </a:prstGeom>
          <a:solidFill>
            <a:srgbClr val="6D7579">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rtl="0" eaLnBrk="0">
              <a:lnSpc>
                <a:spcPct val="82000"/>
              </a:lnSpc>
            </a:pPr>
            <a:endParaRPr lang="en-US" dirty="0">
              <a:latin typeface="Verdana" panose="020B0604030504040204" pitchFamily="34" charset="0"/>
              <a:ea typeface="Verdana" panose="020B0604030504040204" pitchFamily="34" charset="0"/>
              <a:cs typeface="Arial" panose="020B0604020202020204"/>
            </a:endParaRPr>
          </a:p>
          <a:p>
            <a:pPr marL="26035" algn="l" rtl="0" eaLnBrk="0">
              <a:lnSpc>
                <a:spcPct val="91000"/>
              </a:lnSpc>
            </a:pPr>
            <a:r>
              <a:rPr lang="en-US" b="1" kern="0" spc="-10" dirty="0">
                <a:solidFill>
                  <a:srgbClr val="44546A"/>
                </a:solidFill>
                <a:latin typeface="Verdana" panose="020B0604030504040204" pitchFamily="34" charset="0"/>
                <a:ea typeface="Verdana" panose="020B0604030504040204" pitchFamily="34" charset="0"/>
                <a:cs typeface="Microsoft YaHei" panose="020B0503020204020204" charset="-122"/>
              </a:rPr>
              <a:t>4. Channel Doors</a:t>
            </a:r>
            <a:endParaRPr lang="en-US"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endParaRPr lang="en-US" sz="2000" kern="0" spc="-10" dirty="0">
              <a:solidFill>
                <a:srgbClr val="59BA47">
                  <a:alpha val="100000"/>
                </a:srgbClr>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Channel doors can be selected from</a:t>
            </a: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 manual double-opening doors, manual sliding doors, and electric sliding doors.</a:t>
            </a:r>
            <a:endPar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1.Manual Double-Opening Door: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Includes hinges, door closer, glass (5mm tempered glass), and iron frame, along with end door sealing brush and vertical sealing strips in the middle.</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2.Manual Sliding Door A: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Includes a guide rail, fully glass (12mm tempered glass) that slides left and right, with an end door sealing brush and vertical sealing strips in the middle.</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3.Manual Sliding Door B: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Includes a guide rail, glass (5mm tempered glass) + iron frame, sliding left and right, with an end door sealing brush and vertical sealing strips in the middle. The manual sliding door can be equipped with a damping system that automatically closes the door after it is opened.</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4.Electric Sliding Door A: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Sliding glass door (12mm tempered glass) equipped with access control, exit switch, and includes an end door sealing brush and vertical sealing strips in the middle.</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035" algn="l" rtl="0" eaLnBrk="0">
              <a:lnSpc>
                <a:spcPct val="91000"/>
              </a:lnSpc>
            </a:pPr>
            <a:r>
              <a:rPr lang="en-US" sz="1200" b="1" kern="0" dirty="0">
                <a:solidFill>
                  <a:srgbClr val="404040"/>
                </a:solidFill>
                <a:latin typeface="Verdana" panose="020B0604030504040204" pitchFamily="34" charset="0"/>
                <a:ea typeface="Verdana" panose="020B0604030504040204" pitchFamily="34" charset="0"/>
                <a:cs typeface="Microsoft YaHei" panose="020B0503020204020204" charset="-122"/>
              </a:rPr>
              <a:t>5.Electric Sliding Door B: </a:t>
            </a:r>
            <a:r>
              <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rPr>
              <a:t>Glass (5mm tempered glass) + iron frame, equipped with access control, exit switch, and includes an end door sealing brush and vertical sealing strips in the middle. The door header can be equipped with LED lights based on requirements, which can be set to remain lit when the door is open or closed.</a:t>
            </a:r>
            <a:endParaRPr lang="en-US"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pic>
        <p:nvPicPr>
          <p:cNvPr id="88" name="picture 492"/>
          <p:cNvPicPr>
            <a:picLocks noChangeAspect="1"/>
          </p:cNvPicPr>
          <p:nvPr/>
        </p:nvPicPr>
        <p:blipFill>
          <a:blip r:embed="rId3"/>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4"/>
          <a:stretch>
            <a:fillRect/>
          </a:stretch>
        </p:blipFill>
        <p:spPr>
          <a:xfrm>
            <a:off x="13485819" y="556911"/>
            <a:ext cx="704163" cy="1508242"/>
          </a:xfrm>
          <a:prstGeom prst="rect">
            <a:avLst/>
          </a:prstGeom>
        </p:spPr>
      </p:pic>
      <p:pic>
        <p:nvPicPr>
          <p:cNvPr id="806" name="picture 806"/>
          <p:cNvPicPr>
            <a:picLocks noChangeAspect="1"/>
          </p:cNvPicPr>
          <p:nvPr/>
        </p:nvPicPr>
        <p:blipFill>
          <a:blip r:embed="rId5"/>
          <a:stretch>
            <a:fillRect/>
          </a:stretch>
        </p:blipFill>
        <p:spPr>
          <a:xfrm rot="21600000">
            <a:off x="9198610" y="2574925"/>
            <a:ext cx="4991100" cy="586867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rect 776"/>
          <p:cNvSpPr/>
          <p:nvPr/>
        </p:nvSpPr>
        <p:spPr>
          <a:xfrm>
            <a:off x="328295" y="1504315"/>
            <a:ext cx="7324090" cy="7012940"/>
          </a:xfrm>
          <a:prstGeom prst="rect">
            <a:avLst/>
          </a:prstGeom>
          <a:solidFill>
            <a:srgbClr val="CDDDE6">
              <a:alpha val="100000"/>
            </a:srgbClr>
          </a:solidFill>
          <a:ln w="0" cap="flat">
            <a:noFill/>
            <a:prstDash val="solid"/>
            <a:miter lim="0"/>
          </a:ln>
        </p:spPr>
        <p:txBody>
          <a:bodyPr rtlCol="0"/>
          <a:p>
            <a:pPr algn="ctr"/>
            <a:endParaRPr lang="zh-CN" altLang="en-US"/>
          </a:p>
        </p:txBody>
      </p:sp>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(15/18)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sp>
        <p:nvSpPr>
          <p:cNvPr id="6" name="textbox 842"/>
          <p:cNvSpPr/>
          <p:nvPr/>
        </p:nvSpPr>
        <p:spPr>
          <a:xfrm>
            <a:off x="7807325" y="6340475"/>
            <a:ext cx="6351270" cy="3223895"/>
          </a:xfrm>
          <a:prstGeom prst="rect">
            <a:avLst/>
          </a:prstGeom>
          <a:noFill/>
          <a:ln w="0" cap="flat">
            <a:noFill/>
            <a:prstDash val="solid"/>
            <a:miter lim="0"/>
          </a:ln>
        </p:spPr>
        <p:txBody>
          <a:bodyPr vert="horz" wrap="square" lIns="0" tIns="0" rIns="0" bIns="0"/>
          <a:lstStyle/>
          <a:p>
            <a:pPr marL="13335" algn="l" rtl="0" eaLnBrk="0">
              <a:lnSpc>
                <a:spcPct val="91000"/>
              </a:lnSpc>
            </a:pPr>
            <a:r>
              <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rPr>
              <a:t>Hot Air Channel System Components</a:t>
            </a:r>
            <a:endPar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endParaRPr>
          </a:p>
          <a:p>
            <a:pPr marL="13335" algn="l" rtl="0" eaLnBrk="0">
              <a:lnSpc>
                <a:spcPct val="91000"/>
              </a:lnSpc>
            </a:pPr>
            <a:r>
              <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rPr>
              <a:t>The hot air channel system includes the following components:</a:t>
            </a:r>
            <a:r>
              <a:rPr lang="en-US"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rPr>
              <a:t>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End doors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Aluminum profile frame modules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Sunlight panels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Cable trays (including cable management modules)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Touch display screens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Temperature and humidity collection systems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Access control systems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Sound and light alarm systems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sym typeface="+mn-ea"/>
              </a:rPr>
              <a:t>Intelligent color lighting systems</a:t>
            </a:r>
            <a:endPar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endParaRPr>
          </a:p>
          <a:p>
            <a:pPr marL="13335" algn="l" rtl="0" eaLnBrk="0">
              <a:lnSpc>
                <a:spcPct val="91000"/>
              </a:lnSpc>
            </a:pP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 </a:t>
            </a:r>
            <a:endPar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endParaRPr>
          </a:p>
          <a:p>
            <a:pPr marL="13335" algn="l" rtl="0" eaLnBrk="0">
              <a:lnSpc>
                <a:spcPct val="91000"/>
              </a:lnSpc>
            </a:pPr>
            <a:endPar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endParaRPr>
          </a:p>
          <a:p>
            <a:pPr marL="13335" algn="l" rtl="0" eaLnBrk="0">
              <a:lnSpc>
                <a:spcPct val="91000"/>
              </a:lnSpc>
            </a:pPr>
            <a:r>
              <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rPr>
              <a:t>Installation Methods</a:t>
            </a:r>
            <a:endPar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endParaRPr>
          </a:p>
          <a:p>
            <a:pPr marL="13335" algn="l" rtl="0" eaLnBrk="0">
              <a:lnSpc>
                <a:spcPct val="91000"/>
              </a:lnSpc>
            </a:pPr>
            <a:r>
              <a:rPr sz="1200" b="1" kern="0" spc="-40" dirty="0">
                <a:solidFill>
                  <a:srgbClr val="57A0B7"/>
                </a:solidFill>
                <a:latin typeface="Verdana" panose="020B0604030504040204" pitchFamily="34" charset="0"/>
                <a:ea typeface="Verdana" panose="020B0604030504040204" pitchFamily="34" charset="0"/>
                <a:cs typeface="Microsoft YaHei" panose="020B0503020204020204" charset="-122"/>
              </a:rPr>
              <a:t>The hot air channel can be installed in the following ways: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Supported by the cabinets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Independently supported by aluminum profiles</a:t>
            </a:r>
            <a:r>
              <a:rPr lang="en-US"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 , </a:t>
            </a:r>
            <a:r>
              <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rPr>
              <a:t>Suspended using aluminum profiles</a:t>
            </a:r>
            <a:endParaRPr sz="1200" kern="0" spc="-40" dirty="0">
              <a:solidFill>
                <a:srgbClr val="57A0B7"/>
              </a:solidFill>
              <a:latin typeface="Verdana" panose="020B0604030504040204" pitchFamily="34" charset="0"/>
              <a:ea typeface="Verdana" panose="020B0604030504040204" pitchFamily="34" charset="0"/>
              <a:cs typeface="Microsoft YaHei" panose="020B0503020204020204" charset="-122"/>
            </a:endParaRPr>
          </a:p>
        </p:txBody>
      </p:sp>
      <p:grpSp>
        <p:nvGrpSpPr>
          <p:cNvPr id="18" name="Group 17"/>
          <p:cNvGrpSpPr/>
          <p:nvPr/>
        </p:nvGrpSpPr>
        <p:grpSpPr>
          <a:xfrm>
            <a:off x="578757" y="6486144"/>
            <a:ext cx="1593215" cy="1639082"/>
            <a:chOff x="3451097" y="7676368"/>
            <a:chExt cx="1593215" cy="1639082"/>
          </a:xfrm>
        </p:grpSpPr>
        <p:pic>
          <p:nvPicPr>
            <p:cNvPr id="10" name="picture 856"/>
            <p:cNvPicPr>
              <a:picLocks noChangeAspect="1"/>
            </p:cNvPicPr>
            <p:nvPr/>
          </p:nvPicPr>
          <p:blipFill>
            <a:blip r:embed="rId1"/>
            <a:stretch>
              <a:fillRect/>
            </a:stretch>
          </p:blipFill>
          <p:spPr>
            <a:xfrm>
              <a:off x="3606527" y="7676368"/>
              <a:ext cx="1282355" cy="1243928"/>
            </a:xfrm>
            <a:prstGeom prst="rect">
              <a:avLst/>
            </a:prstGeom>
          </p:spPr>
        </p:pic>
        <p:sp>
          <p:nvSpPr>
            <p:cNvPr id="11" name="textbox 860"/>
            <p:cNvSpPr/>
            <p:nvPr/>
          </p:nvSpPr>
          <p:spPr>
            <a:xfrm>
              <a:off x="3451097" y="8969370"/>
              <a:ext cx="1593215" cy="346080"/>
            </a:xfrm>
            <a:prstGeom prst="rect">
              <a:avLst/>
            </a:prstGeom>
            <a:noFill/>
            <a:ln w="0" cap="flat">
              <a:noFill/>
              <a:prstDash val="solid"/>
              <a:miter lim="0"/>
            </a:ln>
          </p:spPr>
          <p:txBody>
            <a:bodyPr vert="horz" wrap="square" lIns="0" tIns="0" rIns="0" bIns="0"/>
            <a:lstStyle/>
            <a:p>
              <a:pPr algn="ctr" rtl="0" eaLnBrk="0">
                <a:lnSpc>
                  <a:spcPct val="86000"/>
                </a:lnSpc>
              </a:pPr>
              <a:endParaRPr sz="100" dirty="0">
                <a:solidFill>
                  <a:srgbClr val="404040"/>
                </a:solidFill>
                <a:latin typeface="Verdana" panose="020B0604030504040204" pitchFamily="34" charset="0"/>
                <a:ea typeface="Verdana" panose="020B0604030504040204" pitchFamily="34" charset="0"/>
                <a:cs typeface="Arial" panose="020B0604020202020204"/>
              </a:endParaRPr>
            </a:p>
            <a:p>
              <a:pPr marL="12700" algn="ctr" rtl="0" eaLnBrk="0">
                <a:lnSpc>
                  <a:spcPct val="91000"/>
                </a:lnSpc>
              </a:pPr>
              <a:r>
                <a:rPr sz="1000" kern="0" dirty="0">
                  <a:solidFill>
                    <a:srgbClr val="404040"/>
                  </a:solidFill>
                  <a:latin typeface="Verdana" panose="020B0604030504040204" pitchFamily="34" charset="0"/>
                  <a:ea typeface="Verdana" panose="020B0604030504040204" pitchFamily="34" charset="0"/>
                  <a:cs typeface="Microsoft YaHei" panose="020B0503020204020204" charset="-122"/>
                </a:rPr>
                <a:t>Cabinet-Supported Hot Air Channel</a:t>
              </a:r>
              <a:endParaRPr sz="10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grpSp>
      <p:grpSp>
        <p:nvGrpSpPr>
          <p:cNvPr id="20" name="Group 19"/>
          <p:cNvGrpSpPr/>
          <p:nvPr/>
        </p:nvGrpSpPr>
        <p:grpSpPr>
          <a:xfrm>
            <a:off x="5483123" y="6534697"/>
            <a:ext cx="1647477" cy="1535919"/>
            <a:chOff x="7144283" y="7779531"/>
            <a:chExt cx="1647477" cy="1535919"/>
          </a:xfrm>
        </p:grpSpPr>
        <p:pic>
          <p:nvPicPr>
            <p:cNvPr id="7" name="picture 852"/>
            <p:cNvPicPr>
              <a:picLocks noChangeAspect="1"/>
            </p:cNvPicPr>
            <p:nvPr/>
          </p:nvPicPr>
          <p:blipFill>
            <a:blip r:embed="rId2"/>
            <a:stretch>
              <a:fillRect/>
            </a:stretch>
          </p:blipFill>
          <p:spPr>
            <a:xfrm>
              <a:off x="7144283" y="7779531"/>
              <a:ext cx="1647477" cy="1095279"/>
            </a:xfrm>
            <a:prstGeom prst="rect">
              <a:avLst/>
            </a:prstGeom>
          </p:spPr>
        </p:pic>
        <p:sp>
          <p:nvSpPr>
            <p:cNvPr id="12" name="textbox 860"/>
            <p:cNvSpPr/>
            <p:nvPr/>
          </p:nvSpPr>
          <p:spPr>
            <a:xfrm>
              <a:off x="7190652" y="8969370"/>
              <a:ext cx="1554738" cy="346080"/>
            </a:xfrm>
            <a:prstGeom prst="rect">
              <a:avLst/>
            </a:prstGeom>
            <a:noFill/>
            <a:ln w="0" cap="flat">
              <a:noFill/>
              <a:prstDash val="solid"/>
              <a:miter lim="0"/>
            </a:ln>
          </p:spPr>
          <p:txBody>
            <a:bodyPr vert="horz" wrap="square" lIns="0" tIns="0" rIns="0" bIns="0"/>
            <a:lstStyle/>
            <a:p>
              <a:pPr marL="12700" algn="ctr" rtl="0" eaLnBrk="0">
                <a:lnSpc>
                  <a:spcPct val="91000"/>
                </a:lnSpc>
              </a:pPr>
              <a:r>
                <a:rPr sz="1000" kern="0" dirty="0">
                  <a:solidFill>
                    <a:srgbClr val="404040"/>
                  </a:solidFill>
                  <a:latin typeface="Verdana" panose="020B0604030504040204" pitchFamily="34" charset="0"/>
                  <a:ea typeface="Verdana" panose="020B0604030504040204" pitchFamily="34" charset="0"/>
                  <a:cs typeface="Microsoft YaHei" panose="020B0503020204020204" charset="-122"/>
                </a:rPr>
                <a:t>Suspended Hot Air Channel</a:t>
              </a:r>
              <a:endParaRPr sz="10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grpSp>
      <p:grpSp>
        <p:nvGrpSpPr>
          <p:cNvPr id="19" name="Group 18"/>
          <p:cNvGrpSpPr/>
          <p:nvPr/>
        </p:nvGrpSpPr>
        <p:grpSpPr>
          <a:xfrm>
            <a:off x="2880762" y="6534843"/>
            <a:ext cx="1737996" cy="1590383"/>
            <a:chOff x="5201726" y="7725067"/>
            <a:chExt cx="1737996" cy="1590383"/>
          </a:xfrm>
        </p:grpSpPr>
        <p:pic>
          <p:nvPicPr>
            <p:cNvPr id="8" name="picture 854"/>
            <p:cNvPicPr>
              <a:picLocks noChangeAspect="1"/>
            </p:cNvPicPr>
            <p:nvPr/>
          </p:nvPicPr>
          <p:blipFill>
            <a:blip r:embed="rId3"/>
            <a:stretch>
              <a:fillRect/>
            </a:stretch>
          </p:blipFill>
          <p:spPr>
            <a:xfrm>
              <a:off x="5415169" y="7725067"/>
              <a:ext cx="1311110" cy="1244303"/>
            </a:xfrm>
            <a:prstGeom prst="rect">
              <a:avLst/>
            </a:prstGeom>
          </p:spPr>
        </p:pic>
        <p:sp>
          <p:nvSpPr>
            <p:cNvPr id="13" name="textbox 860"/>
            <p:cNvSpPr/>
            <p:nvPr/>
          </p:nvSpPr>
          <p:spPr>
            <a:xfrm>
              <a:off x="5201726" y="8969370"/>
              <a:ext cx="1737996" cy="346080"/>
            </a:xfrm>
            <a:prstGeom prst="rect">
              <a:avLst/>
            </a:prstGeom>
            <a:noFill/>
            <a:ln w="0" cap="flat">
              <a:noFill/>
              <a:prstDash val="solid"/>
              <a:miter lim="0"/>
            </a:ln>
          </p:spPr>
          <p:txBody>
            <a:bodyPr vert="horz" wrap="square" lIns="0" tIns="0" rIns="0" bIns="0"/>
            <a:lstStyle/>
            <a:p>
              <a:pPr algn="ctr" rtl="0" eaLnBrk="0">
                <a:lnSpc>
                  <a:spcPct val="86000"/>
                </a:lnSpc>
              </a:pPr>
              <a:endParaRPr sz="100" dirty="0">
                <a:solidFill>
                  <a:srgbClr val="404040"/>
                </a:solidFill>
                <a:latin typeface="Verdana" panose="020B0604030504040204" pitchFamily="34" charset="0"/>
                <a:ea typeface="Verdana" panose="020B0604030504040204" pitchFamily="34" charset="0"/>
                <a:cs typeface="Arial" panose="020B0604020202020204"/>
              </a:endParaRPr>
            </a:p>
            <a:p>
              <a:pPr marL="12700" algn="ctr" rtl="0" eaLnBrk="0">
                <a:lnSpc>
                  <a:spcPct val="91000"/>
                </a:lnSpc>
              </a:pPr>
              <a:r>
                <a:rPr sz="1000" kern="0" dirty="0">
                  <a:solidFill>
                    <a:srgbClr val="404040"/>
                  </a:solidFill>
                  <a:latin typeface="Verdana" panose="020B0604030504040204" pitchFamily="34" charset="0"/>
                  <a:ea typeface="Verdana" panose="020B0604030504040204" pitchFamily="34" charset="0"/>
                  <a:cs typeface="Microsoft YaHei" panose="020B0503020204020204" charset="-122"/>
                </a:rPr>
                <a:t>Independently Supported Hot Air Channel</a:t>
              </a:r>
              <a:endParaRPr sz="10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0" algn="ctr" rtl="0" eaLnBrk="0">
                <a:lnSpc>
                  <a:spcPct val="91000"/>
                </a:lnSpc>
              </a:pPr>
              <a:endParaRPr sz="10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grpSp>
      <p:graphicFrame>
        <p:nvGraphicFramePr>
          <p:cNvPr id="21" name="table 836"/>
          <p:cNvGraphicFramePr>
            <a:graphicFrameLocks noGrp="1"/>
          </p:cNvGraphicFramePr>
          <p:nvPr>
            <p:custDataLst>
              <p:tags r:id="rId4"/>
            </p:custDataLst>
          </p:nvPr>
        </p:nvGraphicFramePr>
        <p:xfrm>
          <a:off x="520065" y="1819910"/>
          <a:ext cx="13729970" cy="4213225"/>
        </p:xfrm>
        <a:graphic>
          <a:graphicData uri="http://schemas.openxmlformats.org/drawingml/2006/table">
            <a:tbl>
              <a:tblPr/>
              <a:tblGrid>
                <a:gridCol w="6982460"/>
                <a:gridCol w="6747510"/>
              </a:tblGrid>
              <a:tr h="4213225">
                <a:tc>
                  <a:txBody>
                    <a:bodyPr/>
                    <a:lstStyle/>
                    <a:p>
                      <a:pPr algn="l" rtl="0" eaLnBrk="0">
                        <a:lnSpc>
                          <a:spcPct val="112000"/>
                        </a:lnSpc>
                      </a:pPr>
                      <a:r>
                        <a:rPr lang="en-US"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rPr>
                        <a:t>Data Center</a:t>
                      </a:r>
                      <a:r>
                        <a:rPr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rPr>
                        <a:t> </a:t>
                      </a:r>
                      <a:r>
                        <a:rPr lang="en-US"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rPr>
                        <a:t>hot</a:t>
                      </a:r>
                      <a:r>
                        <a:rPr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rPr>
                        <a:t> air </a:t>
                      </a:r>
                      <a:r>
                        <a:rPr lang="en-US"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rPr>
                        <a:t>channel</a:t>
                      </a:r>
                      <a:r>
                        <a:rPr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rPr>
                        <a:t> closure system</a:t>
                      </a:r>
                      <a:endParaRPr sz="2000" b="1" kern="0" spc="-10" dirty="0">
                        <a:solidFill>
                          <a:schemeClr val="tx1"/>
                        </a:solidFill>
                        <a:latin typeface="Verdana" panose="020B0604030504040204" pitchFamily="34" charset="0"/>
                        <a:ea typeface="Verdana" panose="020B0604030504040204" pitchFamily="34" charset="0"/>
                        <a:cs typeface="Microsoft YaHei" panose="020B0503020204020204" charset="-122"/>
                        <a:sym typeface="+mn-ea"/>
                      </a:endParaRPr>
                    </a:p>
                    <a:p>
                      <a:pPr algn="l" rtl="0" eaLnBrk="0">
                        <a:lnSpc>
                          <a:spcPct val="112000"/>
                        </a:lnSpc>
                      </a:pPr>
                      <a:endParaRPr sz="1000" dirty="0">
                        <a:solidFill>
                          <a:srgbClr val="404040"/>
                        </a:solidFill>
                        <a:latin typeface="Verdana" panose="020B0604030504040204" pitchFamily="34" charset="0"/>
                        <a:ea typeface="Verdana" panose="020B0604030504040204" pitchFamily="34" charset="0"/>
                        <a:cs typeface="Arial" panose="020B0604020202020204"/>
                      </a:endParaRPr>
                    </a:p>
                    <a:p>
                      <a:pPr marL="15875" algn="l" rtl="0" eaLnBrk="0">
                        <a:lnSpc>
                          <a:spcPct val="91000"/>
                        </a:lnSpc>
                        <a:spcBef>
                          <a:spcPts val="370"/>
                        </a:spcBef>
                        <a:buClrTx/>
                        <a:buSzTx/>
                        <a:buFontTx/>
                      </a:pPr>
                      <a:r>
                        <a:rPr sz="1400" b="1" kern="0" spc="-10" dirty="0">
                          <a:solidFill>
                            <a:srgbClr val="44546A"/>
                          </a:solidFill>
                          <a:latin typeface="Verdana" panose="020B0604030504040204" pitchFamily="34" charset="0"/>
                          <a:ea typeface="Verdana" panose="020B0604030504040204" pitchFamily="34" charset="0"/>
                          <a:cs typeface="Microsoft YaHei" panose="020B0503020204020204" charset="-122"/>
                        </a:rPr>
                        <a:t>Product Introduction</a:t>
                      </a:r>
                      <a:endParaRPr sz="1400"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1270" algn="l" rtl="0" eaLnBrk="0">
                        <a:lnSpc>
                          <a:spcPct val="91000"/>
                        </a:lnSpc>
                        <a:spcBef>
                          <a:spcPts val="370"/>
                        </a:spcBef>
                      </a:pP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The establishment of the hot air channel closure system meets the increasing heat dissipation demands of data centers. It addresses localized hot spots within the server room, preventing the direct mixing of cold and hot air and reducing the waste of cooling energy. The cabinets are arranged in a "back-to-back" configuration, creating a cold aisle throughout the server room. Cold air flows through the equipment, resulting in hot air that is expelled into the "hot air channel" at the back of the two rows of cabinets. This hot air is then returned to the air conditioning system, ensuring smooth airflow and energy flow throughout the entire server room, enhancing the efficiency of precision air conditioning and further improving cooling performance.</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 algn="l" rtl="0" eaLnBrk="0">
                        <a:lnSpc>
                          <a:spcPct val="91000"/>
                        </a:lnSpc>
                        <a:spcBef>
                          <a:spcPts val="370"/>
                        </a:spcBef>
                      </a:pP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The hot air channel closure system is particularly beneficial in regions with lower average annual temperatures, allowing for natural ventilation for most of the year, thus reducing cooling costs.</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 algn="l" rtl="0" eaLnBrk="0">
                        <a:lnSpc>
                          <a:spcPct val="91000"/>
                        </a:lnSpc>
                        <a:spcBef>
                          <a:spcPts val="370"/>
                        </a:spcBef>
                      </a:pP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 algn="l" rtl="0" eaLnBrk="0">
                        <a:lnSpc>
                          <a:spcPct val="91000"/>
                        </a:lnSpc>
                        <a:spcBef>
                          <a:spcPts val="370"/>
                        </a:spcBef>
                      </a:pP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Features</a:t>
                      </a: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High Return Air Temperature: Enhances the cooling efficiency of the air conditioning system.</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 algn="l" rtl="0" eaLnBrk="0">
                        <a:lnSpc>
                          <a:spcPct val="91000"/>
                        </a:lnSpc>
                        <a:spcBef>
                          <a:spcPts val="370"/>
                        </a:spcBef>
                      </a:pP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Increased Overall Cooling Area: During cooling interruptions, temperature rise can be delayed.</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 algn="l" rtl="0" eaLnBrk="0">
                        <a:lnSpc>
                          <a:spcPct val="91000"/>
                        </a:lnSpc>
                        <a:spcBef>
                          <a:spcPts val="370"/>
                        </a:spcBef>
                      </a:pP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Shared Cooling Capacity: In the event of a failure or insufficient cooling from one air conditioning unit, other units can be utilized to compensate..</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txBody>
                  <a:tcPr marL="0" marR="0" marT="242" marB="0">
                    <a:lnL>
                      <a:noFill/>
                    </a:lnL>
                    <a:lnR>
                      <a:noFill/>
                    </a:lnR>
                    <a:lnT>
                      <a:noFill/>
                    </a:lnT>
                    <a:lnB>
                      <a:noFill/>
                    </a:lnB>
                  </a:tcPr>
                </a:tc>
                <a:tc>
                  <a:txBody>
                    <a:bodyPr/>
                    <a:lstStyle/>
                    <a:p>
                      <a:pPr marL="262255" indent="6350" algn="just" rtl="0" eaLnBrk="0">
                        <a:lnSpc>
                          <a:spcPct val="100000"/>
                        </a:lnSpc>
                        <a:spcBef>
                          <a:spcPts val="5"/>
                        </a:spcBef>
                      </a:pP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1. </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Modular Design: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The hot air channel closure system consists of modular components, with two cabinets on each side forming a single module. Each module can be easily installed or removed, allowing users to add, remove, or relocate cabinets as needed.</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endParaRPr sz="1200" dirty="0">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2. </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Safety Features: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Each channel is linked to the fire alarm system. If a fire is detected in the server room, the channel will automatically open, allowing fire suppression agents to enter and extinguish the fire.</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endParaRPr sz="1200" dirty="0">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3. </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Convenient Access: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The threshold-free design allows easy movement of carts and other transport tools in and out of the channel without obstruction.</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endParaRPr sz="1200" dirty="0">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4. </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Aesthetic</a:t>
                      </a: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 </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Appeal: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The channel features transparent glass windows and a cold-rolled steel exterior that matches the cabinets. This design offers high strength, good visibility, and a visually pleasing look that complements the server room.</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endParaRPr sz="1200" dirty="0">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5. </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Customizable Options: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The closure system can be adjusted based on the height of the cabinets and the available ceiling space. Users can choose between sliding or side-opening doors depending on the width of the external walkway.</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endParaRPr sz="1200" dirty="0">
                        <a:latin typeface="Verdana" panose="020B0604030504040204" pitchFamily="34" charset="0"/>
                        <a:ea typeface="Verdana" panose="020B0604030504040204" pitchFamily="34" charset="0"/>
                        <a:cs typeface="Microsoft YaHei" panose="020B0503020204020204" charset="-122"/>
                      </a:endParaRPr>
                    </a:p>
                    <a:p>
                      <a:pPr marL="262255" indent="6350" algn="just" rtl="0" eaLnBrk="0">
                        <a:lnSpc>
                          <a:spcPct val="100000"/>
                        </a:lnSpc>
                        <a:spcBef>
                          <a:spcPts val="5"/>
                        </a:spcBef>
                      </a:pPr>
                      <a:r>
                        <a:rPr lang="en-US" sz="1200" b="1" dirty="0">
                          <a:solidFill>
                            <a:srgbClr val="44546A"/>
                          </a:solidFill>
                          <a:latin typeface="Verdana" panose="020B0604030504040204" pitchFamily="34" charset="0"/>
                          <a:ea typeface="Verdana" panose="020B0604030504040204" pitchFamily="34" charset="0"/>
                          <a:cs typeface="Microsoft YaHei" panose="020B0503020204020204" charset="-122"/>
                        </a:rPr>
                        <a:t>6.</a:t>
                      </a:r>
                      <a:r>
                        <a:rPr sz="1200" b="1" dirty="0">
                          <a:solidFill>
                            <a:srgbClr val="44546A"/>
                          </a:solidFill>
                          <a:latin typeface="Verdana" panose="020B0604030504040204" pitchFamily="34" charset="0"/>
                          <a:ea typeface="Verdana" panose="020B0604030504040204" pitchFamily="34" charset="0"/>
                          <a:cs typeface="Microsoft YaHei" panose="020B0503020204020204" charset="-122"/>
                        </a:rPr>
                        <a:t>Reliable Installation: </a:t>
                      </a:r>
                      <a:r>
                        <a:rPr sz="1200" dirty="0">
                          <a:solidFill>
                            <a:srgbClr val="404040"/>
                          </a:solidFill>
                          <a:latin typeface="Verdana" panose="020B0604030504040204" pitchFamily="34" charset="0"/>
                          <a:ea typeface="Verdana" panose="020B0604030504040204" pitchFamily="34" charset="0"/>
                          <a:cs typeface="Microsoft YaHei" panose="020B0503020204020204" charset="-122"/>
                        </a:rPr>
                        <a:t>All components are securely attached to the load-bearing frame of the cabinets. The fixing points are located on the top, front, and sides of the frame for added stability.</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a:txBody>
                  <a:tcPr marL="0" marR="0" marT="569" marB="0">
                    <a:lnL>
                      <a:noFill/>
                    </a:lnL>
                    <a:lnR>
                      <a:noFill/>
                    </a:lnR>
                    <a:lnT>
                      <a:noFill/>
                    </a:lnT>
                    <a:lnB>
                      <a:noFill/>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(16/18)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pic>
        <p:nvPicPr>
          <p:cNvPr id="844" name="picture 844"/>
          <p:cNvPicPr>
            <a:picLocks noChangeAspect="1"/>
          </p:cNvPicPr>
          <p:nvPr/>
        </p:nvPicPr>
        <p:blipFill>
          <a:blip r:embed="rId1"/>
          <a:stretch>
            <a:fillRect/>
          </a:stretch>
        </p:blipFill>
        <p:spPr>
          <a:xfrm>
            <a:off x="4024630" y="6858635"/>
            <a:ext cx="3077210" cy="1420495"/>
          </a:xfrm>
          <a:prstGeom prst="rect">
            <a:avLst/>
          </a:prstGeom>
        </p:spPr>
      </p:pic>
      <p:pic>
        <p:nvPicPr>
          <p:cNvPr id="846" name="picture 846"/>
          <p:cNvPicPr>
            <a:picLocks noChangeAspect="1"/>
          </p:cNvPicPr>
          <p:nvPr/>
        </p:nvPicPr>
        <p:blipFill>
          <a:blip r:embed="rId2"/>
          <a:stretch>
            <a:fillRect/>
          </a:stretch>
        </p:blipFill>
        <p:spPr>
          <a:xfrm>
            <a:off x="12136416" y="5593716"/>
            <a:ext cx="1350004" cy="2685154"/>
          </a:xfrm>
          <a:prstGeom prst="rect">
            <a:avLst/>
          </a:prstGeom>
        </p:spPr>
      </p:pic>
      <p:pic>
        <p:nvPicPr>
          <p:cNvPr id="848" name="picture 848"/>
          <p:cNvPicPr>
            <a:picLocks noChangeAspect="1"/>
          </p:cNvPicPr>
          <p:nvPr/>
        </p:nvPicPr>
        <p:blipFill>
          <a:blip r:embed="rId3"/>
          <a:stretch>
            <a:fillRect/>
          </a:stretch>
        </p:blipFill>
        <p:spPr>
          <a:xfrm>
            <a:off x="10685780" y="5593715"/>
            <a:ext cx="1350010" cy="2686050"/>
          </a:xfrm>
          <a:prstGeom prst="rect">
            <a:avLst/>
          </a:prstGeom>
        </p:spPr>
      </p:pic>
      <p:pic>
        <p:nvPicPr>
          <p:cNvPr id="850" name="picture 850"/>
          <p:cNvPicPr>
            <a:picLocks noChangeAspect="1"/>
          </p:cNvPicPr>
          <p:nvPr/>
        </p:nvPicPr>
        <p:blipFill>
          <a:blip r:embed="rId4"/>
          <a:stretch>
            <a:fillRect/>
          </a:stretch>
        </p:blipFill>
        <p:spPr>
          <a:xfrm>
            <a:off x="919480" y="6896100"/>
            <a:ext cx="3105150" cy="1383030"/>
          </a:xfrm>
          <a:prstGeom prst="rect">
            <a:avLst/>
          </a:prstGeom>
        </p:spPr>
      </p:pic>
      <p:pic>
        <p:nvPicPr>
          <p:cNvPr id="858" name="picture 858"/>
          <p:cNvPicPr>
            <a:picLocks noChangeAspect="1"/>
          </p:cNvPicPr>
          <p:nvPr/>
        </p:nvPicPr>
        <p:blipFill>
          <a:blip r:embed="rId5"/>
          <a:stretch>
            <a:fillRect/>
          </a:stretch>
        </p:blipFill>
        <p:spPr>
          <a:xfrm>
            <a:off x="7716906" y="6569525"/>
            <a:ext cx="1425800" cy="1028613"/>
          </a:xfrm>
          <a:prstGeom prst="rect">
            <a:avLst/>
          </a:prstGeom>
        </p:spPr>
      </p:pic>
      <p:sp>
        <p:nvSpPr>
          <p:cNvPr id="864" name="textbox 864"/>
          <p:cNvSpPr/>
          <p:nvPr/>
        </p:nvSpPr>
        <p:spPr>
          <a:xfrm>
            <a:off x="7717155" y="7924800"/>
            <a:ext cx="2530475" cy="354330"/>
          </a:xfrm>
          <a:prstGeom prst="rect">
            <a:avLst/>
          </a:prstGeom>
          <a:noFill/>
          <a:ln w="0" cap="flat">
            <a:noFill/>
            <a:prstDash val="solid"/>
            <a:miter lim="0"/>
          </a:ln>
        </p:spPr>
        <p:txBody>
          <a:bodyPr vert="horz" wrap="square" lIns="0" tIns="0" rIns="0" bIns="0"/>
          <a:lstStyle/>
          <a:p>
            <a:pPr marL="13970" algn="l" rtl="0" eaLnBrk="0">
              <a:lnSpc>
                <a:spcPct val="91000"/>
              </a:lnSpc>
              <a:spcBef>
                <a:spcPts val="0"/>
              </a:spcBef>
            </a:pPr>
            <a:r>
              <a:rPr sz="1200" kern="0" spc="-50" dirty="0">
                <a:solidFill>
                  <a:srgbClr val="404040"/>
                </a:solidFill>
                <a:latin typeface="Verdana" panose="020B0604030504040204" pitchFamily="34" charset="0"/>
                <a:ea typeface="Verdana" panose="020B0604030504040204" pitchFamily="34" charset="0"/>
                <a:cs typeface="Microsoft YaHei" panose="020B0503020204020204" charset="-122"/>
              </a:rPr>
              <a:t>The ends of the profiles can be fitted with rubber caps</a:t>
            </a:r>
            <a:r>
              <a:rPr sz="1000" kern="0" spc="-50" dirty="0">
                <a:solidFill>
                  <a:srgbClr val="404040"/>
                </a:solidFill>
                <a:latin typeface="Verdana" panose="020B0604030504040204" pitchFamily="34" charset="0"/>
                <a:ea typeface="Verdana" panose="020B0604030504040204" pitchFamily="34" charset="0"/>
                <a:cs typeface="Microsoft YaHei" panose="020B0503020204020204" charset="-122"/>
              </a:rPr>
              <a:t>.</a:t>
            </a:r>
            <a:endParaRPr sz="1000" kern="0" spc="-5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23" name="textbox 838"/>
          <p:cNvSpPr/>
          <p:nvPr/>
        </p:nvSpPr>
        <p:spPr>
          <a:xfrm>
            <a:off x="7717155" y="1845945"/>
            <a:ext cx="5740400" cy="5379085"/>
          </a:xfrm>
          <a:prstGeom prst="rect">
            <a:avLst/>
          </a:prstGeom>
          <a:noFill/>
          <a:ln w="0" cap="flat">
            <a:noFill/>
            <a:prstDash val="solid"/>
            <a:miter lim="0"/>
          </a:ln>
        </p:spPr>
        <p:txBody>
          <a:bodyPr vert="horz" wrap="square" lIns="0" tIns="0" rIns="0" bIns="0"/>
          <a:lstStyle/>
          <a:p>
            <a:pPr marL="16510" algn="l" rtl="0" eaLnBrk="0">
              <a:lnSpc>
                <a:spcPct val="91000"/>
              </a:lnSpc>
              <a:spcBef>
                <a:spcPts val="370"/>
              </a:spcBef>
            </a:pPr>
            <a:r>
              <a:rPr b="1" kern="0" spc="-10" dirty="0">
                <a:solidFill>
                  <a:srgbClr val="44546A"/>
                </a:solidFill>
                <a:latin typeface="Verdana" panose="020B0604030504040204" pitchFamily="34" charset="0"/>
                <a:ea typeface="Verdana" panose="020B0604030504040204" pitchFamily="34" charset="0"/>
                <a:cs typeface="Microsoft YaHei" panose="020B0503020204020204" charset="-122"/>
              </a:rPr>
              <a:t>Product Features</a:t>
            </a:r>
            <a:endParaRPr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spcBef>
                <a:spcPts val="370"/>
              </a:spcBef>
            </a:pPr>
            <a:endParaRPr sz="1200"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spcBef>
                <a:spcPts val="370"/>
              </a:spcBef>
            </a:pPr>
            <a:r>
              <a:rPr lang="en-US" sz="1200" b="1" kern="0" dirty="0">
                <a:solidFill>
                  <a:srgbClr val="44546A"/>
                </a:solidFill>
                <a:latin typeface="Verdana" panose="020B0604030504040204" pitchFamily="34" charset="0"/>
                <a:ea typeface="Verdana" panose="020B0604030504040204" pitchFamily="34" charset="0"/>
                <a:cs typeface="Microsoft YaHei" panose="020B0503020204020204" charset="-122"/>
              </a:rPr>
              <a:t>1.</a:t>
            </a:r>
            <a:r>
              <a:rPr sz="1200" b="1" kern="0" dirty="0">
                <a:solidFill>
                  <a:srgbClr val="44546A"/>
                </a:solidFill>
                <a:latin typeface="Verdana" panose="020B0604030504040204" pitchFamily="34" charset="0"/>
                <a:ea typeface="Verdana" panose="020B0604030504040204" pitchFamily="34" charset="0"/>
                <a:cs typeface="Microsoft YaHei" panose="020B0503020204020204" charset="-122"/>
              </a:rPr>
              <a:t>Climate Adaptation: </a:t>
            </a:r>
            <a:r>
              <a:rPr sz="1200" kern="0" dirty="0">
                <a:solidFill>
                  <a:srgbClr val="404040"/>
                </a:solidFill>
                <a:latin typeface="Verdana" panose="020B0604030504040204" pitchFamily="34" charset="0"/>
                <a:ea typeface="Verdana" panose="020B0604030504040204" pitchFamily="34" charset="0"/>
                <a:cs typeface="Microsoft YaHei" panose="020B0503020204020204" charset="-122"/>
              </a:rPr>
              <a:t>The system employs a closed hot air channel with a ceiling return and diffuse supply. Supply temperature is set at 22°C, while return temperature reaches 34°C. This setup can increase the chilled water supply/return temperature to 17–23°C, allowing for an extended period of free cooling. Approximately 81% of the year, the chiller units can remain off. The elevated water temperature boosts the system's COP to 7.0, significantly reducing energy consumption.</a:t>
            </a: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spcBef>
                <a:spcPts val="370"/>
              </a:spcBef>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spcBef>
                <a:spcPts val="370"/>
              </a:spcBef>
            </a:pPr>
            <a:r>
              <a:rPr lang="en-US" sz="1200" b="1" kern="0" dirty="0">
                <a:solidFill>
                  <a:srgbClr val="44546A"/>
                </a:solidFill>
                <a:latin typeface="Verdana" panose="020B0604030504040204" pitchFamily="34" charset="0"/>
                <a:ea typeface="Verdana" panose="020B0604030504040204" pitchFamily="34" charset="0"/>
                <a:cs typeface="Microsoft YaHei" panose="020B0503020204020204" charset="-122"/>
              </a:rPr>
              <a:t>2.</a:t>
            </a:r>
            <a:r>
              <a:rPr sz="1200" b="1" kern="0" dirty="0">
                <a:solidFill>
                  <a:srgbClr val="44546A"/>
                </a:solidFill>
                <a:latin typeface="Verdana" panose="020B0604030504040204" pitchFamily="34" charset="0"/>
                <a:ea typeface="Verdana" panose="020B0604030504040204" pitchFamily="34" charset="0"/>
                <a:cs typeface="Microsoft YaHei" panose="020B0503020204020204" charset="-122"/>
              </a:rPr>
              <a:t>Improved Temperature Control: </a:t>
            </a:r>
            <a:r>
              <a:rPr sz="1200" kern="0" dirty="0">
                <a:solidFill>
                  <a:srgbClr val="404040"/>
                </a:solidFill>
                <a:latin typeface="Verdana" panose="020B0604030504040204" pitchFamily="34" charset="0"/>
                <a:ea typeface="Verdana" panose="020B0604030504040204" pitchFamily="34" charset="0"/>
                <a:cs typeface="Microsoft YaHei" panose="020B0503020204020204" charset="-122"/>
              </a:rPr>
              <a:t>Traditional closed cold aisle temperatures range from 28–30°C. With this hot air channel system, the temperature inside the channel reaches about 34°C, while the surrounding server room remains cool, not exceeding 24°C. This environment is more comfortable for maintenance personnel.</a:t>
            </a: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spcBef>
                <a:spcPts val="370"/>
              </a:spcBef>
            </a:pP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6510" algn="l" rtl="0" eaLnBrk="0">
              <a:lnSpc>
                <a:spcPct val="91000"/>
              </a:lnSpc>
              <a:spcBef>
                <a:spcPts val="370"/>
              </a:spcBef>
            </a:pPr>
            <a:r>
              <a:rPr lang="en-US" sz="1200" b="1" kern="0" dirty="0">
                <a:solidFill>
                  <a:srgbClr val="44546A"/>
                </a:solidFill>
                <a:latin typeface="Verdana" panose="020B0604030504040204" pitchFamily="34" charset="0"/>
                <a:ea typeface="Verdana" panose="020B0604030504040204" pitchFamily="34" charset="0"/>
                <a:cs typeface="Microsoft YaHei" panose="020B0503020204020204" charset="-122"/>
              </a:rPr>
              <a:t>3. </a:t>
            </a:r>
            <a:r>
              <a:rPr sz="1200" b="1" kern="0" dirty="0">
                <a:solidFill>
                  <a:srgbClr val="44546A"/>
                </a:solidFill>
                <a:latin typeface="Verdana" panose="020B0604030504040204" pitchFamily="34" charset="0"/>
                <a:ea typeface="Verdana" panose="020B0604030504040204" pitchFamily="34" charset="0"/>
                <a:cs typeface="Microsoft YaHei" panose="020B0503020204020204" charset="-122"/>
              </a:rPr>
              <a:t>Height Requirements: </a:t>
            </a:r>
            <a:r>
              <a:rPr sz="1200" kern="0" dirty="0">
                <a:solidFill>
                  <a:srgbClr val="404040"/>
                </a:solidFill>
                <a:latin typeface="Verdana" panose="020B0604030504040204" pitchFamily="34" charset="0"/>
                <a:ea typeface="Verdana" panose="020B0604030504040204" pitchFamily="34" charset="0"/>
                <a:cs typeface="Microsoft YaHei" panose="020B0503020204020204" charset="-122"/>
              </a:rPr>
              <a:t>Compared to traditional closed cold aisles, this system requires a slightly higher ceiling height. Careful calculation of total height is essential for multi-story buildings.</a:t>
            </a:r>
            <a:endParaRPr sz="1200" kern="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24" name="textbox 840"/>
          <p:cNvSpPr/>
          <p:nvPr/>
        </p:nvSpPr>
        <p:spPr>
          <a:xfrm>
            <a:off x="919480" y="1669415"/>
            <a:ext cx="5984875" cy="4900295"/>
          </a:xfrm>
          <a:prstGeom prst="rect">
            <a:avLst/>
          </a:prstGeom>
          <a:solidFill>
            <a:schemeClr val="bg2">
              <a:lumMod val="90000"/>
              <a:alpha val="30000"/>
            </a:schemeClr>
          </a:solidFill>
          <a:ln w="0" cap="flat">
            <a:noFill/>
            <a:prstDash val="solid"/>
            <a:miter lim="0"/>
          </a:ln>
        </p:spPr>
        <p:txBody>
          <a:bodyPr vert="horz" wrap="square" lIns="0" tIns="0" rIns="0" bIns="0"/>
          <a:lstStyle/>
          <a:p>
            <a:pPr algn="l" rtl="0" eaLnBrk="0">
              <a:lnSpc>
                <a:spcPct val="81000"/>
              </a:lnSpc>
            </a:pPr>
            <a:endParaRPr sz="1600" dirty="0">
              <a:solidFill>
                <a:srgbClr val="404040"/>
              </a:solidFill>
              <a:latin typeface="Verdana" panose="020B0604030504040204" pitchFamily="34" charset="0"/>
              <a:ea typeface="Verdana" panose="020B0604030504040204" pitchFamily="34" charset="0"/>
              <a:cs typeface="Arial" panose="020B0604020202020204"/>
            </a:endParaRPr>
          </a:p>
          <a:p>
            <a:pPr marL="15875" algn="l" rtl="0" eaLnBrk="0">
              <a:lnSpc>
                <a:spcPct val="91000"/>
              </a:lnSpc>
            </a:pPr>
            <a:r>
              <a:rPr b="1" kern="0" spc="-10" dirty="0">
                <a:solidFill>
                  <a:srgbClr val="44546A"/>
                </a:solidFill>
                <a:latin typeface="Verdana" panose="020B0604030504040204" pitchFamily="34" charset="0"/>
                <a:ea typeface="Verdana" panose="020B0604030504040204" pitchFamily="34" charset="0"/>
                <a:cs typeface="Microsoft YaHei" panose="020B0503020204020204" charset="-122"/>
              </a:rPr>
              <a:t>2. Product Structure</a:t>
            </a:r>
            <a:endParaRPr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15875" algn="l" rtl="0" eaLnBrk="0">
              <a:lnSpc>
                <a:spcPct val="91000"/>
              </a:lnSpc>
            </a:pPr>
            <a:endParaRPr sz="1200" kern="0" spc="-1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5875" algn="l" rtl="0" eaLnBrk="0">
              <a:lnSpc>
                <a:spcPct val="91000"/>
              </a:lnSpc>
            </a:pPr>
            <a:r>
              <a:rPr sz="1200" dirty="0">
                <a:solidFill>
                  <a:srgbClr val="404040"/>
                </a:solidFill>
                <a:latin typeface="Verdana" panose="020B0604030504040204" pitchFamily="34" charset="0"/>
                <a:ea typeface="Verdana" panose="020B0604030504040204" pitchFamily="34" charset="0"/>
              </a:rPr>
              <a:t>The aluminum alloy frame is made from material that meets European standards. The enclosure components of the hot air channel are independent supports, eliminating the need for rack support, and can adapt to fit on top of switch frames. The main support can be finished in anodized black to match the rack and easily modified with compatible accessories.</a:t>
            </a:r>
            <a:r>
              <a:rPr lang="en-US" sz="1200" dirty="0">
                <a:solidFill>
                  <a:srgbClr val="404040"/>
                </a:solidFill>
                <a:latin typeface="Verdana" panose="020B0604030504040204" pitchFamily="34" charset="0"/>
                <a:ea typeface="Verdana" panose="020B0604030504040204" pitchFamily="34" charset="0"/>
              </a:rPr>
              <a:t> </a:t>
            </a:r>
            <a:r>
              <a:rPr sz="1200" dirty="0">
                <a:solidFill>
                  <a:srgbClr val="404040"/>
                </a:solidFill>
                <a:latin typeface="Verdana" panose="020B0604030504040204" pitchFamily="34" charset="0"/>
                <a:ea typeface="Verdana" panose="020B0604030504040204" pitchFamily="34" charset="0"/>
              </a:rPr>
              <a:t>The structural supports are prefabricated from aluminum profiles into modular sections for straightforward on-site assembly.</a:t>
            </a:r>
            <a:endParaRPr sz="1200" dirty="0">
              <a:solidFill>
                <a:srgbClr val="404040"/>
              </a:solidFill>
              <a:latin typeface="Verdana" panose="020B0604030504040204" pitchFamily="34" charset="0"/>
              <a:ea typeface="Verdana" panose="020B0604030504040204" pitchFamily="34" charset="0"/>
            </a:endParaRPr>
          </a:p>
          <a:p>
            <a:pPr marL="12700" algn="l" rtl="0" eaLnBrk="0">
              <a:lnSpc>
                <a:spcPct val="140000"/>
              </a:lnSpc>
              <a:spcBef>
                <a:spcPts val="1120"/>
              </a:spcBef>
            </a:pPr>
            <a:r>
              <a:rPr sz="1200" dirty="0">
                <a:solidFill>
                  <a:srgbClr val="404040"/>
                </a:solidFill>
                <a:latin typeface="Verdana" panose="020B0604030504040204" pitchFamily="34" charset="0"/>
                <a:ea typeface="Verdana" panose="020B0604030504040204" pitchFamily="34" charset="0"/>
              </a:rPr>
              <a:t>The height of the channel closure accommodates cabinets from 2150 mm to 2550 mm, with a width of 600 mm, suitable for various cabinet sizes.</a:t>
            </a:r>
            <a:endParaRPr sz="1200" dirty="0">
              <a:solidFill>
                <a:srgbClr val="404040"/>
              </a:solidFill>
              <a:latin typeface="Verdana" panose="020B0604030504040204" pitchFamily="34" charset="0"/>
              <a:ea typeface="Verdana" panose="020B0604030504040204" pitchFamily="34" charset="0"/>
            </a:endParaRPr>
          </a:p>
          <a:p>
            <a:pPr marL="12700" algn="l" rtl="0" eaLnBrk="0">
              <a:lnSpc>
                <a:spcPct val="140000"/>
              </a:lnSpc>
              <a:spcBef>
                <a:spcPts val="1120"/>
              </a:spcBef>
            </a:pPr>
            <a:r>
              <a:rPr sz="1200" dirty="0">
                <a:solidFill>
                  <a:srgbClr val="404040"/>
                </a:solidFill>
                <a:latin typeface="Verdana" panose="020B0604030504040204" pitchFamily="34" charset="0"/>
                <a:ea typeface="Verdana" panose="020B0604030504040204" pitchFamily="34" charset="0"/>
              </a:rPr>
              <a:t>All frame panels are made from fire-resistant polycarbonate, with over 80% light transmittance, and are installed using a snap-fit method for easy removal. The supports can be installed on the floor or anchored with expansion bolts.</a:t>
            </a:r>
            <a:endParaRPr sz="1200" dirty="0">
              <a:solidFill>
                <a:srgbClr val="404040"/>
              </a:solidFill>
              <a:latin typeface="Verdana" panose="020B0604030504040204" pitchFamily="34" charset="0"/>
              <a:ea typeface="Verdana" panose="020B0604030504040204" pitchFamily="34" charset="0"/>
            </a:endParaRPr>
          </a:p>
          <a:p>
            <a:pPr marL="12700" algn="l" rtl="0" eaLnBrk="0">
              <a:lnSpc>
                <a:spcPct val="140000"/>
              </a:lnSpc>
              <a:spcBef>
                <a:spcPts val="1120"/>
              </a:spcBef>
            </a:pPr>
            <a:r>
              <a:rPr sz="1200" dirty="0">
                <a:solidFill>
                  <a:srgbClr val="404040"/>
                </a:solidFill>
                <a:latin typeface="Verdana" panose="020B0604030504040204" pitchFamily="34" charset="0"/>
                <a:ea typeface="Verdana" panose="020B0604030504040204" pitchFamily="34" charset="0"/>
              </a:rPr>
              <a:t>The interior of the structure has pre-drilled locations for cameras, lighting, and other equipment, with additional openings for pressure sensors, smoke detectors, and temperature probes.</a:t>
            </a:r>
            <a:endParaRPr sz="1200" dirty="0">
              <a:solidFill>
                <a:srgbClr val="404040"/>
              </a:solidFill>
              <a:latin typeface="Verdana" panose="020B0604030504040204" pitchFamily="34" charset="0"/>
              <a:ea typeface="Verdana" panose="020B0604030504040204" pitchFamily="34" charset="0"/>
            </a:endParaRPr>
          </a:p>
        </p:txBody>
      </p:sp>
      <p:pic>
        <p:nvPicPr>
          <p:cNvPr id="88" name="picture 492"/>
          <p:cNvPicPr>
            <a:picLocks noChangeAspect="1"/>
          </p:cNvPicPr>
          <p:nvPr/>
        </p:nvPicPr>
        <p:blipFill>
          <a:blip r:embed="rId6"/>
          <a:stretch>
            <a:fillRect/>
          </a:stretch>
        </p:blipFill>
        <p:spPr>
          <a:xfrm>
            <a:off x="11695863" y="236034"/>
            <a:ext cx="1473584" cy="1905300"/>
          </a:xfrm>
          <a:prstGeom prst="rect">
            <a:avLst/>
          </a:prstGeom>
        </p:spPr>
      </p:pic>
      <p:pic>
        <p:nvPicPr>
          <p:cNvPr id="89" name="picture 518"/>
          <p:cNvPicPr>
            <a:picLocks noChangeAspect="1"/>
          </p:cNvPicPr>
          <p:nvPr/>
        </p:nvPicPr>
        <p:blipFill>
          <a:blip r:embed="rId7"/>
          <a:stretch>
            <a:fillRect/>
          </a:stretch>
        </p:blipFill>
        <p:spPr>
          <a:xfrm>
            <a:off x="13485819" y="556911"/>
            <a:ext cx="704163" cy="150824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(17/18)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pic>
        <p:nvPicPr>
          <p:cNvPr id="882" name="picture 882"/>
          <p:cNvPicPr>
            <a:picLocks noChangeAspect="1"/>
          </p:cNvPicPr>
          <p:nvPr/>
        </p:nvPicPr>
        <p:blipFill>
          <a:blip r:embed="rId1"/>
          <a:stretch>
            <a:fillRect/>
          </a:stretch>
        </p:blipFill>
        <p:spPr>
          <a:xfrm>
            <a:off x="6887023" y="1888640"/>
            <a:ext cx="6748671" cy="2740262"/>
          </a:xfrm>
          <a:prstGeom prst="rect">
            <a:avLst/>
          </a:prstGeom>
        </p:spPr>
      </p:pic>
      <p:graphicFrame>
        <p:nvGraphicFramePr>
          <p:cNvPr id="884" name="table 884"/>
          <p:cNvGraphicFramePr>
            <a:graphicFrameLocks noGrp="1"/>
          </p:cNvGraphicFramePr>
          <p:nvPr>
            <p:custDataLst>
              <p:tags r:id="rId2"/>
            </p:custDataLst>
          </p:nvPr>
        </p:nvGraphicFramePr>
        <p:xfrm>
          <a:off x="6717665" y="5333365"/>
          <a:ext cx="7955280" cy="3964940"/>
        </p:xfrm>
        <a:graphic>
          <a:graphicData uri="http://schemas.openxmlformats.org/drawingml/2006/table">
            <a:tbl>
              <a:tblPr/>
              <a:tblGrid>
                <a:gridCol w="2613660"/>
                <a:gridCol w="5341620"/>
              </a:tblGrid>
              <a:tr h="206375">
                <a:tc>
                  <a:txBody>
                    <a:bodyPr/>
                    <a:lstStyle/>
                    <a:p>
                      <a:pPr marL="137160" algn="l" rtl="0" eaLnBrk="0">
                        <a:lnSpc>
                          <a:spcPct val="91000"/>
                        </a:lnSpc>
                      </a:pPr>
                      <a:r>
                        <a:rPr lang="en-US" sz="1000" dirty="0">
                          <a:latin typeface="Verdana" panose="020B0604030504040204" pitchFamily="34" charset="0"/>
                          <a:ea typeface="Verdana" panose="020B0604030504040204" pitchFamily="34" charset="0"/>
                          <a:cs typeface="Microsoft YaHei" panose="020B0503020204020204" charset="-122"/>
                        </a:rPr>
                        <a:t>Container size</a:t>
                      </a:r>
                      <a:endParaRPr lang="en-US"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11455" algn="l" rtl="0" eaLnBrk="0">
                        <a:lnSpc>
                          <a:spcPct val="85000"/>
                        </a:lnSpc>
                        <a:spcBef>
                          <a:spcPts val="0"/>
                        </a:spcBef>
                      </a:pPr>
                      <a:r>
                        <a:rPr sz="10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12192×2438×2591mm</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96545">
                <a:tc>
                  <a:txBody>
                    <a:bodyPr/>
                    <a:lstStyle/>
                    <a:p>
                      <a:pPr marL="137795" algn="l" rtl="0" eaLnBrk="0">
                        <a:lnSpc>
                          <a:spcPct val="88000"/>
                        </a:lnSpc>
                        <a:spcBef>
                          <a:spcPts val="5"/>
                        </a:spcBef>
                      </a:pPr>
                      <a:r>
                        <a:rPr lang="en-US" sz="1000" dirty="0">
                          <a:latin typeface="Verdana" panose="020B0604030504040204" pitchFamily="34" charset="0"/>
                          <a:ea typeface="Verdana" panose="020B0604030504040204" pitchFamily="34" charset="0"/>
                          <a:cs typeface="Microsoft YaHei" panose="020B0503020204020204" charset="-122"/>
                        </a:rPr>
                        <a:t>Weight</a:t>
                      </a:r>
                      <a:endParaRPr lang="en-US"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04470" algn="l" rtl="0" eaLnBrk="0">
                        <a:lnSpc>
                          <a:spcPct val="91000"/>
                        </a:lnSpc>
                        <a:spcBef>
                          <a:spcPts val="5"/>
                        </a:spcBef>
                      </a:pPr>
                      <a:r>
                        <a:rPr lang="en-US" sz="1000" kern="0" spc="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No </a:t>
                      </a:r>
                      <a:r>
                        <a:rPr sz="1000" kern="0" spc="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IT equipment ：14000kg</a:t>
                      </a:r>
                      <a:r>
                        <a:rPr lang="en-US" sz="1000" kern="0" spc="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  </a:t>
                      </a:r>
                      <a:endParaRPr lang="en-US" sz="1000" kern="0" spc="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04470" algn="l" rtl="0" eaLnBrk="0">
                        <a:lnSpc>
                          <a:spcPct val="91000"/>
                        </a:lnSpc>
                        <a:spcBef>
                          <a:spcPts val="5"/>
                        </a:spcBef>
                      </a:pPr>
                      <a:r>
                        <a:rPr sz="1000" kern="0" spc="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Full of IT equipment：2</a:t>
                      </a:r>
                      <a:r>
                        <a:rPr sz="10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8000kg</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189865">
                <a:tc>
                  <a:txBody>
                    <a:bodyPr/>
                    <a:lstStyle/>
                    <a:p>
                      <a:pPr marL="137795" algn="l" rtl="0" eaLnBrk="0">
                        <a:lnSpc>
                          <a:spcPct val="91000"/>
                        </a:lnSpc>
                      </a:pPr>
                      <a:r>
                        <a:rPr sz="1000" dirty="0">
                          <a:latin typeface="Verdana" panose="020B0604030504040204" pitchFamily="34" charset="0"/>
                          <a:ea typeface="Verdana" panose="020B0604030504040204" pitchFamily="34" charset="0"/>
                          <a:cs typeface="Microsoft YaHei" panose="020B0503020204020204" charset="-122"/>
                        </a:rPr>
                        <a:t>Number of IT cabinets per container</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11455" algn="l" rtl="0" eaLnBrk="0">
                        <a:lnSpc>
                          <a:spcPct val="88000"/>
                        </a:lnSpc>
                        <a:spcBef>
                          <a:spcPts val="5"/>
                        </a:spcBef>
                      </a:pPr>
                      <a:r>
                        <a:rPr sz="1000" kern="0" spc="-3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10</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01295">
                <a:tc>
                  <a:txBody>
                    <a:bodyPr/>
                    <a:lstStyle/>
                    <a:p>
                      <a:pPr marL="137160" algn="l" rtl="0" eaLnBrk="0">
                        <a:lnSpc>
                          <a:spcPct val="90000"/>
                        </a:lnSpc>
                        <a:spcBef>
                          <a:spcPts val="0"/>
                        </a:spcBef>
                      </a:pPr>
                      <a:r>
                        <a:rPr lang="en-US" sz="1000" dirty="0">
                          <a:latin typeface="Verdana" panose="020B0604030504040204" pitchFamily="34" charset="0"/>
                          <a:ea typeface="Verdana" panose="020B0604030504040204" pitchFamily="34" charset="0"/>
                          <a:cs typeface="Microsoft YaHei" panose="020B0503020204020204" charset="-122"/>
                        </a:rPr>
                        <a:t>cabinet size</a:t>
                      </a:r>
                      <a:endParaRPr lang="en-US"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11455" algn="l" rtl="0" eaLnBrk="0">
                        <a:lnSpc>
                          <a:spcPct val="85000"/>
                        </a:lnSpc>
                        <a:spcBef>
                          <a:spcPts val="5"/>
                        </a:spcBef>
                      </a:pPr>
                      <a:r>
                        <a:rPr sz="10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540×1100×2000mm</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03835">
                <a:tc>
                  <a:txBody>
                    <a:bodyPr/>
                    <a:lstStyle/>
                    <a:p>
                      <a:pPr marL="137795" algn="l" rtl="0" eaLnBrk="0">
                        <a:lnSpc>
                          <a:spcPct val="91000"/>
                        </a:lnSpc>
                        <a:spcBef>
                          <a:spcPts val="0"/>
                        </a:spcBef>
                      </a:pPr>
                      <a:r>
                        <a:rPr sz="1000" dirty="0">
                          <a:latin typeface="Verdana" panose="020B0604030504040204" pitchFamily="34" charset="0"/>
                          <a:ea typeface="Verdana" panose="020B0604030504040204" pitchFamily="34" charset="0"/>
                          <a:cs typeface="Microsoft YaHei" panose="020B0503020204020204" charset="-122"/>
                        </a:rPr>
                        <a:t>U's per cabinet</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04470" algn="l" rtl="0" eaLnBrk="0">
                        <a:lnSpc>
                          <a:spcPct val="85000"/>
                        </a:lnSpc>
                        <a:spcBef>
                          <a:spcPts val="0"/>
                        </a:spcBef>
                      </a:pPr>
                      <a:r>
                        <a:rPr sz="10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42U</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05740">
                <a:tc>
                  <a:txBody>
                    <a:bodyPr/>
                    <a:lstStyle/>
                    <a:p>
                      <a:pPr marL="142240" algn="l" rtl="0" eaLnBrk="0">
                        <a:lnSpc>
                          <a:spcPct val="90000"/>
                        </a:lnSpc>
                        <a:spcBef>
                          <a:spcPts val="5"/>
                        </a:spcBef>
                      </a:pPr>
                      <a:r>
                        <a:rPr sz="1000" dirty="0">
                          <a:latin typeface="Verdana" panose="020B0604030504040204" pitchFamily="34" charset="0"/>
                          <a:ea typeface="Verdana" panose="020B0604030504040204" pitchFamily="34" charset="0"/>
                          <a:cs typeface="Microsoft YaHei" panose="020B0503020204020204" charset="-122"/>
                        </a:rPr>
                        <a:t>power supply voltage</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09550" algn="l" rtl="0" eaLnBrk="0">
                        <a:lnSpc>
                          <a:spcPct val="85000"/>
                        </a:lnSpc>
                        <a:spcBef>
                          <a:spcPts val="5"/>
                        </a:spcBef>
                      </a:pPr>
                      <a:r>
                        <a:rPr sz="1000" kern="0" spc="-2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380V</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90195">
                <a:tc>
                  <a:txBody>
                    <a:bodyPr/>
                    <a:lstStyle/>
                    <a:p>
                      <a:pPr marL="137795" algn="l" rtl="0" eaLnBrk="0">
                        <a:lnSpc>
                          <a:spcPct val="91000"/>
                        </a:lnSpc>
                        <a:spcBef>
                          <a:spcPts val="5"/>
                        </a:spcBef>
                      </a:pPr>
                      <a:r>
                        <a:rPr sz="1000" dirty="0">
                          <a:latin typeface="Verdana" panose="020B0604030504040204" pitchFamily="34" charset="0"/>
                          <a:ea typeface="Verdana" panose="020B0604030504040204" pitchFamily="34" charset="0"/>
                          <a:cs typeface="Microsoft YaHei" panose="020B0503020204020204" charset="-122"/>
                        </a:rPr>
                        <a:t>Single Cabinet IT Equipment Load Averaging</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07645" algn="l" rtl="0" eaLnBrk="0">
                        <a:lnSpc>
                          <a:spcPct val="85000"/>
                        </a:lnSpc>
                        <a:spcBef>
                          <a:spcPts val="5"/>
                        </a:spcBef>
                      </a:pPr>
                      <a:r>
                        <a:rPr sz="1000" kern="0" spc="-2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9KW</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199390">
                <a:tc>
                  <a:txBody>
                    <a:bodyPr/>
                    <a:lstStyle/>
                    <a:p>
                      <a:pPr marL="137795" algn="l" rtl="0" eaLnBrk="0">
                        <a:lnSpc>
                          <a:spcPct val="91000"/>
                        </a:lnSpc>
                        <a:spcBef>
                          <a:spcPts val="5"/>
                        </a:spcBef>
                      </a:pPr>
                      <a:r>
                        <a:rPr sz="1000" kern="0" spc="-10" dirty="0">
                          <a:solidFill>
                            <a:schemeClr val="tx1">
                              <a:alpha val="100000"/>
                            </a:schemeClr>
                          </a:solidFill>
                          <a:latin typeface="Verdana" panose="020B0604030504040204" pitchFamily="34" charset="0"/>
                          <a:ea typeface="Verdana" panose="020B0604030504040204" pitchFamily="34" charset="0"/>
                          <a:cs typeface="Microsoft YaHei" panose="020B0503020204020204" charset="-122"/>
                        </a:rPr>
                        <a:t>Maximum IT load per container</a:t>
                      </a:r>
                      <a:endParaRPr sz="1000" kern="0" spc="-10" dirty="0">
                        <a:solidFill>
                          <a:schemeClr val="tx1">
                            <a:alpha val="100000"/>
                          </a:schemeClr>
                        </a:solidFill>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07645" algn="l" rtl="0" eaLnBrk="0">
                        <a:lnSpc>
                          <a:spcPct val="85000"/>
                        </a:lnSpc>
                        <a:spcBef>
                          <a:spcPts val="5"/>
                        </a:spcBef>
                      </a:pPr>
                      <a:r>
                        <a:rPr sz="1000" kern="0" spc="-2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90KW</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516890">
                <a:tc>
                  <a:txBody>
                    <a:bodyPr/>
                    <a:lstStyle/>
                    <a:p>
                      <a:pPr marL="137795" algn="l" rtl="0" eaLnBrk="0">
                        <a:lnSpc>
                          <a:spcPct val="91000"/>
                        </a:lnSpc>
                        <a:spcBef>
                          <a:spcPts val="0"/>
                        </a:spcBef>
                      </a:pPr>
                      <a:r>
                        <a:rPr sz="1000" dirty="0">
                          <a:latin typeface="Verdana" panose="020B0604030504040204" pitchFamily="34" charset="0"/>
                          <a:ea typeface="Verdana" panose="020B0604030504040204" pitchFamily="34" charset="0"/>
                          <a:cs typeface="Microsoft YaHei" panose="020B0503020204020204" charset="-122"/>
                        </a:rPr>
                        <a:t>Cooling method</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175260" algn="l" rtl="0" eaLnBrk="0">
                        <a:lnSpc>
                          <a:spcPct val="108000"/>
                        </a:lnSpc>
                      </a:pPr>
                      <a:r>
                        <a:rPr sz="1000" dirty="0">
                          <a:latin typeface="Verdana" panose="020B0604030504040204" pitchFamily="34" charset="0"/>
                          <a:ea typeface="Verdana" panose="020B0604030504040204" pitchFamily="34" charset="0"/>
                          <a:cs typeface="Microsoft YaHei" panose="020B0503020204020204" charset="-122"/>
                        </a:rPr>
                        <a:t>Air-conditioning between columns, air-cooled horizontal air supply, 25KW × (4+1). The air-conditioning power meets the cooling requirements, and the external air-conditioning unit is installed on the top of the container.</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483235">
                <a:tc>
                  <a:txBody>
                    <a:bodyPr/>
                    <a:lstStyle/>
                    <a:p>
                      <a:pPr marL="137795" algn="l" rtl="0" eaLnBrk="0">
                        <a:lnSpc>
                          <a:spcPct val="91000"/>
                        </a:lnSpc>
                        <a:spcBef>
                          <a:spcPts val="5"/>
                        </a:spcBef>
                      </a:pPr>
                      <a:r>
                        <a:rPr sz="1000" dirty="0">
                          <a:latin typeface="Verdana" panose="020B0604030504040204" pitchFamily="34" charset="0"/>
                          <a:ea typeface="Verdana" panose="020B0604030504040204" pitchFamily="34" charset="0"/>
                          <a:cs typeface="Microsoft YaHei" panose="020B0503020204020204" charset="-122"/>
                          <a:sym typeface="+mn-ea"/>
                        </a:rPr>
                        <a:t>dynamic ring monitoring system</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176530" indent="5715" algn="l" rtl="0" eaLnBrk="0">
                        <a:lnSpc>
                          <a:spcPct val="101000"/>
                        </a:lnSpc>
                        <a:spcBef>
                          <a:spcPts val="5"/>
                        </a:spcBef>
                      </a:pPr>
                      <a:r>
                        <a:rPr sz="1000" dirty="0">
                          <a:latin typeface="Verdana" panose="020B0604030504040204" pitchFamily="34" charset="0"/>
                          <a:ea typeface="Verdana" panose="020B0604030504040204" pitchFamily="34" charset="0"/>
                          <a:cs typeface="Microsoft YaHei" panose="020B0503020204020204" charset="-122"/>
                        </a:rPr>
                        <a:t>Access Control System, Video Surveillance System, Centralized Monitoring System for Environment and Equipment, with interface support in Chinese, English and Russian.</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31775">
                <a:tc>
                  <a:txBody>
                    <a:bodyPr/>
                    <a:lstStyle/>
                    <a:p>
                      <a:pPr marL="137795" algn="l" rtl="0" eaLnBrk="0">
                        <a:lnSpc>
                          <a:spcPct val="91000"/>
                        </a:lnSpc>
                        <a:spcBef>
                          <a:spcPts val="0"/>
                        </a:spcBef>
                      </a:pPr>
                      <a:r>
                        <a:rPr sz="1000" dirty="0">
                          <a:latin typeface="Verdana" panose="020B0604030504040204" pitchFamily="34" charset="0"/>
                          <a:ea typeface="Verdana" panose="020B0604030504040204" pitchFamily="34" charset="0"/>
                          <a:cs typeface="Microsoft YaHei" panose="020B0503020204020204" charset="-122"/>
                        </a:rPr>
                        <a:t>Fire Alarm System</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175260" algn="l" rtl="0" eaLnBrk="0">
                        <a:lnSpc>
                          <a:spcPct val="91000"/>
                        </a:lnSpc>
                      </a:pPr>
                      <a:r>
                        <a:rPr sz="1000" dirty="0">
                          <a:latin typeface="Verdana" panose="020B0604030504040204" pitchFamily="34" charset="0"/>
                          <a:ea typeface="Verdana" panose="020B0604030504040204" pitchFamily="34" charset="0"/>
                          <a:cs typeface="Microsoft YaHei" panose="020B0503020204020204" charset="-122"/>
                        </a:rPr>
                        <a:t>Smoke and temperature sensing fire alarm system</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33045">
                <a:tc>
                  <a:txBody>
                    <a:bodyPr/>
                    <a:lstStyle/>
                    <a:p>
                      <a:pPr marL="137795" algn="l" rtl="0" eaLnBrk="0">
                        <a:lnSpc>
                          <a:spcPct val="91000"/>
                        </a:lnSpc>
                        <a:spcBef>
                          <a:spcPts val="0"/>
                        </a:spcBef>
                      </a:pPr>
                      <a:r>
                        <a:rPr sz="1000" dirty="0">
                          <a:latin typeface="Verdana" panose="020B0604030504040204" pitchFamily="34" charset="0"/>
                          <a:ea typeface="Verdana" panose="020B0604030504040204" pitchFamily="34" charset="0"/>
                          <a:cs typeface="Microsoft YaHei" panose="020B0503020204020204" charset="-122"/>
                        </a:rPr>
                        <a:t>Gas fire protection system</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183515" algn="l" rtl="0" eaLnBrk="0">
                        <a:lnSpc>
                          <a:spcPct val="85000"/>
                        </a:lnSpc>
                        <a:spcBef>
                          <a:spcPts val="0"/>
                        </a:spcBef>
                      </a:pPr>
                      <a:r>
                        <a:rPr sz="1000" kern="0" spc="-3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HFC-227（FM200）</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01295">
                <a:tc>
                  <a:txBody>
                    <a:bodyPr/>
                    <a:lstStyle/>
                    <a:p>
                      <a:pPr marL="144145" algn="l" rtl="0" eaLnBrk="0">
                        <a:lnSpc>
                          <a:spcPct val="85000"/>
                        </a:lnSpc>
                        <a:spcBef>
                          <a:spcPts val="5"/>
                        </a:spcBef>
                      </a:pPr>
                      <a:r>
                        <a:rPr lang="en-US" sz="1000" dirty="0">
                          <a:latin typeface="Verdana" panose="020B0604030504040204" pitchFamily="34" charset="0"/>
                          <a:ea typeface="Verdana" panose="020B0604030504040204" pitchFamily="34" charset="0"/>
                          <a:cs typeface="Microsoft YaHei" panose="020B0503020204020204" charset="-122"/>
                        </a:rPr>
                        <a:t>UPS</a:t>
                      </a:r>
                      <a:endParaRPr lang="en-US"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175260" algn="l" rtl="0" eaLnBrk="0">
                        <a:lnSpc>
                          <a:spcPct val="90000"/>
                        </a:lnSpc>
                        <a:spcBef>
                          <a:spcPts val="5"/>
                        </a:spcBef>
                      </a:pPr>
                      <a:r>
                        <a:rPr sz="1000" dirty="0">
                          <a:latin typeface="Verdana" panose="020B0604030504040204" pitchFamily="34" charset="0"/>
                          <a:ea typeface="Verdana" panose="020B0604030504040204" pitchFamily="34" charset="0"/>
                          <a:cs typeface="Microsoft YaHei" panose="020B0503020204020204" charset="-122"/>
                        </a:rPr>
                        <a:t>Modular UPS with capacity to meet requirements</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90195">
                <a:tc>
                  <a:txBody>
                    <a:bodyPr/>
                    <a:lstStyle/>
                    <a:p>
                      <a:pPr marL="142240" algn="l" rtl="0" eaLnBrk="0">
                        <a:lnSpc>
                          <a:spcPct val="90000"/>
                        </a:lnSpc>
                        <a:spcBef>
                          <a:spcPts val="0"/>
                        </a:spcBef>
                      </a:pPr>
                      <a:r>
                        <a:rPr lang="en-US" sz="1000" dirty="0">
                          <a:latin typeface="Verdana" panose="020B0604030504040204" pitchFamily="34" charset="0"/>
                          <a:ea typeface="Verdana" panose="020B0604030504040204" pitchFamily="34" charset="0"/>
                          <a:cs typeface="Microsoft YaHei" panose="020B0503020204020204" charset="-122"/>
                        </a:rPr>
                        <a:t>Battery</a:t>
                      </a:r>
                      <a:endParaRPr lang="en-US"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175260" algn="l" rtl="0" eaLnBrk="0">
                        <a:lnSpc>
                          <a:spcPct val="91000"/>
                        </a:lnSpc>
                        <a:spcBef>
                          <a:spcPts val="5"/>
                        </a:spcBef>
                      </a:pPr>
                      <a:r>
                        <a:rPr sz="1000" dirty="0">
                          <a:latin typeface="Verdana" panose="020B0604030504040204" pitchFamily="34" charset="0"/>
                          <a:ea typeface="Verdana" panose="020B0604030504040204" pitchFamily="34" charset="0"/>
                          <a:cs typeface="Microsoft YaHei" panose="020B0503020204020204" charset="-122"/>
                        </a:rPr>
                        <a:t>The UPS battery can support the unit for up to 15 minutes in the event of a power outage.</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r h="215265">
                <a:tc>
                  <a:txBody>
                    <a:bodyPr/>
                    <a:lstStyle/>
                    <a:p>
                      <a:pPr marL="139065" algn="l" rtl="0" eaLnBrk="0">
                        <a:lnSpc>
                          <a:spcPct val="91000"/>
                        </a:lnSpc>
                        <a:spcBef>
                          <a:spcPts val="0"/>
                        </a:spcBef>
                      </a:pPr>
                      <a:r>
                        <a:rPr sz="1000" dirty="0">
                          <a:latin typeface="Verdana" panose="020B0604030504040204" pitchFamily="34" charset="0"/>
                          <a:ea typeface="Verdana" panose="020B0604030504040204" pitchFamily="34" charset="0"/>
                          <a:cs typeface="Microsoft YaHei" panose="020B0503020204020204" charset="-122"/>
                        </a:rPr>
                        <a:t>Utility access power</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a:noFill/>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A3C2D1"/>
                    </a:solidFill>
                  </a:tcPr>
                </a:tc>
                <a:tc>
                  <a:txBody>
                    <a:bodyPr/>
                    <a:lstStyle/>
                    <a:p>
                      <a:pPr marL="224790" algn="l" rtl="0" eaLnBrk="0">
                        <a:lnSpc>
                          <a:spcPct val="85000"/>
                        </a:lnSpc>
                        <a:spcBef>
                          <a:spcPts val="5"/>
                        </a:spcBef>
                      </a:pPr>
                      <a:r>
                        <a:rPr sz="1000" kern="0" spc="-2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150KW</a:t>
                      </a:r>
                      <a:endParaRPr sz="1000" dirty="0">
                        <a:latin typeface="Verdana" panose="020B0604030504040204" pitchFamily="34" charset="0"/>
                        <a:ea typeface="Verdana" panose="020B0604030504040204" pitchFamily="34" charset="0"/>
                        <a:cs typeface="Microsoft YaHei" panose="020B0503020204020204" charset="-122"/>
                      </a:endParaRPr>
                    </a:p>
                  </a:txBody>
                  <a:tcPr marL="0" marR="0" marT="0" marB="0" anchor="ctr">
                    <a:lnL w="6350" cap="flat" cmpd="sng" algn="ctr">
                      <a:solidFill>
                        <a:srgbClr val="231F20"/>
                      </a:solidFill>
                      <a:prstDash val="solid"/>
                      <a:round/>
                      <a:headEnd type="none" w="med" len="med"/>
                      <a:tailEnd type="none" w="med" len="med"/>
                    </a:lnL>
                    <a:lnR>
                      <a:noFill/>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tcPr>
                </a:tc>
              </a:tr>
            </a:tbl>
          </a:graphicData>
        </a:graphic>
      </p:graphicFrame>
      <p:pic>
        <p:nvPicPr>
          <p:cNvPr id="886" name="picture 886"/>
          <p:cNvPicPr>
            <a:picLocks noChangeAspect="1"/>
          </p:cNvPicPr>
          <p:nvPr/>
        </p:nvPicPr>
        <p:blipFill>
          <a:blip r:embed="rId3"/>
          <a:stretch>
            <a:fillRect/>
          </a:stretch>
        </p:blipFill>
        <p:spPr>
          <a:xfrm>
            <a:off x="734060" y="2181154"/>
            <a:ext cx="4367286" cy="2079975"/>
          </a:xfrm>
          <a:prstGeom prst="rect">
            <a:avLst/>
          </a:prstGeom>
        </p:spPr>
      </p:pic>
      <p:sp>
        <p:nvSpPr>
          <p:cNvPr id="900" name="textbox 900"/>
          <p:cNvSpPr/>
          <p:nvPr/>
        </p:nvSpPr>
        <p:spPr>
          <a:xfrm>
            <a:off x="6717393" y="4336730"/>
            <a:ext cx="7955189" cy="995711"/>
          </a:xfrm>
          <a:prstGeom prst="rect">
            <a:avLst/>
          </a:prstGeom>
          <a:noFill/>
          <a:ln w="0" cap="flat">
            <a:noFill/>
            <a:prstDash val="solid"/>
            <a:miter lim="0"/>
          </a:ln>
        </p:spPr>
        <p:txBody>
          <a:bodyPr vert="horz" wrap="square" lIns="0" tIns="816" rIns="0" bIns="0"/>
          <a:lstStyle/>
          <a:p>
            <a:pPr marL="12700" algn="l" rtl="0" eaLnBrk="0">
              <a:lnSpc>
                <a:spcPct val="122000"/>
              </a:lnSpc>
              <a:spcBef>
                <a:spcPts val="5"/>
              </a:spcBef>
            </a:pPr>
            <a:r>
              <a:rPr sz="1000" dirty="0">
                <a:solidFill>
                  <a:srgbClr val="404040"/>
                </a:solidFill>
                <a:latin typeface="Verdana" panose="020B0604030504040204" pitchFamily="34" charset="0"/>
                <a:ea typeface="Verdana" panose="020B0604030504040204" pitchFamily="34" charset="0"/>
                <a:cs typeface="Microsoft YaHei" panose="020B0503020204020204" charset="-122"/>
              </a:rPr>
              <a:t>Container data center consists of a standard 40-foot container that integrates all the functional systems required by the data center: power supply and distribution system (including power distribution cabinet, UPS, storage battery), precision air conditioning and refrigeration system, security system, dynamic ring monitoring system and fire protection system. After providing power supply, it can be operated independently in a single container, enabling the productization and standardization of data centers.</a:t>
            </a:r>
            <a:endParaRPr sz="100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904" name="textbox 904"/>
          <p:cNvSpPr/>
          <p:nvPr/>
        </p:nvSpPr>
        <p:spPr>
          <a:xfrm>
            <a:off x="734357" y="5103120"/>
            <a:ext cx="5591514" cy="995712"/>
          </a:xfrm>
          <a:prstGeom prst="rect">
            <a:avLst/>
          </a:prstGeom>
          <a:noFill/>
          <a:ln w="0" cap="flat">
            <a:noFill/>
            <a:prstDash val="solid"/>
            <a:miter lim="0"/>
          </a:ln>
        </p:spPr>
        <p:txBody>
          <a:bodyPr vert="horz" wrap="square" lIns="0" tIns="795" rIns="0" bIns="0"/>
          <a:lstStyle/>
          <a:p>
            <a:pPr marL="12700" algn="l" rtl="0" eaLnBrk="0">
              <a:lnSpc>
                <a:spcPct val="122000"/>
              </a:lnSpc>
              <a:spcBef>
                <a:spcPts val="5"/>
              </a:spcBef>
            </a:pPr>
            <a:r>
              <a:rPr sz="1000" dirty="0">
                <a:solidFill>
                  <a:srgbClr val="404040"/>
                </a:solidFill>
                <a:latin typeface="Verdana" panose="020B0604030504040204" pitchFamily="34" charset="0"/>
                <a:ea typeface="Verdana" panose="020B0604030504040204" pitchFamily="34" charset="0"/>
                <a:cs typeface="Microsoft YaHei" panose="020B0503020204020204" charset="-122"/>
              </a:rPr>
              <a:t>Integrated cabinet, air conditioning, power distribution, monitoring and integrated wiring system in the module. </a:t>
            </a:r>
            <a:endParaRPr sz="10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ct val="122000"/>
              </a:lnSpc>
              <a:spcBef>
                <a:spcPts val="5"/>
              </a:spcBef>
            </a:pPr>
            <a:r>
              <a:rPr sz="1000" dirty="0">
                <a:solidFill>
                  <a:srgbClr val="404040"/>
                </a:solidFill>
                <a:latin typeface="Verdana" panose="020B0604030504040204" pitchFamily="34" charset="0"/>
                <a:ea typeface="Verdana" panose="020B0604030504040204" pitchFamily="34" charset="0"/>
                <a:cs typeface="Microsoft YaHei" panose="020B0503020204020204" charset="-122"/>
              </a:rPr>
              <a:t>The access door and top skylight can be opened automatically in case of fire or over-temperature. </a:t>
            </a:r>
            <a:endParaRPr sz="1000" dirty="0">
              <a:solidFill>
                <a:srgbClr val="404040"/>
              </a:solidFill>
              <a:latin typeface="Verdana" panose="020B0604030504040204" pitchFamily="34" charset="0"/>
              <a:ea typeface="Verdana" panose="020B0604030504040204" pitchFamily="34" charset="0"/>
              <a:cs typeface="Microsoft YaHei" panose="020B0503020204020204" charset="-122"/>
            </a:endParaRPr>
          </a:p>
          <a:p>
            <a:pPr marL="12700" algn="l" rtl="0" eaLnBrk="0">
              <a:lnSpc>
                <a:spcPct val="122000"/>
              </a:lnSpc>
              <a:spcBef>
                <a:spcPts val="5"/>
              </a:spcBef>
            </a:pPr>
            <a:r>
              <a:rPr sz="1000" dirty="0">
                <a:solidFill>
                  <a:srgbClr val="404040"/>
                </a:solidFill>
                <a:latin typeface="Verdana" panose="020B0604030504040204" pitchFamily="34" charset="0"/>
                <a:ea typeface="Verdana" panose="020B0604030504040204" pitchFamily="34" charset="0"/>
                <a:cs typeface="Microsoft YaHei" panose="020B0503020204020204" charset="-122"/>
              </a:rPr>
              <a:t>Smoke sensor, water leakage, temperature and humidity monitoring system are integrated.</a:t>
            </a:r>
            <a:endParaRPr sz="100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grpSp>
        <p:nvGrpSpPr>
          <p:cNvPr id="2" name="Group 1"/>
          <p:cNvGrpSpPr/>
          <p:nvPr/>
        </p:nvGrpSpPr>
        <p:grpSpPr>
          <a:xfrm>
            <a:off x="734355" y="6185464"/>
            <a:ext cx="5258298" cy="3071195"/>
            <a:chOff x="1169106" y="6193542"/>
            <a:chExt cx="5258298" cy="3071195"/>
          </a:xfrm>
        </p:grpSpPr>
        <p:pic>
          <p:nvPicPr>
            <p:cNvPr id="892" name="picture 892"/>
            <p:cNvPicPr>
              <a:picLocks noChangeAspect="1"/>
            </p:cNvPicPr>
            <p:nvPr/>
          </p:nvPicPr>
          <p:blipFill>
            <a:blip r:embed="rId4"/>
            <a:srcRect t="-1" r="2832" b="1483"/>
            <a:stretch>
              <a:fillRect/>
            </a:stretch>
          </p:blipFill>
          <p:spPr>
            <a:xfrm>
              <a:off x="1204953" y="6193542"/>
              <a:ext cx="2312947" cy="1588383"/>
            </a:xfrm>
            <a:prstGeom prst="rect">
              <a:avLst/>
            </a:prstGeom>
            <a:ln>
              <a:noFill/>
            </a:ln>
          </p:spPr>
        </p:pic>
        <p:pic>
          <p:nvPicPr>
            <p:cNvPr id="896" name="picture 896"/>
            <p:cNvPicPr>
              <a:picLocks noChangeAspect="1"/>
            </p:cNvPicPr>
            <p:nvPr/>
          </p:nvPicPr>
          <p:blipFill>
            <a:blip r:embed="rId5"/>
            <a:stretch>
              <a:fillRect/>
            </a:stretch>
          </p:blipFill>
          <p:spPr>
            <a:xfrm>
              <a:off x="4081874" y="6409862"/>
              <a:ext cx="2206731" cy="1179658"/>
            </a:xfrm>
            <a:prstGeom prst="rect">
              <a:avLst/>
            </a:prstGeom>
            <a:ln>
              <a:noFill/>
            </a:ln>
          </p:spPr>
        </p:pic>
        <p:pic>
          <p:nvPicPr>
            <p:cNvPr id="906" name="picture 906"/>
            <p:cNvPicPr>
              <a:picLocks noChangeAspect="1"/>
            </p:cNvPicPr>
            <p:nvPr/>
          </p:nvPicPr>
          <p:blipFill>
            <a:blip r:embed="rId6"/>
            <a:stretch>
              <a:fillRect/>
            </a:stretch>
          </p:blipFill>
          <p:spPr>
            <a:xfrm>
              <a:off x="1169106" y="8303384"/>
              <a:ext cx="1440002" cy="961353"/>
            </a:xfrm>
            <a:prstGeom prst="rect">
              <a:avLst/>
            </a:prstGeom>
          </p:spPr>
        </p:pic>
        <p:pic>
          <p:nvPicPr>
            <p:cNvPr id="908" name="picture 908"/>
            <p:cNvPicPr>
              <a:picLocks noChangeAspect="1"/>
            </p:cNvPicPr>
            <p:nvPr/>
          </p:nvPicPr>
          <p:blipFill>
            <a:blip r:embed="rId7"/>
            <a:stretch>
              <a:fillRect/>
            </a:stretch>
          </p:blipFill>
          <p:spPr>
            <a:xfrm>
              <a:off x="3078256" y="8296256"/>
              <a:ext cx="1439999" cy="961352"/>
            </a:xfrm>
            <a:prstGeom prst="rect">
              <a:avLst/>
            </a:prstGeom>
          </p:spPr>
        </p:pic>
        <p:pic>
          <p:nvPicPr>
            <p:cNvPr id="910" name="picture 910"/>
            <p:cNvPicPr>
              <a:picLocks noChangeAspect="1"/>
            </p:cNvPicPr>
            <p:nvPr/>
          </p:nvPicPr>
          <p:blipFill>
            <a:blip r:embed="rId8"/>
            <a:stretch>
              <a:fillRect/>
            </a:stretch>
          </p:blipFill>
          <p:spPr>
            <a:xfrm>
              <a:off x="4987405" y="8289396"/>
              <a:ext cx="1439999" cy="961352"/>
            </a:xfrm>
            <a:prstGeom prst="rect">
              <a:avLst/>
            </a:prstGeom>
          </p:spPr>
        </p:pic>
      </p:grpSp>
      <p:sp>
        <p:nvSpPr>
          <p:cNvPr id="916" name="textbox 916"/>
          <p:cNvSpPr/>
          <p:nvPr/>
        </p:nvSpPr>
        <p:spPr>
          <a:xfrm>
            <a:off x="6717438" y="1435485"/>
            <a:ext cx="5020129" cy="554355"/>
          </a:xfrm>
          <a:prstGeom prst="rect">
            <a:avLst/>
          </a:prstGeom>
          <a:noFill/>
          <a:ln w="0" cap="flat">
            <a:noFill/>
            <a:prstDash val="solid"/>
            <a:miter lim="0"/>
          </a:ln>
        </p:spPr>
        <p:txBody>
          <a:bodyPr vert="horz" wrap="square" lIns="0" tIns="0" rIns="0" bIns="0" anchor="ctr"/>
          <a:lstStyle/>
          <a:p>
            <a:pPr algn="l" rtl="0" eaLnBrk="0">
              <a:lnSpc>
                <a:spcPct val="82000"/>
              </a:lnSpc>
            </a:pPr>
            <a:r>
              <a:rPr lang="en-US" sz="1800" b="1" dirty="0">
                <a:solidFill>
                  <a:srgbClr val="57A0B7"/>
                </a:solidFill>
                <a:latin typeface="Verdana" panose="020B0604030504040204" pitchFamily="34" charset="0"/>
                <a:ea typeface="Verdana" panose="020B0604030504040204" pitchFamily="34" charset="0"/>
                <a:cs typeface="Microsoft YaHei" panose="020B0503020204020204" charset="-122"/>
              </a:rPr>
              <a:t>Container Data Center</a:t>
            </a:r>
            <a:endParaRPr lang="en-US" sz="1800" b="1" dirty="0">
              <a:solidFill>
                <a:srgbClr val="57A0B7"/>
              </a:solidFill>
              <a:latin typeface="Verdana" panose="020B0604030504040204" pitchFamily="34" charset="0"/>
              <a:ea typeface="Verdana" panose="020B0604030504040204" pitchFamily="34" charset="0"/>
              <a:cs typeface="Microsoft YaHei" panose="020B0503020204020204" charset="-122"/>
            </a:endParaRPr>
          </a:p>
        </p:txBody>
      </p:sp>
      <p:sp>
        <p:nvSpPr>
          <p:cNvPr id="918" name="textbox 918"/>
          <p:cNvSpPr/>
          <p:nvPr/>
        </p:nvSpPr>
        <p:spPr>
          <a:xfrm>
            <a:off x="734060" y="4364990"/>
            <a:ext cx="5506720" cy="1733550"/>
          </a:xfrm>
          <a:prstGeom prst="rect">
            <a:avLst/>
          </a:prstGeom>
          <a:noFill/>
          <a:ln w="0" cap="flat">
            <a:noFill/>
            <a:prstDash val="solid"/>
            <a:miter lim="0"/>
          </a:ln>
        </p:spPr>
        <p:txBody>
          <a:bodyPr vert="horz" wrap="square" lIns="0" tIns="0" rIns="0" bIns="0"/>
          <a:lstStyle/>
          <a:p>
            <a:pPr algn="l" rtl="0" eaLnBrk="0">
              <a:lnSpc>
                <a:spcPct val="88000"/>
              </a:lnSpc>
            </a:pPr>
            <a:endParaRPr sz="100" dirty="0">
              <a:solidFill>
                <a:srgbClr val="404040"/>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1000" dirty="0">
                <a:solidFill>
                  <a:srgbClr val="404040"/>
                </a:solidFill>
                <a:latin typeface="Verdana" panose="020B0604030504040204" pitchFamily="34" charset="0"/>
                <a:ea typeface="Verdana" panose="020B0604030504040204" pitchFamily="34" charset="0"/>
                <a:cs typeface="Microsoft YaHei" panose="020B0503020204020204" charset="-122"/>
              </a:rPr>
              <a:t>Necessary equipment for big data computing power centers, micro-module architecture and related products to ensure the normal operation of servers</a:t>
            </a:r>
            <a:endParaRPr sz="100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922" name="textbox 922"/>
          <p:cNvSpPr/>
          <p:nvPr/>
        </p:nvSpPr>
        <p:spPr>
          <a:xfrm>
            <a:off x="734060" y="1433580"/>
            <a:ext cx="5020129" cy="554355"/>
          </a:xfrm>
          <a:prstGeom prst="rect">
            <a:avLst/>
          </a:prstGeom>
          <a:noFill/>
          <a:ln w="0" cap="flat">
            <a:noFill/>
            <a:prstDash val="solid"/>
            <a:miter lim="0"/>
          </a:ln>
        </p:spPr>
        <p:txBody>
          <a:bodyPr vert="horz" wrap="square" lIns="0" tIns="0" rIns="0" bIns="0" anchor="ctr"/>
          <a:lstStyle/>
          <a:p>
            <a:pPr algn="ctr" rtl="0" eaLnBrk="0">
              <a:lnSpc>
                <a:spcPct val="78000"/>
              </a:lnSpc>
            </a:pPr>
            <a:endParaRPr sz="100" dirty="0">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1800" b="1" dirty="0">
                <a:solidFill>
                  <a:srgbClr val="57A0B7"/>
                </a:solidFill>
                <a:latin typeface="Verdana" panose="020B0604030504040204" pitchFamily="34" charset="0"/>
                <a:ea typeface="Verdana" panose="020B0604030504040204" pitchFamily="34" charset="0"/>
                <a:cs typeface="Microsoft YaHei" panose="020B0503020204020204" charset="-122"/>
              </a:rPr>
              <a:t>Micromodules</a:t>
            </a:r>
            <a:endParaRPr sz="1800" b="1" dirty="0">
              <a:solidFill>
                <a:srgbClr val="57A0B7"/>
              </a:solidFill>
              <a:latin typeface="Verdana" panose="020B0604030504040204" pitchFamily="34" charset="0"/>
              <a:ea typeface="Verdana" panose="020B0604030504040204" pitchFamily="34" charset="0"/>
              <a:cs typeface="Microsoft YaHei"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Manual </a:t>
            </a:r>
            <a:r>
              <a:rPr lang="en-US" sz="2400" b="1" dirty="0">
                <a:solidFill>
                  <a:srgbClr val="404040"/>
                </a:solidFill>
                <a:latin typeface="Verdana" panose="020B0604030504040204" pitchFamily="34" charset="0"/>
                <a:ea typeface="Verdana" panose="020B0604030504040204" pitchFamily="34" charset="0"/>
              </a:rPr>
              <a:t>(18/18)</a:t>
            </a:r>
            <a:r>
              <a:rPr lang="en-US" sz="3200" b="1" dirty="0">
                <a:solidFill>
                  <a:srgbClr val="404040"/>
                </a:solidFill>
                <a:latin typeface="Verdana" panose="020B0604030504040204" pitchFamily="34" charset="0"/>
                <a:ea typeface="Verdana" panose="020B0604030504040204" pitchFamily="34" charset="0"/>
              </a:rPr>
              <a:t> </a:t>
            </a:r>
            <a:endParaRPr lang="en-US" sz="3200" b="1" dirty="0">
              <a:solidFill>
                <a:srgbClr val="404040"/>
              </a:solidFill>
              <a:latin typeface="Verdana" panose="020B0604030504040204" pitchFamily="34" charset="0"/>
              <a:ea typeface="Verdana" panose="020B0604030504040204" pitchFamily="34" charset="0"/>
            </a:endParaRPr>
          </a:p>
        </p:txBody>
      </p:sp>
      <p:pic>
        <p:nvPicPr>
          <p:cNvPr id="934" name="picture 934"/>
          <p:cNvPicPr>
            <a:picLocks noChangeAspect="1"/>
          </p:cNvPicPr>
          <p:nvPr/>
        </p:nvPicPr>
        <p:blipFill>
          <a:blip r:embed="rId1"/>
          <a:srcRect b="35594"/>
          <a:stretch>
            <a:fillRect/>
          </a:stretch>
        </p:blipFill>
        <p:spPr>
          <a:xfrm>
            <a:off x="8278314" y="4717094"/>
            <a:ext cx="6133442" cy="4644471"/>
          </a:xfrm>
          <a:prstGeom prst="rect">
            <a:avLst/>
          </a:prstGeom>
        </p:spPr>
      </p:pic>
      <p:pic>
        <p:nvPicPr>
          <p:cNvPr id="936" name="picture 936"/>
          <p:cNvPicPr>
            <a:picLocks noChangeAspect="1"/>
          </p:cNvPicPr>
          <p:nvPr/>
        </p:nvPicPr>
        <p:blipFill>
          <a:blip r:embed="rId2"/>
          <a:stretch>
            <a:fillRect/>
          </a:stretch>
        </p:blipFill>
        <p:spPr>
          <a:xfrm>
            <a:off x="11140959" y="6671428"/>
            <a:ext cx="2717279" cy="2595214"/>
          </a:xfrm>
          <a:prstGeom prst="rect">
            <a:avLst/>
          </a:prstGeom>
        </p:spPr>
      </p:pic>
      <p:sp>
        <p:nvSpPr>
          <p:cNvPr id="938" name="textbox 938"/>
          <p:cNvSpPr/>
          <p:nvPr/>
        </p:nvSpPr>
        <p:spPr>
          <a:xfrm>
            <a:off x="8477250" y="5571013"/>
            <a:ext cx="2557145" cy="395541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Power distribution room:</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GGD</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GCS (Drawer)</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GCK</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Capacitor box</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Frequency converter cabinet</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8000"/>
              </a:lnSpc>
            </a:pPr>
            <a:r>
              <a:rPr sz="1000" dirty="0">
                <a:latin typeface="Verdana" panose="020B0604030504040204" pitchFamily="34" charset="0"/>
                <a:ea typeface="Verdana" panose="020B0604030504040204" pitchFamily="34" charset="0"/>
                <a:cs typeface="Arial" panose="020B0604020202020204"/>
              </a:rPr>
              <a:t>Metering cabinet</a:t>
            </a:r>
            <a:endParaRPr sz="1000" dirty="0">
              <a:latin typeface="Verdana" panose="020B0604030504040204" pitchFamily="34" charset="0"/>
              <a:ea typeface="Verdana" panose="020B0604030504040204" pitchFamily="34" charset="0"/>
              <a:cs typeface="Arial" panose="020B0604020202020204"/>
            </a:endParaRPr>
          </a:p>
          <a:p>
            <a:pPr algn="l" rtl="0" eaLnBrk="0">
              <a:lnSpc>
                <a:spcPct val="109000"/>
              </a:lnSpc>
            </a:pPr>
            <a:endParaRPr sz="1000" dirty="0">
              <a:latin typeface="Verdana" panose="020B0604030504040204" pitchFamily="34" charset="0"/>
              <a:ea typeface="Verdana" panose="020B0604030504040204" pitchFamily="34" charset="0"/>
              <a:cs typeface="Arial" panose="020B0604020202020204"/>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Key parameters:</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Rated current: ≤6300 (7500) A</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Rated voltage: 400VAC</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Short-time tolerance: 25KA</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Height size: &lt; 2200mm</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Standard cabinet (customizable)</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Installation mode: </a:t>
            </a:r>
            <a:r>
              <a:rPr lang="en-US" sz="1000" dirty="0">
                <a:latin typeface="Verdana" panose="020B0604030504040204" pitchFamily="34" charset="0"/>
                <a:ea typeface="Verdana" panose="020B0604030504040204" pitchFamily="34" charset="0"/>
                <a:cs typeface="Microsoft YaHei" panose="020B0503020204020204" charset="-122"/>
              </a:rPr>
              <a:t>place on the ground</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Installation place: indoor &amp; inside the box</a:t>
            </a:r>
            <a:endParaRPr sz="1000" dirty="0">
              <a:latin typeface="Verdana" panose="020B0604030504040204" pitchFamily="34" charset="0"/>
              <a:ea typeface="Verdana" panose="020B0604030504040204" pitchFamily="34" charset="0"/>
              <a:cs typeface="Microsoft YaHei" panose="020B0503020204020204" charset="-122"/>
            </a:endParaRPr>
          </a:p>
          <a:p>
            <a:pPr marL="13970" algn="l" rtl="0" eaLnBrk="0">
              <a:lnSpc>
                <a:spcPct val="91000"/>
              </a:lnSpc>
              <a:spcBef>
                <a:spcPts val="305"/>
              </a:spcBef>
            </a:pPr>
            <a:r>
              <a:rPr sz="1000" dirty="0">
                <a:latin typeface="Verdana" panose="020B0604030504040204" pitchFamily="34" charset="0"/>
                <a:ea typeface="Verdana" panose="020B0604030504040204" pitchFamily="34" charset="0"/>
                <a:cs typeface="Microsoft YaHei" panose="020B0503020204020204" charset="-122"/>
              </a:rPr>
              <a:t>Meet the requirements of China State Grid &amp; China Southern Power Grid standard</a:t>
            </a:r>
            <a:endParaRPr sz="1000" dirty="0">
              <a:latin typeface="Verdana" panose="020B0604030504040204" pitchFamily="34" charset="0"/>
              <a:ea typeface="Verdana" panose="020B0604030504040204" pitchFamily="34" charset="0"/>
              <a:cs typeface="Microsoft YaHei" panose="020B0503020204020204" charset="-122"/>
            </a:endParaRPr>
          </a:p>
        </p:txBody>
      </p:sp>
      <p:pic>
        <p:nvPicPr>
          <p:cNvPr id="940" name="picture 940"/>
          <p:cNvPicPr>
            <a:picLocks noChangeAspect="1"/>
          </p:cNvPicPr>
          <p:nvPr/>
        </p:nvPicPr>
        <p:blipFill>
          <a:blip r:embed="rId3"/>
          <a:stretch>
            <a:fillRect/>
          </a:stretch>
        </p:blipFill>
        <p:spPr>
          <a:xfrm>
            <a:off x="3638550" y="2199005"/>
            <a:ext cx="2898775" cy="1047115"/>
          </a:xfrm>
          <a:prstGeom prst="rect">
            <a:avLst/>
          </a:prstGeom>
        </p:spPr>
      </p:pic>
      <p:pic>
        <p:nvPicPr>
          <p:cNvPr id="942" name="picture 942"/>
          <p:cNvPicPr>
            <a:picLocks noChangeAspect="1"/>
          </p:cNvPicPr>
          <p:nvPr/>
        </p:nvPicPr>
        <p:blipFill>
          <a:blip r:embed="rId4"/>
          <a:stretch>
            <a:fillRect/>
          </a:stretch>
        </p:blipFill>
        <p:spPr>
          <a:xfrm>
            <a:off x="689382" y="3473123"/>
            <a:ext cx="2356397" cy="1111164"/>
          </a:xfrm>
          <a:prstGeom prst="rect">
            <a:avLst/>
          </a:prstGeom>
        </p:spPr>
      </p:pic>
      <p:pic>
        <p:nvPicPr>
          <p:cNvPr id="944" name="picture 944"/>
          <p:cNvPicPr>
            <a:picLocks noChangeAspect="1"/>
          </p:cNvPicPr>
          <p:nvPr/>
        </p:nvPicPr>
        <p:blipFill>
          <a:blip r:embed="rId5"/>
          <a:stretch>
            <a:fillRect/>
          </a:stretch>
        </p:blipFill>
        <p:spPr>
          <a:xfrm>
            <a:off x="667386" y="7486605"/>
            <a:ext cx="2384218" cy="1050022"/>
          </a:xfrm>
          <a:prstGeom prst="rect">
            <a:avLst/>
          </a:prstGeom>
        </p:spPr>
      </p:pic>
      <p:pic>
        <p:nvPicPr>
          <p:cNvPr id="946" name="picture 946"/>
          <p:cNvPicPr>
            <a:picLocks noChangeAspect="1"/>
          </p:cNvPicPr>
          <p:nvPr/>
        </p:nvPicPr>
        <p:blipFill>
          <a:blip r:embed="rId6"/>
          <a:stretch>
            <a:fillRect/>
          </a:stretch>
        </p:blipFill>
        <p:spPr>
          <a:xfrm>
            <a:off x="707382" y="4860073"/>
            <a:ext cx="2393732" cy="1027827"/>
          </a:xfrm>
          <a:prstGeom prst="rect">
            <a:avLst/>
          </a:prstGeom>
        </p:spPr>
      </p:pic>
      <p:pic>
        <p:nvPicPr>
          <p:cNvPr id="948" name="picture 948"/>
          <p:cNvPicPr>
            <a:picLocks noChangeAspect="1"/>
          </p:cNvPicPr>
          <p:nvPr/>
        </p:nvPicPr>
        <p:blipFill>
          <a:blip r:embed="rId7"/>
          <a:stretch>
            <a:fillRect/>
          </a:stretch>
        </p:blipFill>
        <p:spPr>
          <a:xfrm>
            <a:off x="703385" y="6163688"/>
            <a:ext cx="2339482" cy="1047133"/>
          </a:xfrm>
          <a:prstGeom prst="rect">
            <a:avLst/>
          </a:prstGeom>
        </p:spPr>
      </p:pic>
      <p:pic>
        <p:nvPicPr>
          <p:cNvPr id="950" name="picture 950"/>
          <p:cNvPicPr>
            <a:picLocks noChangeAspect="1"/>
          </p:cNvPicPr>
          <p:nvPr/>
        </p:nvPicPr>
        <p:blipFill>
          <a:blip r:embed="rId8"/>
          <a:stretch>
            <a:fillRect/>
          </a:stretch>
        </p:blipFill>
        <p:spPr>
          <a:xfrm>
            <a:off x="707383" y="2154149"/>
            <a:ext cx="2323834" cy="1043187"/>
          </a:xfrm>
          <a:prstGeom prst="rect">
            <a:avLst/>
          </a:prstGeom>
        </p:spPr>
      </p:pic>
      <p:pic>
        <p:nvPicPr>
          <p:cNvPr id="954" name="picture 954"/>
          <p:cNvPicPr>
            <a:picLocks noChangeAspect="1"/>
          </p:cNvPicPr>
          <p:nvPr/>
        </p:nvPicPr>
        <p:blipFill>
          <a:blip r:embed="rId9"/>
          <a:stretch>
            <a:fillRect/>
          </a:stretch>
        </p:blipFill>
        <p:spPr>
          <a:xfrm>
            <a:off x="3653864" y="6849538"/>
            <a:ext cx="1321535" cy="1097786"/>
          </a:xfrm>
          <a:prstGeom prst="rect">
            <a:avLst/>
          </a:prstGeom>
        </p:spPr>
      </p:pic>
      <p:pic>
        <p:nvPicPr>
          <p:cNvPr id="958" name="picture 958"/>
          <p:cNvPicPr>
            <a:picLocks noChangeAspect="1"/>
          </p:cNvPicPr>
          <p:nvPr/>
        </p:nvPicPr>
        <p:blipFill>
          <a:blip r:embed="rId10"/>
          <a:stretch>
            <a:fillRect/>
          </a:stretch>
        </p:blipFill>
        <p:spPr>
          <a:xfrm>
            <a:off x="5216039" y="6852013"/>
            <a:ext cx="1321533" cy="1097786"/>
          </a:xfrm>
          <a:prstGeom prst="rect">
            <a:avLst/>
          </a:prstGeom>
        </p:spPr>
      </p:pic>
      <p:pic>
        <p:nvPicPr>
          <p:cNvPr id="960" name="picture 960"/>
          <p:cNvPicPr>
            <a:picLocks noChangeAspect="1"/>
          </p:cNvPicPr>
          <p:nvPr/>
        </p:nvPicPr>
        <p:blipFill>
          <a:blip r:embed="rId11"/>
          <a:stretch>
            <a:fillRect/>
          </a:stretch>
        </p:blipFill>
        <p:spPr>
          <a:xfrm>
            <a:off x="3638554" y="4350219"/>
            <a:ext cx="1321535" cy="669431"/>
          </a:xfrm>
          <a:prstGeom prst="rect">
            <a:avLst/>
          </a:prstGeom>
        </p:spPr>
      </p:pic>
      <p:pic>
        <p:nvPicPr>
          <p:cNvPr id="962" name="picture 962"/>
          <p:cNvPicPr>
            <a:picLocks noChangeAspect="1"/>
          </p:cNvPicPr>
          <p:nvPr/>
        </p:nvPicPr>
        <p:blipFill>
          <a:blip r:embed="rId12"/>
          <a:stretch>
            <a:fillRect/>
          </a:stretch>
        </p:blipFill>
        <p:spPr>
          <a:xfrm>
            <a:off x="3638624" y="5179508"/>
            <a:ext cx="1321535" cy="669431"/>
          </a:xfrm>
          <a:prstGeom prst="rect">
            <a:avLst/>
          </a:prstGeom>
        </p:spPr>
      </p:pic>
      <p:pic>
        <p:nvPicPr>
          <p:cNvPr id="964" name="picture 964"/>
          <p:cNvPicPr>
            <a:picLocks noChangeAspect="1"/>
          </p:cNvPicPr>
          <p:nvPr/>
        </p:nvPicPr>
        <p:blipFill>
          <a:blip r:embed="rId13"/>
          <a:stretch>
            <a:fillRect/>
          </a:stretch>
        </p:blipFill>
        <p:spPr>
          <a:xfrm>
            <a:off x="3635886" y="6009113"/>
            <a:ext cx="1321534" cy="669427"/>
          </a:xfrm>
          <a:prstGeom prst="rect">
            <a:avLst/>
          </a:prstGeom>
        </p:spPr>
      </p:pic>
      <p:pic>
        <p:nvPicPr>
          <p:cNvPr id="966" name="picture 966"/>
          <p:cNvPicPr>
            <a:picLocks noChangeAspect="1"/>
          </p:cNvPicPr>
          <p:nvPr/>
        </p:nvPicPr>
        <p:blipFill>
          <a:blip r:embed="rId14"/>
          <a:stretch>
            <a:fillRect/>
          </a:stretch>
        </p:blipFill>
        <p:spPr>
          <a:xfrm>
            <a:off x="3638628" y="3463759"/>
            <a:ext cx="1318724" cy="669427"/>
          </a:xfrm>
          <a:prstGeom prst="rect">
            <a:avLst/>
          </a:prstGeom>
        </p:spPr>
      </p:pic>
      <p:sp>
        <p:nvSpPr>
          <p:cNvPr id="968" name="textbox 968"/>
          <p:cNvSpPr/>
          <p:nvPr/>
        </p:nvSpPr>
        <p:spPr>
          <a:xfrm>
            <a:off x="703580" y="8937443"/>
            <a:ext cx="2827020" cy="192405"/>
          </a:xfrm>
          <a:prstGeom prst="rect">
            <a:avLst/>
          </a:prstGeom>
          <a:noFill/>
          <a:ln w="0" cap="flat">
            <a:noFill/>
            <a:prstDash val="solid"/>
            <a:miter lim="0"/>
          </a:ln>
        </p:spPr>
        <p:txBody>
          <a:bodyPr vert="horz" wrap="square" lIns="0" tIns="0" rIns="0" bIns="0"/>
          <a:lstStyle/>
          <a:p>
            <a:pPr algn="l" rtl="0" eaLnBrk="0">
              <a:lnSpc>
                <a:spcPct val="83000"/>
              </a:lnSpc>
            </a:pPr>
            <a:endParaRPr sz="100" dirty="0">
              <a:solidFill>
                <a:srgbClr val="404040"/>
              </a:solidFill>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1200" kern="0" spc="0" dirty="0">
                <a:solidFill>
                  <a:srgbClr val="404040"/>
                </a:solidFill>
                <a:latin typeface="Verdana" panose="020B0604030504040204" pitchFamily="34" charset="0"/>
                <a:ea typeface="Verdana" panose="020B0604030504040204" pitchFamily="34" charset="0"/>
                <a:cs typeface="Microsoft YaHei" panose="020B0503020204020204" charset="-122"/>
              </a:rPr>
              <a:t>Display of next-generation PDU applications                                    </a:t>
            </a:r>
            <a:r>
              <a:rPr sz="1200" kern="0" spc="-10" dirty="0">
                <a:solidFill>
                  <a:srgbClr val="404040"/>
                </a:solidFill>
                <a:latin typeface="Verdana" panose="020B0604030504040204" pitchFamily="34" charset="0"/>
                <a:ea typeface="Verdana" panose="020B0604030504040204" pitchFamily="34" charset="0"/>
                <a:cs typeface="Microsoft YaHei" panose="020B0503020204020204" charset="-122"/>
              </a:rPr>
              <a:t>                </a:t>
            </a:r>
            <a:endParaRPr sz="1200" dirty="0">
              <a:solidFill>
                <a:srgbClr val="404040"/>
              </a:solidFill>
              <a:latin typeface="Verdana" panose="020B0604030504040204" pitchFamily="34" charset="0"/>
              <a:ea typeface="Verdana" panose="020B0604030504040204" pitchFamily="34" charset="0"/>
              <a:cs typeface="Microsoft YaHei" panose="020B0503020204020204" charset="-122"/>
            </a:endParaRPr>
          </a:p>
        </p:txBody>
      </p:sp>
      <p:sp>
        <p:nvSpPr>
          <p:cNvPr id="970" name="textbox 970"/>
          <p:cNvSpPr/>
          <p:nvPr/>
        </p:nvSpPr>
        <p:spPr>
          <a:xfrm>
            <a:off x="713104" y="1463348"/>
            <a:ext cx="4182745" cy="274955"/>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sz="1800" b="1" kern="0" spc="0" dirty="0">
                <a:solidFill>
                  <a:srgbClr val="57A0B7"/>
                </a:solidFill>
                <a:latin typeface="Verdana" panose="020B0604030504040204" pitchFamily="34" charset="0"/>
                <a:ea typeface="Verdana" panose="020B0604030504040204" pitchFamily="34" charset="0"/>
                <a:cs typeface="Microsoft YaHei" panose="020B0503020204020204" charset="-122"/>
              </a:rPr>
              <a:t>PDU</a:t>
            </a:r>
            <a:r>
              <a:rPr sz="1800" b="1" kern="0" spc="100" dirty="0">
                <a:solidFill>
                  <a:srgbClr val="57A0B7"/>
                </a:solidFill>
                <a:latin typeface="Verdana" panose="020B0604030504040204" pitchFamily="34" charset="0"/>
                <a:ea typeface="Verdana" panose="020B0604030504040204" pitchFamily="34" charset="0"/>
                <a:cs typeface="Microsoft YaHei" panose="020B0503020204020204" charset="-122"/>
              </a:rPr>
              <a:t>-Power Distribution Unit</a:t>
            </a:r>
            <a:endParaRPr sz="1800" b="1" kern="0" spc="100" dirty="0">
              <a:solidFill>
                <a:srgbClr val="57A0B7"/>
              </a:solidFill>
              <a:latin typeface="Verdana" panose="020B0604030504040204" pitchFamily="34" charset="0"/>
              <a:ea typeface="Verdana" panose="020B0604030504040204" pitchFamily="34" charset="0"/>
              <a:cs typeface="Microsoft YaHei" panose="020B0503020204020204" charset="-122"/>
            </a:endParaRPr>
          </a:p>
        </p:txBody>
      </p:sp>
      <p:sp>
        <p:nvSpPr>
          <p:cNvPr id="972" name="textbox 972"/>
          <p:cNvSpPr/>
          <p:nvPr/>
        </p:nvSpPr>
        <p:spPr>
          <a:xfrm>
            <a:off x="8648064" y="4951888"/>
            <a:ext cx="3767909" cy="327660"/>
          </a:xfrm>
          <a:prstGeom prst="rect">
            <a:avLst/>
          </a:prstGeom>
          <a:noFill/>
          <a:ln w="0" cap="flat">
            <a:noFill/>
            <a:prstDash val="solid"/>
            <a:miter lim="0"/>
          </a:ln>
        </p:spPr>
        <p:txBody>
          <a:bodyPr vert="horz" wrap="square" lIns="0" tIns="0" rIns="0" bIns="0"/>
          <a:lstStyle/>
          <a:p>
            <a:pPr rtl="0" eaLnBrk="0">
              <a:lnSpc>
                <a:spcPct val="83000"/>
              </a:lnSpc>
            </a:pPr>
            <a:endParaRPr sz="100" dirty="0">
              <a:latin typeface="Verdana" panose="020B0604030504040204" pitchFamily="34" charset="0"/>
              <a:ea typeface="Verdana" panose="020B0604030504040204" pitchFamily="34" charset="0"/>
              <a:cs typeface="Arial" panose="020B0604020202020204"/>
            </a:endParaRPr>
          </a:p>
          <a:p>
            <a:pPr rtl="0" eaLnBrk="0">
              <a:lnSpc>
                <a:spcPts val="2375"/>
              </a:lnSpc>
            </a:pPr>
            <a:r>
              <a:rPr sz="1800" b="1" dirty="0">
                <a:latin typeface="Verdana" panose="020B0604030504040204" pitchFamily="34" charset="0"/>
                <a:ea typeface="Verdana" panose="020B0604030504040204" pitchFamily="34" charset="0"/>
                <a:cs typeface="Microsoft YaHei" panose="020B0503020204020204" charset="-122"/>
              </a:rPr>
              <a:t>Low-voltage Cabinet (Lv. 1)</a:t>
            </a:r>
            <a:endParaRPr sz="1800" b="1" dirty="0">
              <a:latin typeface="Verdana" panose="020B0604030504040204" pitchFamily="34" charset="0"/>
              <a:ea typeface="Verdana" panose="020B0604030504040204" pitchFamily="34" charset="0"/>
              <a:cs typeface="Microsoft YaHei" panose="020B0503020204020204" charset="-122"/>
            </a:endParaRPr>
          </a:p>
        </p:txBody>
      </p:sp>
      <p:sp>
        <p:nvSpPr>
          <p:cNvPr id="976" name="textbox 976"/>
          <p:cNvSpPr/>
          <p:nvPr/>
        </p:nvSpPr>
        <p:spPr>
          <a:xfrm>
            <a:off x="5118735" y="4350385"/>
            <a:ext cx="2905125" cy="859155"/>
          </a:xfrm>
          <a:prstGeom prst="rect">
            <a:avLst/>
          </a:prstGeom>
          <a:noFill/>
          <a:ln w="0" cap="flat">
            <a:noFill/>
            <a:prstDash val="solid"/>
            <a:miter lim="0"/>
          </a:ln>
        </p:spPr>
        <p:txBody>
          <a:bodyPr vert="horz" wrap="square" lIns="0" tIns="0" rIns="0" bIns="0"/>
          <a:lstStyle/>
          <a:p>
            <a:pPr marL="17145" indent="5080" algn="l" rtl="0" eaLnBrk="0">
              <a:lnSpc>
                <a:spcPct val="100000"/>
              </a:lnSpc>
            </a:pPr>
            <a:r>
              <a:rPr sz="1000" dirty="0">
                <a:latin typeface="Verdana" panose="020B0604030504040204" pitchFamily="34" charset="0"/>
                <a:ea typeface="Verdana" panose="020B0604030504040204" pitchFamily="34" charset="0"/>
                <a:cs typeface="Microsoft YaHei" panose="020B0503020204020204" charset="-122"/>
              </a:rPr>
              <a:t>The PDU internal design incorporates anti-screws in a low-temperature rise OT type junction box that was created in-house to reduce the possibility of short circuits.</a:t>
            </a:r>
            <a:endParaRPr sz="1000" dirty="0">
              <a:latin typeface="Verdana" panose="020B0604030504040204" pitchFamily="34" charset="0"/>
              <a:ea typeface="Verdana" panose="020B0604030504040204" pitchFamily="34" charset="0"/>
              <a:cs typeface="Microsoft YaHei" panose="020B0503020204020204" charset="-122"/>
            </a:endParaRPr>
          </a:p>
        </p:txBody>
      </p:sp>
      <p:sp>
        <p:nvSpPr>
          <p:cNvPr id="978" name="textbox 978"/>
          <p:cNvSpPr/>
          <p:nvPr/>
        </p:nvSpPr>
        <p:spPr>
          <a:xfrm>
            <a:off x="5112385" y="3601085"/>
            <a:ext cx="4157345" cy="374015"/>
          </a:xfrm>
          <a:prstGeom prst="rect">
            <a:avLst/>
          </a:prstGeom>
          <a:noFill/>
          <a:ln w="0" cap="flat">
            <a:noFill/>
            <a:prstDash val="solid"/>
            <a:miter lim="0"/>
          </a:ln>
        </p:spPr>
        <p:txBody>
          <a:bodyPr vert="horz" wrap="square" lIns="0" tIns="0" rIns="0" bIns="0"/>
          <a:lstStyle/>
          <a:p>
            <a:pPr marL="12700" algn="l" rtl="0" eaLnBrk="0">
              <a:lnSpc>
                <a:spcPct val="104000"/>
              </a:lnSpc>
            </a:pPr>
            <a:r>
              <a:rPr sz="1000" dirty="0">
                <a:latin typeface="Verdana" panose="020B0604030504040204" pitchFamily="34" charset="0"/>
                <a:ea typeface="Verdana" panose="020B0604030504040204" pitchFamily="34" charset="0"/>
                <a:cs typeface="Microsoft YaHei" panose="020B0503020204020204" charset="-122"/>
              </a:rPr>
              <a:t>Tin drop risk is eliminated with busbar zero tin resistance welding method and wide carrying capacity.</a:t>
            </a:r>
            <a:endParaRPr sz="1000" dirty="0">
              <a:latin typeface="Verdana" panose="020B0604030504040204" pitchFamily="34" charset="0"/>
              <a:ea typeface="Verdana" panose="020B0604030504040204" pitchFamily="34" charset="0"/>
              <a:cs typeface="Microsoft YaHei" panose="020B0503020204020204" charset="-122"/>
            </a:endParaRPr>
          </a:p>
        </p:txBody>
      </p:sp>
      <p:sp>
        <p:nvSpPr>
          <p:cNvPr id="982" name="textbox 982"/>
          <p:cNvSpPr/>
          <p:nvPr/>
        </p:nvSpPr>
        <p:spPr>
          <a:xfrm>
            <a:off x="5112385" y="5335270"/>
            <a:ext cx="2611120" cy="626110"/>
          </a:xfrm>
          <a:prstGeom prst="rect">
            <a:avLst/>
          </a:prstGeom>
          <a:noFill/>
          <a:ln w="0" cap="flat">
            <a:noFill/>
            <a:prstDash val="solid"/>
            <a:miter lim="0"/>
          </a:ln>
        </p:spPr>
        <p:txBody>
          <a:bodyPr vert="horz" wrap="square" lIns="0" tIns="0" rIns="0" bIns="0"/>
          <a:lstStyle/>
          <a:p>
            <a:pPr marL="12700" indent="9525" algn="l" rtl="0" eaLnBrk="0">
              <a:lnSpc>
                <a:spcPct val="101000"/>
              </a:lnSpc>
            </a:pPr>
            <a:r>
              <a:rPr sz="1000" dirty="0">
                <a:latin typeface="Verdana" panose="020B0604030504040204" pitchFamily="34" charset="0"/>
                <a:ea typeface="Verdana" panose="020B0604030504040204" pitchFamily="34" charset="0"/>
                <a:cs typeface="Microsoft YaHei" panose="020B0503020204020204" charset="-122"/>
              </a:rPr>
              <a:t>Self-</a:t>
            </a:r>
            <a:r>
              <a:rPr lang="en-US" sz="1000" dirty="0">
                <a:latin typeface="Verdana" panose="020B0604030504040204" pitchFamily="34" charset="0"/>
                <a:ea typeface="Verdana" panose="020B0604030504040204" pitchFamily="34" charset="0"/>
                <a:cs typeface="Microsoft YaHei" panose="020B0503020204020204" charset="-122"/>
              </a:rPr>
              <a:t>develope</a:t>
            </a:r>
            <a:r>
              <a:rPr sz="1000" dirty="0">
                <a:latin typeface="Verdana" panose="020B0604030504040204" pitchFamily="34" charset="0"/>
                <a:ea typeface="Verdana" panose="020B0604030504040204" pitchFamily="34" charset="0"/>
                <a:cs typeface="Microsoft YaHei" panose="020B0503020204020204" charset="-122"/>
              </a:rPr>
              <a:t>d, TUV-certified ball-style push-button anti-release mechanism.</a:t>
            </a:r>
            <a:endParaRPr sz="1000" dirty="0">
              <a:latin typeface="Verdana" panose="020B0604030504040204" pitchFamily="34" charset="0"/>
              <a:ea typeface="Verdana" panose="020B0604030504040204" pitchFamily="34" charset="0"/>
              <a:cs typeface="Microsoft YaHei" panose="020B0503020204020204" charset="-122"/>
            </a:endParaRPr>
          </a:p>
        </p:txBody>
      </p:sp>
      <p:sp>
        <p:nvSpPr>
          <p:cNvPr id="988" name="textbox 988"/>
          <p:cNvSpPr/>
          <p:nvPr/>
        </p:nvSpPr>
        <p:spPr>
          <a:xfrm>
            <a:off x="3656330" y="8159115"/>
            <a:ext cx="1318895" cy="1234440"/>
          </a:xfrm>
          <a:prstGeom prst="rect">
            <a:avLst/>
          </a:prstGeom>
          <a:noFill/>
          <a:ln w="0" cap="flat">
            <a:noFill/>
            <a:prstDash val="solid"/>
            <a:miter lim="0"/>
          </a:ln>
        </p:spPr>
        <p:txBody>
          <a:bodyPr vert="horz" wrap="square" lIns="0" tIns="0" rIns="0" bIns="0"/>
          <a:lstStyle/>
          <a:p>
            <a:pPr marL="12700" indent="7620" algn="l" rtl="0" eaLnBrk="0">
              <a:lnSpc>
                <a:spcPct val="101000"/>
              </a:lnSpc>
            </a:pPr>
            <a:r>
              <a:rPr sz="1000" dirty="0">
                <a:latin typeface="Verdana" panose="020B0604030504040204" pitchFamily="34" charset="0"/>
                <a:ea typeface="Verdana" panose="020B0604030504040204" pitchFamily="34" charset="0"/>
                <a:cs typeface="Microsoft YaHei" panose="020B0503020204020204" charset="-122"/>
              </a:rPr>
              <a:t>RS485 type intelligent hot-swappable PDU, low power consumption</a:t>
            </a:r>
            <a:r>
              <a:rPr lang="en-US" sz="1000" dirty="0">
                <a:latin typeface="Verdana" panose="020B0604030504040204" pitchFamily="34" charset="0"/>
                <a:ea typeface="Verdana" panose="020B0604030504040204" pitchFamily="34" charset="0"/>
                <a:cs typeface="Microsoft YaHei" panose="020B0503020204020204" charset="-122"/>
              </a:rPr>
              <a:t> and </a:t>
            </a:r>
            <a:r>
              <a:rPr sz="1000" dirty="0">
                <a:latin typeface="Verdana" panose="020B0604030504040204" pitchFamily="34" charset="0"/>
                <a:ea typeface="Verdana" panose="020B0604030504040204" pitchFamily="34" charset="0"/>
                <a:cs typeface="Microsoft YaHei" panose="020B0503020204020204" charset="-122"/>
              </a:rPr>
              <a:t>accurate metering</a:t>
            </a:r>
            <a:endParaRPr sz="1000" dirty="0">
              <a:latin typeface="Verdana" panose="020B0604030504040204" pitchFamily="34" charset="0"/>
              <a:ea typeface="Verdana" panose="020B0604030504040204" pitchFamily="34" charset="0"/>
              <a:cs typeface="Microsoft YaHei" panose="020B0503020204020204" charset="-122"/>
            </a:endParaRPr>
          </a:p>
        </p:txBody>
      </p:sp>
      <p:sp>
        <p:nvSpPr>
          <p:cNvPr id="990" name="textbox 990"/>
          <p:cNvSpPr/>
          <p:nvPr/>
        </p:nvSpPr>
        <p:spPr>
          <a:xfrm>
            <a:off x="5215728" y="8159058"/>
            <a:ext cx="1321533" cy="554597"/>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Verdana" panose="020B0604030504040204" pitchFamily="34" charset="0"/>
              <a:ea typeface="Verdana" panose="020B0604030504040204" pitchFamily="34" charset="0"/>
              <a:cs typeface="Arial" panose="020B0604020202020204"/>
            </a:endParaRPr>
          </a:p>
          <a:p>
            <a:pPr marL="12700" algn="l" rtl="0" eaLnBrk="0">
              <a:lnSpc>
                <a:spcPct val="101000"/>
              </a:lnSpc>
            </a:pPr>
            <a:r>
              <a:rPr sz="1000" dirty="0">
                <a:latin typeface="Verdana" panose="020B0604030504040204" pitchFamily="34" charset="0"/>
                <a:ea typeface="Verdana" panose="020B0604030504040204" pitchFamily="34" charset="0"/>
                <a:cs typeface="Microsoft YaHei" panose="020B0503020204020204" charset="-122"/>
                <a:sym typeface="+mn-ea"/>
              </a:rPr>
              <a:t>Fully intelligent hot-swappable PDUs with low power consumption, accurate metering, and full module customization.</a:t>
            </a:r>
            <a:endParaRPr sz="1000" dirty="0">
              <a:latin typeface="Verdana" panose="020B0604030504040204" pitchFamily="34" charset="0"/>
              <a:ea typeface="Verdana" panose="020B0604030504040204" pitchFamily="34" charset="0"/>
              <a:cs typeface="Microsoft YaHei" panose="020B0503020204020204" charset="-122"/>
            </a:endParaRPr>
          </a:p>
          <a:p>
            <a:pPr marL="12700" algn="l" rtl="0" eaLnBrk="0">
              <a:lnSpc>
                <a:spcPct val="101000"/>
              </a:lnSpc>
            </a:pPr>
            <a:endParaRPr sz="700" dirty="0">
              <a:latin typeface="Verdana" panose="020B0604030504040204" pitchFamily="34" charset="0"/>
              <a:ea typeface="Verdana" panose="020B0604030504040204" pitchFamily="34" charset="0"/>
              <a:cs typeface="Microsoft YaHei" panose="020B0503020204020204" charset="-122"/>
            </a:endParaRPr>
          </a:p>
        </p:txBody>
      </p:sp>
      <p:sp>
        <p:nvSpPr>
          <p:cNvPr id="998" name="textbox 998"/>
          <p:cNvSpPr/>
          <p:nvPr/>
        </p:nvSpPr>
        <p:spPr>
          <a:xfrm>
            <a:off x="6783705" y="2527589"/>
            <a:ext cx="2815772" cy="297555"/>
          </a:xfrm>
          <a:prstGeom prst="rect">
            <a:avLst/>
          </a:prstGeom>
          <a:noFill/>
          <a:ln w="0" cap="flat">
            <a:noFill/>
            <a:prstDash val="solid"/>
            <a:miter lim="0"/>
          </a:ln>
        </p:spPr>
        <p:txBody>
          <a:bodyPr vert="horz" wrap="square" lIns="0" tIns="0" rIns="0" bIns="0"/>
          <a:lstStyle/>
          <a:p>
            <a:pPr algn="l" rtl="0" eaLnBrk="0">
              <a:lnSpc>
                <a:spcPct val="84000"/>
              </a:lnSpc>
            </a:pPr>
            <a:r>
              <a:rPr sz="1000" dirty="0">
                <a:latin typeface="Verdana" panose="020B0604030504040204" pitchFamily="34" charset="0"/>
                <a:ea typeface="Verdana" panose="020B0604030504040204" pitchFamily="34" charset="0"/>
                <a:cs typeface="Microsoft YaHei" panose="020B0503020204020204" charset="-122"/>
              </a:rPr>
              <a:t>Penetration welding process</a:t>
            </a:r>
            <a:r>
              <a:rPr lang="en-US" sz="1000" dirty="0">
                <a:latin typeface="Verdana" panose="020B0604030504040204" pitchFamily="34" charset="0"/>
                <a:ea typeface="Verdana" panose="020B0604030504040204" pitchFamily="34" charset="0"/>
                <a:cs typeface="Microsoft YaHei" panose="020B0503020204020204" charset="-122"/>
              </a:rPr>
              <a:t> ensures that the welding will not fall off.</a:t>
            </a:r>
            <a:endParaRPr lang="en-US" sz="1000" dirty="0">
              <a:latin typeface="Verdana" panose="020B0604030504040204" pitchFamily="34" charset="0"/>
              <a:ea typeface="Verdana" panose="020B0604030504040204" pitchFamily="34" charset="0"/>
              <a:cs typeface="Microsoft YaHei" panose="020B0503020204020204" charset="-122"/>
            </a:endParaRPr>
          </a:p>
        </p:txBody>
      </p:sp>
      <p:sp>
        <p:nvSpPr>
          <p:cNvPr id="1000" name="textbox 1000"/>
          <p:cNvSpPr/>
          <p:nvPr/>
        </p:nvSpPr>
        <p:spPr>
          <a:xfrm>
            <a:off x="5118735" y="6200140"/>
            <a:ext cx="2451735" cy="414020"/>
          </a:xfrm>
          <a:prstGeom prst="rect">
            <a:avLst/>
          </a:prstGeom>
          <a:noFill/>
          <a:ln w="0" cap="flat">
            <a:noFill/>
            <a:prstDash val="solid"/>
            <a:miter lim="0"/>
          </a:ln>
        </p:spPr>
        <p:txBody>
          <a:bodyPr vert="horz" wrap="square" lIns="0" tIns="0" rIns="0" bIns="0"/>
          <a:lstStyle/>
          <a:p>
            <a:pPr marL="12700" algn="l" rtl="0" eaLnBrk="0">
              <a:lnSpc>
                <a:spcPct val="91000"/>
              </a:lnSpc>
            </a:pPr>
            <a:r>
              <a:rPr sz="1000" dirty="0">
                <a:latin typeface="Verdana" panose="020B0604030504040204" pitchFamily="34" charset="0"/>
                <a:ea typeface="Verdana" panose="020B0604030504040204" pitchFamily="34" charset="0"/>
                <a:cs typeface="Microsoft YaHei" panose="020B0503020204020204" charset="-122"/>
              </a:rPr>
              <a:t>Self-developed, high-strength connection process</a:t>
            </a:r>
            <a:r>
              <a:rPr lang="en-US" sz="1000" dirty="0">
                <a:latin typeface="Verdana" panose="020B0604030504040204" pitchFamily="34" charset="0"/>
                <a:ea typeface="Verdana" panose="020B0604030504040204" pitchFamily="34" charset="0"/>
                <a:cs typeface="Microsoft YaHei" panose="020B0503020204020204" charset="-122"/>
              </a:rPr>
              <a:t>.</a:t>
            </a:r>
            <a:endParaRPr sz="1000" dirty="0">
              <a:latin typeface="Verdana" panose="020B0604030504040204" pitchFamily="34" charset="0"/>
              <a:ea typeface="Verdana" panose="020B0604030504040204" pitchFamily="34" charset="0"/>
              <a:cs typeface="Microsoft YaHei" panose="020B0503020204020204" charset="-122"/>
            </a:endParaRPr>
          </a:p>
        </p:txBody>
      </p:sp>
      <p:sp>
        <p:nvSpPr>
          <p:cNvPr id="1004" name="textbox 1004"/>
          <p:cNvSpPr/>
          <p:nvPr/>
        </p:nvSpPr>
        <p:spPr>
          <a:xfrm>
            <a:off x="801370" y="5964199"/>
            <a:ext cx="494665" cy="123190"/>
          </a:xfrm>
          <a:prstGeom prst="rect">
            <a:avLst/>
          </a:prstGeom>
          <a:noFill/>
          <a:ln w="0" cap="flat">
            <a:noFill/>
            <a:prstDash val="solid"/>
            <a:miter lim="0"/>
          </a:ln>
        </p:spPr>
        <p:txBody>
          <a:bodyPr vert="horz" wrap="square" lIns="0" tIns="0" rIns="0" bIns="0"/>
          <a:lstStyle/>
          <a:p>
            <a:pPr algn="l" rtl="0" eaLnBrk="0">
              <a:lnSpc>
                <a:spcPct val="84000"/>
              </a:lnSpc>
            </a:pPr>
            <a:r>
              <a:rPr lang="en-US" sz="800" b="1" dirty="0">
                <a:latin typeface="Verdana" panose="020B0604030504040204" pitchFamily="34" charset="0"/>
                <a:ea typeface="Verdana" panose="020B0604030504040204" pitchFamily="34" charset="0"/>
                <a:cs typeface="Microsoft YaHei" panose="020B0503020204020204" charset="-122"/>
              </a:rPr>
              <a:t>Yellow</a:t>
            </a:r>
            <a:endParaRPr lang="en-US" sz="800" b="1" dirty="0">
              <a:latin typeface="Verdana" panose="020B0604030504040204" pitchFamily="34" charset="0"/>
              <a:ea typeface="Verdana" panose="020B0604030504040204" pitchFamily="34" charset="0"/>
              <a:cs typeface="Microsoft YaHei" panose="020B0503020204020204" charset="-122"/>
            </a:endParaRPr>
          </a:p>
        </p:txBody>
      </p:sp>
      <p:sp>
        <p:nvSpPr>
          <p:cNvPr id="1006" name="textbox 1006"/>
          <p:cNvSpPr/>
          <p:nvPr/>
        </p:nvSpPr>
        <p:spPr>
          <a:xfrm>
            <a:off x="800100" y="3249187"/>
            <a:ext cx="574675" cy="172085"/>
          </a:xfrm>
          <a:prstGeom prst="rect">
            <a:avLst/>
          </a:prstGeom>
          <a:noFill/>
          <a:ln w="0" cap="flat">
            <a:noFill/>
            <a:prstDash val="solid"/>
            <a:miter lim="0"/>
          </a:ln>
        </p:spPr>
        <p:txBody>
          <a:bodyPr vert="horz" wrap="square" lIns="0" tIns="0" rIns="0" bIns="0"/>
          <a:lstStyle/>
          <a:p>
            <a:pPr algn="l" rtl="0" eaLnBrk="0">
              <a:lnSpc>
                <a:spcPct val="84000"/>
              </a:lnSpc>
            </a:pPr>
            <a:endParaRPr sz="200" b="1" dirty="0">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lang="en-US" altLang="zh-CN" sz="800" b="1" dirty="0">
                <a:latin typeface="Verdana" panose="020B0604030504040204" pitchFamily="34" charset="0"/>
                <a:ea typeface="Verdana" panose="020B0604030504040204" pitchFamily="34" charset="0"/>
                <a:cs typeface="Microsoft YaHei" panose="020B0503020204020204" charset="-122"/>
              </a:rPr>
              <a:t>Black</a:t>
            </a:r>
            <a:endParaRPr lang="en-US" altLang="zh-CN" sz="800" b="1" dirty="0">
              <a:latin typeface="Verdana" panose="020B0604030504040204" pitchFamily="34" charset="0"/>
              <a:ea typeface="Verdana" panose="020B0604030504040204" pitchFamily="34" charset="0"/>
              <a:cs typeface="Microsoft YaHei" panose="020B0503020204020204" charset="-122"/>
            </a:endParaRPr>
          </a:p>
        </p:txBody>
      </p:sp>
      <p:sp>
        <p:nvSpPr>
          <p:cNvPr id="1008" name="textbox 1008"/>
          <p:cNvSpPr/>
          <p:nvPr/>
        </p:nvSpPr>
        <p:spPr>
          <a:xfrm>
            <a:off x="773430" y="8627563"/>
            <a:ext cx="651510" cy="122555"/>
          </a:xfrm>
          <a:prstGeom prst="rect">
            <a:avLst/>
          </a:prstGeom>
          <a:noFill/>
          <a:ln w="0" cap="flat">
            <a:noFill/>
            <a:prstDash val="solid"/>
            <a:miter lim="0"/>
          </a:ln>
        </p:spPr>
        <p:txBody>
          <a:bodyPr vert="horz" wrap="square" lIns="0" tIns="0" rIns="0" bIns="0"/>
          <a:lstStyle/>
          <a:p>
            <a:pPr algn="l" rtl="0" eaLnBrk="0">
              <a:lnSpc>
                <a:spcPct val="84000"/>
              </a:lnSpc>
            </a:pPr>
            <a:endParaRPr sz="200" b="1" dirty="0">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lang="en-US" sz="800" b="1" dirty="0">
                <a:latin typeface="Verdana" panose="020B0604030504040204" pitchFamily="34" charset="0"/>
                <a:ea typeface="Verdana" panose="020B0604030504040204" pitchFamily="34" charset="0"/>
                <a:cs typeface="Microsoft YaHei" panose="020B0503020204020204" charset="-122"/>
              </a:rPr>
              <a:t>Orange</a:t>
            </a:r>
            <a:endParaRPr lang="en-US" sz="800" b="1" dirty="0">
              <a:latin typeface="Verdana" panose="020B0604030504040204" pitchFamily="34" charset="0"/>
              <a:ea typeface="Verdana" panose="020B0604030504040204" pitchFamily="34" charset="0"/>
              <a:cs typeface="Microsoft YaHei" panose="020B0503020204020204" charset="-122"/>
            </a:endParaRPr>
          </a:p>
        </p:txBody>
      </p:sp>
      <p:sp>
        <p:nvSpPr>
          <p:cNvPr id="1010" name="textbox 1010"/>
          <p:cNvSpPr/>
          <p:nvPr/>
        </p:nvSpPr>
        <p:spPr>
          <a:xfrm>
            <a:off x="774065" y="7321368"/>
            <a:ext cx="311785" cy="122555"/>
          </a:xfrm>
          <a:prstGeom prst="rect">
            <a:avLst/>
          </a:prstGeom>
          <a:noFill/>
          <a:ln w="0" cap="flat">
            <a:noFill/>
            <a:prstDash val="solid"/>
            <a:miter lim="0"/>
          </a:ln>
        </p:spPr>
        <p:txBody>
          <a:bodyPr vert="horz" wrap="square" lIns="0" tIns="0" rIns="0" bIns="0"/>
          <a:lstStyle/>
          <a:p>
            <a:pPr algn="l" rtl="0" eaLnBrk="0">
              <a:lnSpc>
                <a:spcPct val="84000"/>
              </a:lnSpc>
            </a:pPr>
            <a:endParaRPr sz="200" b="1" dirty="0">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lang="en-US" sz="800" b="1" dirty="0">
                <a:latin typeface="Verdana" panose="020B0604030504040204" pitchFamily="34" charset="0"/>
                <a:ea typeface="Verdana" panose="020B0604030504040204" pitchFamily="34" charset="0"/>
                <a:cs typeface="Microsoft YaHei" panose="020B0503020204020204" charset="-122"/>
              </a:rPr>
              <a:t>Red</a:t>
            </a:r>
            <a:endParaRPr lang="en-US" sz="800" b="1" dirty="0">
              <a:latin typeface="Verdana" panose="020B0604030504040204" pitchFamily="34" charset="0"/>
              <a:ea typeface="Verdana" panose="020B0604030504040204" pitchFamily="34" charset="0"/>
              <a:cs typeface="Microsoft YaHei" panose="020B0503020204020204" charset="-122"/>
            </a:endParaRPr>
          </a:p>
        </p:txBody>
      </p:sp>
      <p:sp>
        <p:nvSpPr>
          <p:cNvPr id="1012" name="textbox 1012"/>
          <p:cNvSpPr/>
          <p:nvPr/>
        </p:nvSpPr>
        <p:spPr>
          <a:xfrm>
            <a:off x="800735" y="4660903"/>
            <a:ext cx="424815" cy="122555"/>
          </a:xfrm>
          <a:prstGeom prst="rect">
            <a:avLst/>
          </a:prstGeom>
          <a:noFill/>
          <a:ln w="0" cap="flat">
            <a:noFill/>
            <a:prstDash val="solid"/>
            <a:miter lim="0"/>
          </a:ln>
        </p:spPr>
        <p:txBody>
          <a:bodyPr vert="horz" wrap="square" lIns="0" tIns="0" rIns="0" bIns="0"/>
          <a:lstStyle/>
          <a:p>
            <a:pPr algn="l" rtl="0" eaLnBrk="0">
              <a:lnSpc>
                <a:spcPct val="84000"/>
              </a:lnSpc>
            </a:pPr>
            <a:endParaRPr sz="200" b="1" dirty="0">
              <a:latin typeface="Verdana" panose="020B0604030504040204" pitchFamily="34" charset="0"/>
              <a:ea typeface="Verdana" panose="020B0604030504040204" pitchFamily="34" charset="0"/>
              <a:cs typeface="Arial" panose="020B0604020202020204"/>
            </a:endParaRPr>
          </a:p>
          <a:p>
            <a:pPr marL="12700" algn="l" rtl="0" eaLnBrk="0">
              <a:lnSpc>
                <a:spcPct val="91000"/>
              </a:lnSpc>
            </a:pPr>
            <a:r>
              <a:rPr lang="en-US" sz="800" b="1" dirty="0">
                <a:latin typeface="Verdana" panose="020B0604030504040204" pitchFamily="34" charset="0"/>
                <a:ea typeface="Verdana" panose="020B0604030504040204" pitchFamily="34" charset="0"/>
                <a:cs typeface="Microsoft YaHei" panose="020B0503020204020204" charset="-122"/>
              </a:rPr>
              <a:t>Blue</a:t>
            </a:r>
            <a:endParaRPr lang="en-US" sz="800" b="1" dirty="0">
              <a:latin typeface="Verdana" panose="020B0604030504040204" pitchFamily="34" charset="0"/>
              <a:ea typeface="Verdana" panose="020B0604030504040204" pitchFamily="34" charset="0"/>
              <a:cs typeface="Microsoft YaHei" panose="020B0503020204020204" charset="-122"/>
            </a:endParaRPr>
          </a:p>
        </p:txBody>
      </p:sp>
      <p:sp>
        <p:nvSpPr>
          <p:cNvPr id="3" name="文本框 2"/>
          <p:cNvSpPr txBox="1"/>
          <p:nvPr/>
        </p:nvSpPr>
        <p:spPr>
          <a:xfrm>
            <a:off x="8183138" y="4350374"/>
            <a:ext cx="4648264" cy="275590"/>
          </a:xfrm>
          <a:prstGeom prst="rect">
            <a:avLst/>
          </a:prstGeom>
          <a:noFill/>
        </p:spPr>
        <p:txBody>
          <a:bodyPr wrap="square" rtlCol="0" anchor="t">
            <a:spAutoFit/>
          </a:bodyPr>
          <a:lstStyle/>
          <a:p>
            <a:r>
              <a:rPr sz="1200" b="1" kern="0" dirty="0">
                <a:solidFill>
                  <a:srgbClr val="57A0B7"/>
                </a:solidFill>
                <a:latin typeface="Verdana" panose="020B0604030504040204" pitchFamily="34" charset="0"/>
                <a:ea typeface="Verdana" panose="020B0604030504040204" pitchFamily="34" charset="0"/>
                <a:cs typeface="Microsoft YaHei" panose="020B0503020204020204" charset="-122"/>
              </a:rPr>
              <a:t>PDU technical details</a:t>
            </a:r>
            <a:endParaRPr sz="1200" b="1" kern="0" dirty="0">
              <a:solidFill>
                <a:srgbClr val="57A0B7"/>
              </a:solidFill>
              <a:latin typeface="Verdana" panose="020B0604030504040204" pitchFamily="34" charset="0"/>
              <a:ea typeface="Verdana" panose="020B0604030504040204" pitchFamily="34" charset="0"/>
              <a:cs typeface="Microsoft YaHei" panose="020B0503020204020204" charset="-122"/>
            </a:endParaRPr>
          </a:p>
        </p:txBody>
      </p:sp>
      <p:pic>
        <p:nvPicPr>
          <p:cNvPr id="4" name="picture 952"/>
          <p:cNvPicPr>
            <a:picLocks noChangeAspect="1"/>
          </p:cNvPicPr>
          <p:nvPr/>
        </p:nvPicPr>
        <p:blipFill>
          <a:blip r:embed="rId15"/>
          <a:stretch>
            <a:fillRect/>
          </a:stretch>
        </p:blipFill>
        <p:spPr>
          <a:xfrm>
            <a:off x="11094613" y="2101871"/>
            <a:ext cx="1321535" cy="1097786"/>
          </a:xfrm>
          <a:prstGeom prst="rect">
            <a:avLst/>
          </a:prstGeom>
        </p:spPr>
      </p:pic>
      <p:pic>
        <p:nvPicPr>
          <p:cNvPr id="5" name="picture 956"/>
          <p:cNvPicPr>
            <a:picLocks noChangeAspect="1"/>
          </p:cNvPicPr>
          <p:nvPr/>
        </p:nvPicPr>
        <p:blipFill>
          <a:blip r:embed="rId16"/>
          <a:stretch>
            <a:fillRect/>
          </a:stretch>
        </p:blipFill>
        <p:spPr>
          <a:xfrm>
            <a:off x="12831413" y="2099331"/>
            <a:ext cx="1321533" cy="1097786"/>
          </a:xfrm>
          <a:prstGeom prst="rect">
            <a:avLst/>
          </a:prstGeom>
        </p:spPr>
      </p:pic>
      <p:sp>
        <p:nvSpPr>
          <p:cNvPr id="6" name="textbox 984"/>
          <p:cNvSpPr/>
          <p:nvPr/>
        </p:nvSpPr>
        <p:spPr>
          <a:xfrm>
            <a:off x="11094613" y="3487896"/>
            <a:ext cx="1321535" cy="939926"/>
          </a:xfrm>
          <a:prstGeom prst="rect">
            <a:avLst/>
          </a:prstGeom>
          <a:noFill/>
          <a:ln w="0" cap="flat">
            <a:noFill/>
            <a:prstDash val="solid"/>
            <a:miter lim="0"/>
          </a:ln>
        </p:spPr>
        <p:txBody>
          <a:bodyPr vert="horz" wrap="square" lIns="0" tIns="0" rIns="0" bIns="0"/>
          <a:lstStyle/>
          <a:p>
            <a:pPr marL="12700" indent="635" algn="l" rtl="0" eaLnBrk="0">
              <a:lnSpc>
                <a:spcPct val="101000"/>
              </a:lnSpc>
            </a:pPr>
            <a:r>
              <a:rPr sz="1000" dirty="0">
                <a:latin typeface="Verdana" panose="020B0604030504040204" pitchFamily="34" charset="0"/>
                <a:ea typeface="Verdana" panose="020B0604030504040204" pitchFamily="34" charset="0"/>
                <a:cs typeface="Microsoft YaHei" panose="020B0503020204020204" charset="-122"/>
              </a:rPr>
              <a:t>General hot-swappable ammeter and voltmeter, knob type hot-swappable indicator, 15KA lightning protector</a:t>
            </a:r>
            <a:endParaRPr sz="1000" dirty="0">
              <a:latin typeface="Verdana" panose="020B0604030504040204" pitchFamily="34" charset="0"/>
              <a:ea typeface="Verdana" panose="020B0604030504040204" pitchFamily="34" charset="0"/>
              <a:cs typeface="Microsoft YaHei" panose="020B0503020204020204" charset="-122"/>
            </a:endParaRPr>
          </a:p>
        </p:txBody>
      </p:sp>
      <p:sp>
        <p:nvSpPr>
          <p:cNvPr id="7" name="textbox 1002"/>
          <p:cNvSpPr/>
          <p:nvPr/>
        </p:nvSpPr>
        <p:spPr>
          <a:xfrm>
            <a:off x="12831413" y="3487896"/>
            <a:ext cx="1321533" cy="224790"/>
          </a:xfrm>
          <a:prstGeom prst="rect">
            <a:avLst/>
          </a:prstGeom>
          <a:noFill/>
          <a:ln w="0" cap="flat">
            <a:noFill/>
            <a:prstDash val="solid"/>
            <a:miter lim="0"/>
          </a:ln>
        </p:spPr>
        <p:txBody>
          <a:bodyPr vert="horz" wrap="square" lIns="0" tIns="0" rIns="0" bIns="0"/>
          <a:lstStyle/>
          <a:p>
            <a:pPr algn="l" rtl="0" eaLnBrk="0">
              <a:lnSpc>
                <a:spcPct val="83000"/>
              </a:lnSpc>
            </a:pPr>
            <a:r>
              <a:rPr sz="1000" dirty="0">
                <a:latin typeface="Verdana" panose="020B0604030504040204" pitchFamily="34" charset="0"/>
                <a:ea typeface="Verdana" panose="020B0604030504040204" pitchFamily="34" charset="0"/>
                <a:cs typeface="Microsoft YaHei" panose="020B0503020204020204" charset="-122"/>
              </a:rPr>
              <a:t>(Support for various customization</a:t>
            </a:r>
            <a:r>
              <a:rPr lang="en-US" sz="1000" dirty="0">
                <a:latin typeface="Verdana" panose="020B0604030504040204" pitchFamily="34" charset="0"/>
                <a:ea typeface="Verdana" panose="020B0604030504040204" pitchFamily="34" charset="0"/>
                <a:cs typeface="Microsoft YaHei" panose="020B0503020204020204" charset="-122"/>
              </a:rPr>
              <a:t> </a:t>
            </a:r>
            <a:r>
              <a:rPr sz="1000" dirty="0">
                <a:latin typeface="Verdana" panose="020B0604030504040204" pitchFamily="34" charset="0"/>
                <a:ea typeface="Verdana" panose="020B0604030504040204" pitchFamily="34" charset="0"/>
                <a:cs typeface="Microsoft YaHei" panose="020B0503020204020204" charset="-122"/>
              </a:rPr>
              <a:t>options)</a:t>
            </a:r>
            <a:endParaRPr sz="1000" dirty="0">
              <a:latin typeface="Verdana" panose="020B0604030504040204" pitchFamily="34" charset="0"/>
              <a:ea typeface="Verdana" panose="020B0604030504040204" pitchFamily="34" charset="0"/>
              <a:cs typeface="Microsoft YaHei"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783602" y="2019893"/>
            <a:ext cx="13601902" cy="1474925"/>
          </a:xfrm>
          <a:prstGeom prst="roundRect">
            <a:avLst>
              <a:gd name="adj" fmla="val 19221"/>
            </a:avLst>
          </a:prstGeom>
          <a:noFill/>
          <a:ln w="9525">
            <a:gradFill>
              <a:gsLst>
                <a:gs pos="50000">
                  <a:schemeClr val="accent3"/>
                </a:gs>
                <a:gs pos="0">
                  <a:schemeClr val="accent3">
                    <a:lumMod val="25000"/>
                    <a:lumOff val="75000"/>
                  </a:schemeClr>
                </a:gs>
                <a:gs pos="100000">
                  <a:schemeClr val="accent3">
                    <a:lumMod val="85000"/>
                  </a:schemeClr>
                </a:gs>
              </a:gsLst>
              <a:lin ang="5400000" scaled="0"/>
            </a:gradFill>
          </a:ln>
          <a:effectLst>
            <a:outerShdw blurRad="342900" dist="12700" dir="2700000" algn="tl" rotWithShape="0">
              <a:schemeClr val="accent1">
                <a:lumMod val="75000"/>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78753" rIns="111820" numCol="1" spcCol="0" rtlCol="0" fromWordArt="0" anchor="ctr" anchorCtr="0" forceAA="0" compatLnSpc="1">
            <a:normAutofit fontScale="92500" lnSpcReduction="10000"/>
          </a:bodyPr>
          <a:lstStyle/>
          <a:p>
            <a:pPr>
              <a:lnSpc>
                <a:spcPct val="150000"/>
              </a:lnSpc>
              <a:spcBef>
                <a:spcPct val="0"/>
              </a:spcBef>
              <a:spcAft>
                <a:spcPct val="0"/>
              </a:spcAft>
            </a:pPr>
            <a:r>
              <a:rPr lang="zh-CN" altLang="en-US" sz="1985" dirty="0">
                <a:ln>
                  <a:noFill/>
                  <a:prstDash val="sysDot"/>
                </a:ln>
                <a:solidFill>
                  <a:schemeClr val="tx1">
                    <a:lumMod val="85000"/>
                    <a:lumOff val="15000"/>
                  </a:schemeClr>
                </a:solidFill>
                <a:latin typeface="+mn-ea"/>
                <a:cs typeface="MiSans Normal" panose="00000500000000000000" charset="-122"/>
                <a:sym typeface="MiSans Normal" panose="00000500000000000000" charset="-122"/>
              </a:rPr>
              <a:t>The list of suppliers shortlisted by our company (partial)</a:t>
            </a:r>
            <a:endParaRPr lang="zh-CN" altLang="en-US" sz="1985" dirty="0">
              <a:ln>
                <a:noFill/>
                <a:prstDash val="sysDot"/>
              </a:ln>
              <a:solidFill>
                <a:schemeClr val="tx1">
                  <a:lumMod val="85000"/>
                  <a:lumOff val="15000"/>
                </a:schemeClr>
              </a:solidFill>
              <a:latin typeface="+mn-ea"/>
              <a:cs typeface="MiSans Normal" panose="00000500000000000000" charset="-122"/>
              <a:sym typeface="MiSans Normal" panose="00000500000000000000" charset="-122"/>
            </a:endParaRPr>
          </a:p>
          <a:p>
            <a:pPr>
              <a:lnSpc>
                <a:spcPct val="150000"/>
              </a:lnSpc>
              <a:spcBef>
                <a:spcPct val="0"/>
              </a:spcBef>
              <a:spcAft>
                <a:spcPct val="0"/>
              </a:spcAft>
            </a:pPr>
            <a:r>
              <a:rPr lang="zh-CN" altLang="en-US" sz="1985" dirty="0">
                <a:ln>
                  <a:noFill/>
                  <a:prstDash val="sysDot"/>
                </a:ln>
                <a:solidFill>
                  <a:schemeClr val="tx1">
                    <a:lumMod val="85000"/>
                    <a:lumOff val="15000"/>
                  </a:schemeClr>
                </a:solidFill>
                <a:latin typeface="+mn-ea"/>
                <a:cs typeface="MiSans Normal" panose="00000500000000000000" charset="-122"/>
                <a:sym typeface="MiSans Normal" panose="00000500000000000000" charset="-122"/>
              </a:rPr>
              <a:t>Tencent, Baidu, Xiaomi, Ubiquiti, TikTok, Meituan, OPPO, JD Group, Schneider, Siemens, Zhongke Dawning, China Unicom, China Mobile, China Telecom, etc.</a:t>
            </a:r>
            <a:endParaRPr lang="zh-CN" altLang="en-US" sz="1985" dirty="0">
              <a:ln>
                <a:noFill/>
                <a:prstDash val="sysDot"/>
              </a:ln>
              <a:solidFill>
                <a:schemeClr val="tx1">
                  <a:lumMod val="85000"/>
                  <a:lumOff val="15000"/>
                </a:schemeClr>
              </a:solidFill>
              <a:latin typeface="+mn-ea"/>
              <a:cs typeface="MiSans Normal" panose="00000500000000000000" charset="-122"/>
              <a:sym typeface="MiSans Normal" panose="00000500000000000000" charset="-122"/>
            </a:endParaRPr>
          </a:p>
        </p:txBody>
      </p:sp>
      <p:sp>
        <p:nvSpPr>
          <p:cNvPr id="10" name="圆角矩形 9"/>
          <p:cNvSpPr/>
          <p:nvPr>
            <p:custDataLst>
              <p:tags r:id="rId2"/>
            </p:custDataLst>
          </p:nvPr>
        </p:nvSpPr>
        <p:spPr>
          <a:xfrm>
            <a:off x="8138795" y="3899535"/>
            <a:ext cx="6246495" cy="5066030"/>
          </a:xfrm>
          <a:prstGeom prst="roundRect">
            <a:avLst>
              <a:gd name="adj" fmla="val 6117"/>
            </a:avLst>
          </a:prstGeom>
          <a:solidFill>
            <a:schemeClr val="bg2"/>
          </a:solidFill>
          <a:ln w="9525">
            <a:solidFill>
              <a:schemeClr val="accent1">
                <a:alpha val="4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222852" rIns="111820" numCol="1" spcCol="0" rtlCol="0" fromWordArt="0" anchor="ctr" anchorCtr="0" forceAA="0" compatLnSpc="1">
            <a:noAutofit/>
          </a:bodyPr>
          <a:lstStyle/>
          <a:p>
            <a:pPr lvl="0" algn="l">
              <a:lnSpc>
                <a:spcPct val="150000"/>
              </a:lnSpc>
              <a:buClrTx/>
              <a:buSzTx/>
              <a:buFontTx/>
            </a:pPr>
            <a:endParaRPr lang="zh-CN" altLang="en-US" sz="1985">
              <a:solidFill>
                <a:schemeClr val="tx1">
                  <a:lumMod val="85000"/>
                  <a:lumOff val="15000"/>
                </a:schemeClr>
              </a:solidFill>
              <a:uFillTx/>
              <a:sym typeface="+mn-ea"/>
            </a:endParaRPr>
          </a:p>
        </p:txBody>
      </p:sp>
      <p:pic>
        <p:nvPicPr>
          <p:cNvPr id="4" name="图片 3" descr="E:/设计图片素材/hector-falcon-erjI_qwfhQA-unsplash.jpghector-falcon-erjI_qwfhQA-unsplash"/>
          <p:cNvPicPr>
            <a:picLocks noChangeAspect="1"/>
          </p:cNvPicPr>
          <p:nvPr>
            <p:custDataLst>
              <p:tags r:id="rId3"/>
            </p:custDataLst>
          </p:nvPr>
        </p:nvPicPr>
        <p:blipFill>
          <a:blip r:embed="rId4"/>
          <a:srcRect l="15134" r="15134"/>
          <a:stretch>
            <a:fillRect/>
          </a:stretch>
        </p:blipFill>
        <p:spPr>
          <a:xfrm>
            <a:off x="8389620" y="4107180"/>
            <a:ext cx="5744845" cy="4650740"/>
          </a:xfrm>
          <a:prstGeom prst="roundRect">
            <a:avLst>
              <a:gd name="adj" fmla="val 3829"/>
            </a:avLst>
          </a:prstGeom>
          <a:solidFill>
            <a:schemeClr val="accent1"/>
          </a:solidFill>
          <a:ln w="6350">
            <a:solidFill>
              <a:schemeClr val="accent1">
                <a:alpha val="25000"/>
              </a:schemeClr>
            </a:solidFill>
          </a:ln>
        </p:spPr>
      </p:pic>
      <p:sp>
        <p:nvSpPr>
          <p:cNvPr id="641" name="TextBox 640"/>
          <p:cNvSpPr txBox="1"/>
          <p:nvPr/>
        </p:nvSpPr>
        <p:spPr>
          <a:xfrm>
            <a:off x="734332" y="417180"/>
            <a:ext cx="13650685" cy="583565"/>
          </a:xfrm>
          <a:prstGeom prst="rect">
            <a:avLst/>
          </a:prstGeom>
          <a:noFill/>
        </p:spPr>
        <p:txBody>
          <a:bodyPr wrap="square" rtlCol="0">
            <a:spAutoFit/>
          </a:bodyPr>
          <a:p>
            <a:r>
              <a:rPr lang="en-US" sz="3200" b="1" dirty="0">
                <a:solidFill>
                  <a:srgbClr val="404040"/>
                </a:solidFill>
                <a:latin typeface="Verdana" panose="020B0604030504040204" pitchFamily="34" charset="0"/>
                <a:ea typeface="Verdana" panose="020B0604030504040204" pitchFamily="34" charset="0"/>
              </a:rPr>
              <a:t>Our Clients</a:t>
            </a:r>
            <a:r>
              <a:rPr lang="en-US" sz="2400" b="1" dirty="0">
                <a:solidFill>
                  <a:srgbClr val="404040"/>
                </a:solidFill>
                <a:latin typeface="Verdana" panose="020B0604030504040204" pitchFamily="34" charset="0"/>
                <a:ea typeface="Verdana" panose="020B0604030504040204" pitchFamily="34" charset="0"/>
              </a:rPr>
              <a:t> </a:t>
            </a:r>
            <a:r>
              <a:rPr lang="en-US" sz="2400" b="1" dirty="0">
                <a:solidFill>
                  <a:srgbClr val="404040"/>
                </a:solidFill>
                <a:latin typeface="Verdana" panose="020B0604030504040204" pitchFamily="34" charset="0"/>
                <a:ea typeface="Verdana" panose="020B0604030504040204" pitchFamily="34" charset="0"/>
                <a:sym typeface="+mn-ea"/>
              </a:rPr>
              <a:t>(1/2)</a:t>
            </a:r>
            <a:endParaRPr lang="en-US" sz="2400" b="1" dirty="0">
              <a:solidFill>
                <a:srgbClr val="404040"/>
              </a:solidFill>
              <a:latin typeface="Verdana" panose="020B0604030504040204" pitchFamily="34" charset="0"/>
              <a:ea typeface="Verdana" panose="020B0604030504040204" pitchFamily="34" charset="0"/>
            </a:endParaRPr>
          </a:p>
        </p:txBody>
      </p:sp>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en-US">
              <a:solidFill>
                <a:srgbClr val="384140"/>
              </a:solidFill>
              <a:latin typeface="Verdana" panose="020B0604030504040204" pitchFamily="34" charset="0"/>
              <a:ea typeface="Verdana" panose="020B0604030504040204" pitchFamily="34" charset="0"/>
            </a:endParaRPr>
          </a:p>
        </p:txBody>
      </p:sp>
      <p:pic>
        <p:nvPicPr>
          <p:cNvPr id="6" name="图片 5"/>
          <p:cNvPicPr>
            <a:picLocks noChangeAspect="1"/>
          </p:cNvPicPr>
          <p:nvPr/>
        </p:nvPicPr>
        <p:blipFill>
          <a:blip r:embed="rId5"/>
          <a:stretch>
            <a:fillRect/>
          </a:stretch>
        </p:blipFill>
        <p:spPr>
          <a:xfrm>
            <a:off x="1398905" y="3655695"/>
            <a:ext cx="5930265" cy="5554980"/>
          </a:xfrm>
          <a:prstGeom prst="rect">
            <a:avLst/>
          </a:prstGeom>
        </p:spPr>
      </p:pic>
    </p:spTree>
    <p:custDataLst>
      <p:tags r:id="rId6"/>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0" name="Isosceles Triangle 639"/>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sp>
        <p:nvSpPr>
          <p:cNvPr id="641" name="TextBox 640"/>
          <p:cNvSpPr txBox="1"/>
          <p:nvPr/>
        </p:nvSpPr>
        <p:spPr>
          <a:xfrm>
            <a:off x="734332" y="417180"/>
            <a:ext cx="13650685" cy="58356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Our Clients </a:t>
            </a:r>
            <a:r>
              <a:rPr lang="en-US" sz="2400" b="1" dirty="0">
                <a:solidFill>
                  <a:srgbClr val="404040"/>
                </a:solidFill>
                <a:latin typeface="Verdana" panose="020B0604030504040204" pitchFamily="34" charset="0"/>
                <a:ea typeface="Verdana" panose="020B0604030504040204" pitchFamily="34" charset="0"/>
              </a:rPr>
              <a:t>(2/2)</a:t>
            </a:r>
            <a:endParaRPr lang="en-US" sz="2400" b="1" dirty="0">
              <a:solidFill>
                <a:srgbClr val="404040"/>
              </a:solidFill>
              <a:latin typeface="Verdana" panose="020B0604030504040204" pitchFamily="34" charset="0"/>
              <a:ea typeface="Verdana" panose="020B0604030504040204" pitchFamily="34" charset="0"/>
            </a:endParaRPr>
          </a:p>
        </p:txBody>
      </p:sp>
      <p:sp>
        <p:nvSpPr>
          <p:cNvPr id="31" name="textbox 1016"/>
          <p:cNvSpPr/>
          <p:nvPr/>
        </p:nvSpPr>
        <p:spPr>
          <a:xfrm>
            <a:off x="734060" y="1713230"/>
            <a:ext cx="6004560" cy="7265035"/>
          </a:xfrm>
          <a:prstGeom prst="rect">
            <a:avLst/>
          </a:prstGeom>
          <a:gradFill>
            <a:gsLst>
              <a:gs pos="100000">
                <a:schemeClr val="accent3"/>
              </a:gs>
              <a:gs pos="28000">
                <a:schemeClr val="accent3">
                  <a:lumMod val="25000"/>
                  <a:lumOff val="75000"/>
                  <a:alpha val="10000"/>
                </a:schemeClr>
              </a:gs>
            </a:gsLst>
            <a:lin ang="5400000" scaled="1"/>
          </a:gradFill>
          <a:ln w="0" cap="flat">
            <a:noFill/>
            <a:prstDash val="solid"/>
            <a:miter lim="0"/>
          </a:ln>
        </p:spPr>
        <p:txBody>
          <a:bodyPr vert="horz" wrap="square" lIns="0" tIns="0" rIns="0" bIns="0"/>
          <a:lstStyle/>
          <a:p>
            <a:pPr marL="241300" indent="135255" algn="l" rtl="0" eaLnBrk="0">
              <a:lnSpc>
                <a:spcPct val="150000"/>
              </a:lnSpc>
              <a:tabLst>
                <a:tab pos="363220" algn="l"/>
              </a:tabLst>
            </a:pPr>
            <a:r>
              <a:rPr sz="1600" b="1" kern="0" spc="-10" dirty="0">
                <a:solidFill>
                  <a:srgbClr val="44546A"/>
                </a:solidFill>
                <a:latin typeface="Verdana" panose="020B0604030504040204" pitchFamily="34" charset="0"/>
                <a:ea typeface="Verdana" panose="020B0604030504040204" pitchFamily="34" charset="0"/>
                <a:cs typeface="Microsoft YaHei" panose="020B0503020204020204" charset="-122"/>
              </a:rPr>
              <a:t>Data Centers</a:t>
            </a:r>
            <a:endParaRPr sz="1600"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Wanguo Data Shanghai Waigaoqiao 88#</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China Electronics Southwest Guiyang Cloud Computing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Pangu Data Beijing Yizhuang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Telecom Beijing Yizhuang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Unicom Beijing Yiyuan Cultural Creative Base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Feixun Beijing Tianzhu Free Trade Zone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Pacific Telecom Wuqing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Qishang Online Beijing Yizhuang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21Vianet M5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21Vianet Tianjin Cloud Cube</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Beijing Yizhuang Asia-Pacific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National Information Center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China Sports Lottery Beijing Yizhuang Information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Founder Broadband Information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Lenovo North Research Information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China Netcom Hailaer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Hengtai Aipu Yongfeng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Shanghai Youfu Data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Beijing Computing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Wuxi Cloud Computing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rPr>
              <a:t>Baotou Cloud Computing Center</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p:txBody>
      </p:sp>
      <p:sp>
        <p:nvSpPr>
          <p:cNvPr id="5" name="文本框 4"/>
          <p:cNvSpPr txBox="1"/>
          <p:nvPr/>
        </p:nvSpPr>
        <p:spPr>
          <a:xfrm>
            <a:off x="6738620" y="1713230"/>
            <a:ext cx="6722110" cy="7265035"/>
          </a:xfrm>
          <a:prstGeom prst="rect">
            <a:avLst/>
          </a:prstGeom>
          <a:gradFill>
            <a:gsLst>
              <a:gs pos="100000">
                <a:schemeClr val="accent3"/>
              </a:gs>
              <a:gs pos="28000">
                <a:schemeClr val="accent3">
                  <a:lumMod val="25000"/>
                  <a:lumOff val="75000"/>
                  <a:alpha val="10000"/>
                </a:schemeClr>
              </a:gs>
            </a:gsLst>
            <a:lin ang="5400000" scaled="0"/>
          </a:gradFill>
        </p:spPr>
        <p:txBody>
          <a:bodyPr wrap="square" rtlCol="0" anchor="t">
            <a:noAutofit/>
          </a:bodyPr>
          <a:p>
            <a:pPr marL="241300" indent="135255" algn="l" rtl="0" eaLnBrk="0">
              <a:lnSpc>
                <a:spcPct val="150000"/>
              </a:lnSpc>
              <a:tabLst>
                <a:tab pos="363220" algn="l"/>
              </a:tabLst>
            </a:pPr>
            <a:r>
              <a:rPr sz="1600" b="1" kern="0" spc="-10" dirty="0">
                <a:solidFill>
                  <a:srgbClr val="44546A"/>
                </a:solidFill>
                <a:latin typeface="Verdana" panose="020B0604030504040204" pitchFamily="34" charset="0"/>
                <a:ea typeface="Verdana" panose="020B0604030504040204" pitchFamily="34" charset="0"/>
                <a:cs typeface="Microsoft YaHei" panose="020B0503020204020204" charset="-122"/>
                <a:sym typeface="+mn-ea"/>
              </a:rPr>
              <a:t>Banks</a:t>
            </a:r>
            <a:endParaRPr sz="1600"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China Merchants Bank</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China Minsheng Bank</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Educational Institutions</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China Education Television</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Beijing Television IPTV</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Northern University of Technology</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East China Normal University</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Shanghai Fudan University</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Wuxi Business College</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Nanjing University of Finance and Economics</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endParaRPr>
          </a:p>
          <a:p>
            <a:pPr marL="241300" indent="135255" algn="l" rtl="0" eaLnBrk="0">
              <a:lnSpc>
                <a:spcPct val="150000"/>
              </a:lnSpc>
              <a:tabLst>
                <a:tab pos="363220" algn="l"/>
              </a:tabLst>
            </a:pP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endParaRPr>
          </a:p>
          <a:p>
            <a:pPr marL="241300" indent="135255" algn="l" rtl="0" eaLnBrk="0">
              <a:lnSpc>
                <a:spcPct val="150000"/>
              </a:lnSpc>
              <a:tabLst>
                <a:tab pos="363220" algn="l"/>
              </a:tabLst>
            </a:pP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endParaRPr>
          </a:p>
          <a:p>
            <a:pPr marL="241300" indent="135255" algn="l" rtl="0" eaLnBrk="0">
              <a:lnSpc>
                <a:spcPct val="150000"/>
              </a:lnSpc>
              <a:tabLst>
                <a:tab pos="363220" algn="l"/>
              </a:tabLst>
            </a:pP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600" b="1" kern="0" spc="-10" dirty="0">
                <a:solidFill>
                  <a:srgbClr val="44546A"/>
                </a:solidFill>
                <a:latin typeface="Verdana" panose="020B0604030504040204" pitchFamily="34" charset="0"/>
                <a:ea typeface="Verdana" panose="020B0604030504040204" pitchFamily="34" charset="0"/>
                <a:cs typeface="Microsoft YaHei" panose="020B0503020204020204" charset="-122"/>
                <a:sym typeface="+mn-ea"/>
              </a:rPr>
              <a:t>Research Institutions</a:t>
            </a:r>
            <a:endParaRPr sz="1600" b="1" kern="0" spc="-10" dirty="0">
              <a:solidFill>
                <a:srgbClr val="44546A"/>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Electric Power Research Institute</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Chongqing Green Research Institute</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Jingdezhen 602 Institute, Jiangxi</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Institute of Process Engineering, Chinese Academy of Sciences</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50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Zhoushan Meteorological Bureau</a:t>
            </a:r>
            <a:endPar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endParaRPr>
          </a:p>
          <a:p>
            <a:pPr marL="241300" indent="135255" algn="l" rtl="0" eaLnBrk="0">
              <a:lnSpc>
                <a:spcPct val="137000"/>
              </a:lnSpc>
              <a:tabLst>
                <a:tab pos="363220" algn="l"/>
              </a:tabLst>
            </a:pPr>
            <a:r>
              <a:rPr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rPr>
              <a:t>Zhejiang Meteorological Bureau</a:t>
            </a:r>
            <a:endParaRPr lang="zh-CN" altLang="en-US" sz="1400" kern="0" spc="-10" dirty="0">
              <a:solidFill>
                <a:srgbClr val="231F20">
                  <a:alpha val="100000"/>
                </a:srgbClr>
              </a:solidFill>
              <a:latin typeface="Verdana" panose="020B0604030504040204" pitchFamily="34" charset="0"/>
              <a:ea typeface="Verdana" panose="020B0604030504040204" pitchFamily="34" charset="0"/>
              <a:cs typeface="Microsoft YaHei" panose="020B0503020204020204" charset="-122"/>
              <a:sym typeface="+mn-ea"/>
            </a:endParaRPr>
          </a:p>
        </p:txBody>
      </p:sp>
      <p:pic>
        <p:nvPicPr>
          <p:cNvPr id="43" name="图片 42"/>
          <p:cNvPicPr/>
          <p:nvPr/>
        </p:nvPicPr>
        <p:blipFill>
          <a:blip r:embed="rId1"/>
          <a:stretch>
            <a:fillRect/>
          </a:stretch>
        </p:blipFill>
        <p:spPr>
          <a:xfrm>
            <a:off x="10525125" y="1713230"/>
            <a:ext cx="2935605" cy="32232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5104" y="253206"/>
            <a:ext cx="14369143" cy="9753600"/>
          </a:xfrm>
          <a:prstGeom prst="rect">
            <a:avLst/>
          </a:prstGeom>
        </p:spPr>
      </p:pic>
      <p:sp>
        <p:nvSpPr>
          <p:cNvPr id="21" name="Rectangle 20"/>
          <p:cNvSpPr/>
          <p:nvPr/>
        </p:nvSpPr>
        <p:spPr>
          <a:xfrm>
            <a:off x="375104" y="253206"/>
            <a:ext cx="14369143" cy="9753600"/>
          </a:xfrm>
          <a:prstGeom prst="rect">
            <a:avLst/>
          </a:prstGeom>
          <a:solidFill>
            <a:schemeClr val="bg2">
              <a:lumMod val="9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5"/>
          <p:cNvSpPr/>
          <p:nvPr/>
        </p:nvSpPr>
        <p:spPr>
          <a:xfrm flipH="1">
            <a:off x="538314" y="6014400"/>
            <a:ext cx="14042721" cy="2526880"/>
          </a:xfrm>
          <a:custGeom>
            <a:avLst/>
            <a:gdLst/>
            <a:ahLst/>
            <a:cxnLst/>
            <a:rect l="l" t="t" r="r" b="b"/>
            <a:pathLst>
              <a:path w="6640195" h="10549890">
                <a:moveTo>
                  <a:pt x="6639787" y="10549762"/>
                </a:moveTo>
                <a:lnTo>
                  <a:pt x="0" y="10549762"/>
                </a:lnTo>
                <a:lnTo>
                  <a:pt x="0" y="0"/>
                </a:lnTo>
                <a:lnTo>
                  <a:pt x="6639787" y="0"/>
                </a:lnTo>
                <a:lnTo>
                  <a:pt x="6639787" y="10549762"/>
                </a:lnTo>
                <a:close/>
              </a:path>
            </a:pathLst>
          </a:custGeom>
          <a:solidFill>
            <a:srgbClr val="6D7579"/>
          </a:solidFill>
        </p:spPr>
        <p:txBody>
          <a:bodyPr wrap="square" lIns="0" tIns="0" rIns="0" bIns="0" rtlCol="0"/>
          <a:lstStyle/>
          <a:p>
            <a:pPr marL="0" algn="l" defTabSz="914400" rtl="0" eaLnBrk="1" latinLnBrk="0" hangingPunct="1"/>
            <a:endParaRPr dirty="0"/>
          </a:p>
        </p:txBody>
      </p:sp>
      <p:sp>
        <p:nvSpPr>
          <p:cNvPr id="4" name="مستطيل 38"/>
          <p:cNvSpPr/>
          <p:nvPr/>
        </p:nvSpPr>
        <p:spPr>
          <a:xfrm flipH="1">
            <a:off x="1002949" y="6891524"/>
            <a:ext cx="13219367" cy="830997"/>
          </a:xfrm>
          <a:prstGeom prst="rect">
            <a:avLst/>
          </a:prstGeom>
        </p:spPr>
        <p:txBody>
          <a:bodyPr wrap="square" anchor="ctr">
            <a:spAutoFit/>
          </a:bodyPr>
          <a:lstStyle/>
          <a:p>
            <a:pPr rtl="1"/>
            <a:r>
              <a:rPr lang="en-US" sz="4800" b="1" i="1" dirty="0">
                <a:solidFill>
                  <a:schemeClr val="bg1"/>
                </a:solidFill>
                <a:latin typeface="Verdana" panose="020B0604030504040204" pitchFamily="34" charset="0"/>
                <a:ea typeface="Verdana" panose="020B0604030504040204" pitchFamily="34" charset="0"/>
                <a:cs typeface="Sitka Small" charset="0"/>
              </a:rPr>
              <a:t>Thank you</a:t>
            </a:r>
            <a:endParaRPr lang="en-US" sz="4800" b="1" i="1" dirty="0">
              <a:solidFill>
                <a:schemeClr val="bg1"/>
              </a:solidFill>
              <a:latin typeface="Verdana" panose="020B0604030504040204" pitchFamily="34" charset="0"/>
              <a:ea typeface="Verdana" panose="020B0604030504040204" pitchFamily="34" charset="0"/>
              <a:cs typeface="Sitka Small" charset="0"/>
            </a:endParaRPr>
          </a:p>
        </p:txBody>
      </p:sp>
      <p:grpSp>
        <p:nvGrpSpPr>
          <p:cNvPr id="5" name="Group 4"/>
          <p:cNvGrpSpPr/>
          <p:nvPr/>
        </p:nvGrpSpPr>
        <p:grpSpPr>
          <a:xfrm>
            <a:off x="1002949" y="5878403"/>
            <a:ext cx="4772999" cy="330360"/>
            <a:chOff x="1002949" y="5878403"/>
            <a:chExt cx="4772999" cy="330360"/>
          </a:xfrm>
        </p:grpSpPr>
        <p:sp>
          <p:nvSpPr>
            <p:cNvPr id="6" name="object 8"/>
            <p:cNvSpPr/>
            <p:nvPr/>
          </p:nvSpPr>
          <p:spPr>
            <a:xfrm rot="5400000" flipH="1" flipV="1">
              <a:off x="1740438" y="5140915"/>
              <a:ext cx="330358" cy="1805336"/>
            </a:xfrm>
            <a:custGeom>
              <a:avLst/>
              <a:gdLst/>
              <a:ahLst/>
              <a:cxnLst/>
              <a:rect l="l" t="t" r="r" b="b"/>
              <a:pathLst>
                <a:path w="436879" h="2150745">
                  <a:moveTo>
                    <a:pt x="436290" y="0"/>
                  </a:moveTo>
                  <a:lnTo>
                    <a:pt x="0" y="0"/>
                  </a:lnTo>
                  <a:lnTo>
                    <a:pt x="0" y="1820771"/>
                  </a:lnTo>
                  <a:lnTo>
                    <a:pt x="436290" y="2150667"/>
                  </a:lnTo>
                  <a:lnTo>
                    <a:pt x="436290" y="0"/>
                  </a:lnTo>
                  <a:close/>
                </a:path>
              </a:pathLst>
            </a:custGeom>
            <a:solidFill>
              <a:srgbClr val="00DB01"/>
            </a:solidFill>
          </p:spPr>
          <p:txBody>
            <a:bodyPr wrap="square" lIns="0" tIns="0" rIns="0" bIns="0" rtlCol="0"/>
            <a:lstStyle/>
            <a:p>
              <a:pPr marL="0" algn="l" defTabSz="914400" rtl="0" eaLnBrk="1" latinLnBrk="0" hangingPunct="1"/>
              <a:endParaRPr dirty="0"/>
            </a:p>
          </p:txBody>
        </p:sp>
        <p:sp>
          <p:nvSpPr>
            <p:cNvPr id="7" name="object 9"/>
            <p:cNvSpPr/>
            <p:nvPr/>
          </p:nvSpPr>
          <p:spPr>
            <a:xfrm rot="5400000" flipH="1" flipV="1">
              <a:off x="2650507" y="5781338"/>
              <a:ext cx="330358" cy="524491"/>
            </a:xfrm>
            <a:custGeom>
              <a:avLst/>
              <a:gdLst/>
              <a:ahLst/>
              <a:cxnLst/>
              <a:rect l="l" t="t" r="r" b="b"/>
              <a:pathLst>
                <a:path w="436879" h="624839">
                  <a:moveTo>
                    <a:pt x="0" y="0"/>
                  </a:moveTo>
                  <a:lnTo>
                    <a:pt x="0" y="294441"/>
                  </a:lnTo>
                  <a:lnTo>
                    <a:pt x="436290" y="624326"/>
                  </a:lnTo>
                  <a:lnTo>
                    <a:pt x="436290" y="329895"/>
                  </a:lnTo>
                  <a:lnTo>
                    <a:pt x="0" y="0"/>
                  </a:lnTo>
                  <a:close/>
                </a:path>
              </a:pathLst>
            </a:custGeom>
            <a:solidFill>
              <a:srgbClr val="00DB01"/>
            </a:solidFill>
          </p:spPr>
          <p:txBody>
            <a:bodyPr wrap="square" lIns="0" tIns="0" rIns="0" bIns="0" rtlCol="0"/>
            <a:lstStyle/>
            <a:p>
              <a:endParaRPr dirty="0"/>
            </a:p>
          </p:txBody>
        </p:sp>
        <p:sp>
          <p:nvSpPr>
            <p:cNvPr id="8" name="object 10"/>
            <p:cNvSpPr/>
            <p:nvPr/>
          </p:nvSpPr>
          <p:spPr>
            <a:xfrm rot="5400000" flipH="1" flipV="1">
              <a:off x="3470548" y="5812253"/>
              <a:ext cx="330358" cy="462661"/>
            </a:xfrm>
            <a:custGeom>
              <a:avLst/>
              <a:gdLst/>
              <a:ahLst/>
              <a:cxnLst/>
              <a:rect l="l" t="t" r="r" b="b"/>
              <a:pathLst>
                <a:path w="436879" h="551179">
                  <a:moveTo>
                    <a:pt x="0" y="0"/>
                  </a:moveTo>
                  <a:lnTo>
                    <a:pt x="0" y="221008"/>
                  </a:lnTo>
                  <a:lnTo>
                    <a:pt x="436290" y="550904"/>
                  </a:lnTo>
                  <a:lnTo>
                    <a:pt x="436290" y="329895"/>
                  </a:lnTo>
                  <a:lnTo>
                    <a:pt x="0" y="0"/>
                  </a:lnTo>
                  <a:close/>
                </a:path>
              </a:pathLst>
            </a:custGeom>
            <a:solidFill>
              <a:srgbClr val="00DB01"/>
            </a:solidFill>
          </p:spPr>
          <p:txBody>
            <a:bodyPr wrap="square" lIns="0" tIns="0" rIns="0" bIns="0" rtlCol="0"/>
            <a:lstStyle/>
            <a:p>
              <a:endParaRPr dirty="0"/>
            </a:p>
          </p:txBody>
        </p:sp>
        <p:sp>
          <p:nvSpPr>
            <p:cNvPr id="9" name="object 11"/>
            <p:cNvSpPr/>
            <p:nvPr/>
          </p:nvSpPr>
          <p:spPr>
            <a:xfrm rot="5400000" flipH="1" flipV="1">
              <a:off x="4564113" y="5853296"/>
              <a:ext cx="330358" cy="380576"/>
            </a:xfrm>
            <a:custGeom>
              <a:avLst/>
              <a:gdLst/>
              <a:ahLst/>
              <a:cxnLst/>
              <a:rect l="l" t="t" r="r" b="b"/>
              <a:pathLst>
                <a:path w="436879" h="453390">
                  <a:moveTo>
                    <a:pt x="0" y="0"/>
                  </a:moveTo>
                  <a:lnTo>
                    <a:pt x="0" y="123106"/>
                  </a:lnTo>
                  <a:lnTo>
                    <a:pt x="436290" y="453001"/>
                  </a:lnTo>
                  <a:lnTo>
                    <a:pt x="436290" y="329895"/>
                  </a:lnTo>
                  <a:lnTo>
                    <a:pt x="0" y="0"/>
                  </a:lnTo>
                  <a:close/>
                </a:path>
              </a:pathLst>
            </a:custGeom>
            <a:solidFill>
              <a:srgbClr val="00DB01"/>
            </a:solidFill>
          </p:spPr>
          <p:txBody>
            <a:bodyPr wrap="square" lIns="0" tIns="0" rIns="0" bIns="0" rtlCol="0"/>
            <a:lstStyle/>
            <a:p>
              <a:endParaRPr dirty="0"/>
            </a:p>
          </p:txBody>
        </p:sp>
        <p:sp>
          <p:nvSpPr>
            <p:cNvPr id="10" name="object 12"/>
            <p:cNvSpPr/>
            <p:nvPr/>
          </p:nvSpPr>
          <p:spPr>
            <a:xfrm rot="5400000" flipH="1" flipV="1">
              <a:off x="3197293" y="5801859"/>
              <a:ext cx="330358" cy="483449"/>
            </a:xfrm>
            <a:custGeom>
              <a:avLst/>
              <a:gdLst/>
              <a:ahLst/>
              <a:cxnLst/>
              <a:rect l="l" t="t" r="r" b="b"/>
              <a:pathLst>
                <a:path w="436879" h="575945">
                  <a:moveTo>
                    <a:pt x="0" y="0"/>
                  </a:moveTo>
                  <a:lnTo>
                    <a:pt x="0" y="245479"/>
                  </a:lnTo>
                  <a:lnTo>
                    <a:pt x="436290" y="575375"/>
                  </a:lnTo>
                  <a:lnTo>
                    <a:pt x="436290" y="329895"/>
                  </a:lnTo>
                  <a:lnTo>
                    <a:pt x="0" y="0"/>
                  </a:lnTo>
                  <a:close/>
                </a:path>
              </a:pathLst>
            </a:custGeom>
            <a:solidFill>
              <a:srgbClr val="00DB01"/>
            </a:solidFill>
          </p:spPr>
          <p:txBody>
            <a:bodyPr wrap="square" lIns="0" tIns="0" rIns="0" bIns="0" rtlCol="0"/>
            <a:lstStyle/>
            <a:p>
              <a:endParaRPr dirty="0"/>
            </a:p>
          </p:txBody>
        </p:sp>
        <p:sp>
          <p:nvSpPr>
            <p:cNvPr id="11" name="object 13"/>
            <p:cNvSpPr/>
            <p:nvPr/>
          </p:nvSpPr>
          <p:spPr>
            <a:xfrm rot="5400000" flipH="1" flipV="1">
              <a:off x="5664036" y="6096851"/>
              <a:ext cx="121483" cy="102340"/>
            </a:xfrm>
            <a:custGeom>
              <a:avLst/>
              <a:gdLst/>
              <a:ahLst/>
              <a:cxnLst/>
              <a:rect l="l" t="t" r="r" b="b"/>
              <a:pathLst>
                <a:path w="160654" h="121920">
                  <a:moveTo>
                    <a:pt x="0" y="0"/>
                  </a:moveTo>
                  <a:lnTo>
                    <a:pt x="0" y="25203"/>
                  </a:lnTo>
                  <a:lnTo>
                    <a:pt x="127242" y="121420"/>
                  </a:lnTo>
                  <a:lnTo>
                    <a:pt x="160571" y="121420"/>
                  </a:lnTo>
                  <a:lnTo>
                    <a:pt x="0" y="0"/>
                  </a:lnTo>
                  <a:close/>
                </a:path>
              </a:pathLst>
            </a:custGeom>
            <a:solidFill>
              <a:srgbClr val="00DB01"/>
            </a:solidFill>
          </p:spPr>
          <p:txBody>
            <a:bodyPr wrap="square" lIns="0" tIns="0" rIns="0" bIns="0" rtlCol="0"/>
            <a:lstStyle/>
            <a:p>
              <a:endParaRPr dirty="0"/>
            </a:p>
          </p:txBody>
        </p:sp>
        <p:sp>
          <p:nvSpPr>
            <p:cNvPr id="12" name="object 14"/>
            <p:cNvSpPr/>
            <p:nvPr/>
          </p:nvSpPr>
          <p:spPr>
            <a:xfrm rot="5400000" flipH="1" flipV="1">
              <a:off x="3744072" y="5822381"/>
              <a:ext cx="330358" cy="442406"/>
            </a:xfrm>
            <a:custGeom>
              <a:avLst/>
              <a:gdLst/>
              <a:ahLst/>
              <a:cxnLst/>
              <a:rect l="l" t="t" r="r" b="b"/>
              <a:pathLst>
                <a:path w="436879" h="527050">
                  <a:moveTo>
                    <a:pt x="0" y="0"/>
                  </a:moveTo>
                  <a:lnTo>
                    <a:pt x="0" y="196538"/>
                  </a:lnTo>
                  <a:lnTo>
                    <a:pt x="436290" y="526434"/>
                  </a:lnTo>
                  <a:lnTo>
                    <a:pt x="436290" y="329895"/>
                  </a:lnTo>
                  <a:lnTo>
                    <a:pt x="0" y="0"/>
                  </a:lnTo>
                  <a:close/>
                </a:path>
              </a:pathLst>
            </a:custGeom>
            <a:solidFill>
              <a:srgbClr val="00DB01"/>
            </a:solidFill>
          </p:spPr>
          <p:txBody>
            <a:bodyPr wrap="square" lIns="0" tIns="0" rIns="0" bIns="0" rtlCol="0"/>
            <a:lstStyle/>
            <a:p>
              <a:endParaRPr dirty="0"/>
            </a:p>
          </p:txBody>
        </p:sp>
        <p:sp>
          <p:nvSpPr>
            <p:cNvPr id="13" name="object 15"/>
            <p:cNvSpPr/>
            <p:nvPr/>
          </p:nvSpPr>
          <p:spPr>
            <a:xfrm rot="5400000" flipH="1" flipV="1">
              <a:off x="4837369" y="5863690"/>
              <a:ext cx="330358" cy="359788"/>
            </a:xfrm>
            <a:custGeom>
              <a:avLst/>
              <a:gdLst/>
              <a:ahLst/>
              <a:cxnLst/>
              <a:rect l="l" t="t" r="r" b="b"/>
              <a:pathLst>
                <a:path w="436879" h="428625">
                  <a:moveTo>
                    <a:pt x="0" y="0"/>
                  </a:moveTo>
                  <a:lnTo>
                    <a:pt x="0" y="98635"/>
                  </a:lnTo>
                  <a:lnTo>
                    <a:pt x="436290" y="428520"/>
                  </a:lnTo>
                  <a:lnTo>
                    <a:pt x="436290" y="329895"/>
                  </a:lnTo>
                  <a:lnTo>
                    <a:pt x="0" y="0"/>
                  </a:lnTo>
                  <a:close/>
                </a:path>
              </a:pathLst>
            </a:custGeom>
            <a:solidFill>
              <a:srgbClr val="00DB01"/>
            </a:solidFill>
          </p:spPr>
          <p:txBody>
            <a:bodyPr wrap="square" lIns="0" tIns="0" rIns="0" bIns="0" rtlCol="0"/>
            <a:lstStyle/>
            <a:p>
              <a:endParaRPr dirty="0"/>
            </a:p>
          </p:txBody>
        </p:sp>
        <p:sp>
          <p:nvSpPr>
            <p:cNvPr id="14" name="object 16"/>
            <p:cNvSpPr/>
            <p:nvPr/>
          </p:nvSpPr>
          <p:spPr>
            <a:xfrm rot="5400000" flipH="1" flipV="1">
              <a:off x="4290588" y="5843168"/>
              <a:ext cx="330358" cy="400831"/>
            </a:xfrm>
            <a:custGeom>
              <a:avLst/>
              <a:gdLst/>
              <a:ahLst/>
              <a:cxnLst/>
              <a:rect l="l" t="t" r="r" b="b"/>
              <a:pathLst>
                <a:path w="436879" h="477520">
                  <a:moveTo>
                    <a:pt x="0" y="0"/>
                  </a:moveTo>
                  <a:lnTo>
                    <a:pt x="0" y="147576"/>
                  </a:lnTo>
                  <a:lnTo>
                    <a:pt x="436290" y="477482"/>
                  </a:lnTo>
                  <a:lnTo>
                    <a:pt x="436290" y="329895"/>
                  </a:lnTo>
                  <a:lnTo>
                    <a:pt x="0" y="0"/>
                  </a:lnTo>
                  <a:close/>
                </a:path>
              </a:pathLst>
            </a:custGeom>
            <a:solidFill>
              <a:srgbClr val="00DB01"/>
            </a:solidFill>
          </p:spPr>
          <p:txBody>
            <a:bodyPr wrap="square" lIns="0" tIns="0" rIns="0" bIns="0" rtlCol="0"/>
            <a:lstStyle/>
            <a:p>
              <a:endParaRPr dirty="0"/>
            </a:p>
          </p:txBody>
        </p:sp>
        <p:sp>
          <p:nvSpPr>
            <p:cNvPr id="15" name="object 17"/>
            <p:cNvSpPr/>
            <p:nvPr/>
          </p:nvSpPr>
          <p:spPr>
            <a:xfrm rot="5400000" flipH="1" flipV="1">
              <a:off x="5110893" y="5873817"/>
              <a:ext cx="330358" cy="339533"/>
            </a:xfrm>
            <a:custGeom>
              <a:avLst/>
              <a:gdLst/>
              <a:ahLst/>
              <a:cxnLst/>
              <a:rect l="l" t="t" r="r" b="b"/>
              <a:pathLst>
                <a:path w="436879" h="404495">
                  <a:moveTo>
                    <a:pt x="0" y="0"/>
                  </a:moveTo>
                  <a:lnTo>
                    <a:pt x="0" y="74154"/>
                  </a:lnTo>
                  <a:lnTo>
                    <a:pt x="436290" y="404050"/>
                  </a:lnTo>
                  <a:lnTo>
                    <a:pt x="436290" y="329895"/>
                  </a:lnTo>
                  <a:lnTo>
                    <a:pt x="0" y="0"/>
                  </a:lnTo>
                  <a:close/>
                </a:path>
              </a:pathLst>
            </a:custGeom>
            <a:solidFill>
              <a:srgbClr val="00DB01"/>
            </a:solidFill>
          </p:spPr>
          <p:txBody>
            <a:bodyPr wrap="square" lIns="0" tIns="0" rIns="0" bIns="0" rtlCol="0"/>
            <a:lstStyle/>
            <a:p>
              <a:endParaRPr dirty="0"/>
            </a:p>
          </p:txBody>
        </p:sp>
        <p:sp>
          <p:nvSpPr>
            <p:cNvPr id="16" name="object 18"/>
            <p:cNvSpPr/>
            <p:nvPr/>
          </p:nvSpPr>
          <p:spPr>
            <a:xfrm rot="5400000" flipH="1" flipV="1">
              <a:off x="2923767" y="5791732"/>
              <a:ext cx="330358" cy="503703"/>
            </a:xfrm>
            <a:custGeom>
              <a:avLst/>
              <a:gdLst/>
              <a:ahLst/>
              <a:cxnLst/>
              <a:rect l="l" t="t" r="r" b="b"/>
              <a:pathLst>
                <a:path w="436879" h="600075">
                  <a:moveTo>
                    <a:pt x="0" y="0"/>
                  </a:moveTo>
                  <a:lnTo>
                    <a:pt x="0" y="269960"/>
                  </a:lnTo>
                  <a:lnTo>
                    <a:pt x="436290" y="599856"/>
                  </a:lnTo>
                  <a:lnTo>
                    <a:pt x="436290" y="329895"/>
                  </a:lnTo>
                  <a:lnTo>
                    <a:pt x="0" y="0"/>
                  </a:lnTo>
                  <a:close/>
                </a:path>
              </a:pathLst>
            </a:custGeom>
            <a:solidFill>
              <a:srgbClr val="00DB01"/>
            </a:solidFill>
          </p:spPr>
          <p:txBody>
            <a:bodyPr wrap="square" lIns="0" tIns="0" rIns="0" bIns="0" rtlCol="0"/>
            <a:lstStyle/>
            <a:p>
              <a:endParaRPr dirty="0"/>
            </a:p>
          </p:txBody>
        </p:sp>
        <p:sp>
          <p:nvSpPr>
            <p:cNvPr id="17" name="object 19"/>
            <p:cNvSpPr/>
            <p:nvPr/>
          </p:nvSpPr>
          <p:spPr>
            <a:xfrm rot="5400000" flipH="1" flipV="1">
              <a:off x="4017328" y="5832775"/>
              <a:ext cx="330358" cy="421617"/>
            </a:xfrm>
            <a:custGeom>
              <a:avLst/>
              <a:gdLst/>
              <a:ahLst/>
              <a:cxnLst/>
              <a:rect l="l" t="t" r="r" b="b"/>
              <a:pathLst>
                <a:path w="436879" h="502284">
                  <a:moveTo>
                    <a:pt x="0" y="0"/>
                  </a:moveTo>
                  <a:lnTo>
                    <a:pt x="0" y="172057"/>
                  </a:lnTo>
                  <a:lnTo>
                    <a:pt x="436290" y="501953"/>
                  </a:lnTo>
                  <a:lnTo>
                    <a:pt x="436290" y="329895"/>
                  </a:lnTo>
                  <a:lnTo>
                    <a:pt x="0" y="0"/>
                  </a:lnTo>
                  <a:close/>
                </a:path>
              </a:pathLst>
            </a:custGeom>
            <a:solidFill>
              <a:srgbClr val="00DB01"/>
            </a:solidFill>
          </p:spPr>
          <p:txBody>
            <a:bodyPr wrap="square" lIns="0" tIns="0" rIns="0" bIns="0" rtlCol="0"/>
            <a:lstStyle/>
            <a:p>
              <a:endParaRPr dirty="0"/>
            </a:p>
          </p:txBody>
        </p:sp>
        <p:sp>
          <p:nvSpPr>
            <p:cNvPr id="18" name="object 20"/>
            <p:cNvSpPr/>
            <p:nvPr/>
          </p:nvSpPr>
          <p:spPr>
            <a:xfrm rot="5400000" flipH="1" flipV="1">
              <a:off x="5384151" y="5884209"/>
              <a:ext cx="330358" cy="318746"/>
            </a:xfrm>
            <a:custGeom>
              <a:avLst/>
              <a:gdLst/>
              <a:ahLst/>
              <a:cxnLst/>
              <a:rect l="l" t="t" r="r" b="b"/>
              <a:pathLst>
                <a:path w="436879" h="379729">
                  <a:moveTo>
                    <a:pt x="0" y="0"/>
                  </a:moveTo>
                  <a:lnTo>
                    <a:pt x="0" y="49673"/>
                  </a:lnTo>
                  <a:lnTo>
                    <a:pt x="436290" y="379569"/>
                  </a:lnTo>
                  <a:lnTo>
                    <a:pt x="436290" y="329895"/>
                  </a:lnTo>
                  <a:lnTo>
                    <a:pt x="0" y="0"/>
                  </a:lnTo>
                  <a:close/>
                </a:path>
              </a:pathLst>
            </a:custGeom>
            <a:solidFill>
              <a:srgbClr val="00DB01"/>
            </a:solidFill>
          </p:spPr>
          <p:txBody>
            <a:bodyPr wrap="square" lIns="0" tIns="0" rIns="0" bIns="0" rtlCol="0"/>
            <a:lstStyle/>
            <a:p>
              <a:endParaRPr dirty="0"/>
            </a:p>
          </p:txBody>
        </p:sp>
      </p:grpSp>
      <p:grpSp>
        <p:nvGrpSpPr>
          <p:cNvPr id="33" name="Group 32"/>
          <p:cNvGrpSpPr/>
          <p:nvPr/>
        </p:nvGrpSpPr>
        <p:grpSpPr>
          <a:xfrm>
            <a:off x="578695" y="453902"/>
            <a:ext cx="2389839" cy="1264831"/>
            <a:chOff x="11524583" y="4529045"/>
            <a:chExt cx="2389839" cy="1264831"/>
          </a:xfrm>
        </p:grpSpPr>
        <p:pic>
          <p:nvPicPr>
            <p:cNvPr id="32" name="Picture 31"/>
            <p:cNvPicPr>
              <a:picLocks noChangeAspect="1"/>
            </p:cNvPicPr>
            <p:nvPr/>
          </p:nvPicPr>
          <p:blipFill>
            <a:blip r:embed="rId2"/>
            <a:stretch>
              <a:fillRect/>
            </a:stretch>
          </p:blipFill>
          <p:spPr>
            <a:xfrm>
              <a:off x="11524583" y="4530470"/>
              <a:ext cx="2389839" cy="126198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0" name="Group 29"/>
            <p:cNvGrpSpPr/>
            <p:nvPr/>
          </p:nvGrpSpPr>
          <p:grpSpPr>
            <a:xfrm>
              <a:off x="11535199" y="4529045"/>
              <a:ext cx="2368607" cy="1264831"/>
              <a:chOff x="12201316" y="8741975"/>
              <a:chExt cx="2368607" cy="1264831"/>
            </a:xfrm>
          </p:grpSpPr>
          <p:sp>
            <p:nvSpPr>
              <p:cNvPr id="28" name="textbox 30"/>
              <p:cNvSpPr/>
              <p:nvPr/>
            </p:nvSpPr>
            <p:spPr>
              <a:xfrm>
                <a:off x="12201316" y="9755832"/>
                <a:ext cx="2368607" cy="174587"/>
              </a:xfrm>
              <a:prstGeom prst="rect">
                <a:avLst/>
              </a:prstGeom>
              <a:noFill/>
              <a:ln w="0" cap="flat">
                <a:noFill/>
                <a:prstDash val="solid"/>
                <a:miter lim="0"/>
              </a:ln>
            </p:spPr>
            <p:txBody>
              <a:bodyPr vert="horz" wrap="square" lIns="0" tIns="0" rIns="0" bIns="0" anchor="t"/>
              <a:lstStyle/>
              <a:p>
                <a:pPr algn="l" rtl="0" eaLnBrk="0">
                  <a:lnSpc>
                    <a:spcPct val="83000"/>
                  </a:lnSpc>
                </a:pPr>
                <a:endParaRPr sz="700" dirty="0">
                  <a:solidFill>
                    <a:schemeClr val="accent6"/>
                  </a:solidFill>
                  <a:latin typeface="Verdana" panose="020B0604030504040204" pitchFamily="34" charset="0"/>
                  <a:ea typeface="Verdana" panose="020B0604030504040204" pitchFamily="34" charset="0"/>
                  <a:cs typeface="Arial" panose="020B0604020202020204"/>
                </a:endParaRPr>
              </a:p>
              <a:p>
                <a:pPr marL="12700" algn="ctr" rtl="0" eaLnBrk="0">
                  <a:lnSpc>
                    <a:spcPct val="96000"/>
                  </a:lnSpc>
                </a:pP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B</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rilliant</a:t>
                </a:r>
                <a:r>
                  <a:rPr lang="en-US" sz="1100" dirty="0">
                    <a:solidFill>
                      <a:schemeClr val="accent6"/>
                    </a:solidFill>
                    <a:latin typeface="Verdana" panose="020B0604030504040204" pitchFamily="34" charset="0"/>
                    <a:ea typeface="Verdana" panose="020B0604030504040204" pitchFamily="34" charset="0"/>
                    <a:cs typeface="Microsoft YaHei" panose="020B0503020204020204" charset="-122"/>
                  </a:rPr>
                  <a:t>-</a:t>
                </a: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S</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ophisticated</a:t>
                </a:r>
                <a:r>
                  <a:rPr lang="en-US" sz="1100" dirty="0">
                    <a:solidFill>
                      <a:schemeClr val="accent6"/>
                    </a:solidFill>
                    <a:latin typeface="Verdana" panose="020B0604030504040204" pitchFamily="34" charset="0"/>
                    <a:ea typeface="Verdana" panose="020B0604030504040204" pitchFamily="34" charset="0"/>
                    <a:cs typeface="Microsoft YaHei" panose="020B0503020204020204" charset="-122"/>
                  </a:rPr>
                  <a:t>-</a:t>
                </a:r>
                <a:r>
                  <a:rPr lang="en-US" sz="1100" b="1" dirty="0">
                    <a:solidFill>
                      <a:schemeClr val="accent6"/>
                    </a:solidFill>
                    <a:latin typeface="Verdana" panose="020B0604030504040204" pitchFamily="34" charset="0"/>
                    <a:ea typeface="Verdana" panose="020B0604030504040204" pitchFamily="34" charset="0"/>
                    <a:cs typeface="Microsoft YaHei" panose="020B0503020204020204" charset="-122"/>
                  </a:rPr>
                  <a:t>D</a:t>
                </a:r>
                <a:r>
                  <a:rPr lang="en-US" sz="1100" dirty="0">
                    <a:solidFill>
                      <a:srgbClr val="616161"/>
                    </a:solidFill>
                    <a:latin typeface="Verdana" panose="020B0604030504040204" pitchFamily="34" charset="0"/>
                    <a:ea typeface="Verdana" panose="020B0604030504040204" pitchFamily="34" charset="0"/>
                    <a:cs typeface="Microsoft YaHei" panose="020B0503020204020204" charset="-122"/>
                  </a:rPr>
                  <a:t>edicated</a:t>
                </a:r>
                <a:endParaRPr lang="en-US" sz="1100" dirty="0">
                  <a:solidFill>
                    <a:srgbClr val="616161"/>
                  </a:solidFill>
                  <a:latin typeface="Verdana" panose="020B0604030504040204" pitchFamily="34" charset="0"/>
                  <a:ea typeface="Verdana" panose="020B0604030504040204" pitchFamily="34" charset="0"/>
                  <a:cs typeface="Microsoft YaHei" panose="020B0503020204020204" charset="-122"/>
                </a:endParaRPr>
              </a:p>
            </p:txBody>
          </p:sp>
          <p:pic>
            <p:nvPicPr>
              <p:cNvPr id="29" name="Picture 28" descr="A green and black logo&#10;&#10;Description automatically generated"/>
              <p:cNvPicPr>
                <a:picLocks noChangeAspect="1"/>
              </p:cNvPicPr>
              <p:nvPr/>
            </p:nvPicPr>
            <p:blipFill>
              <a:blip r:embed="rId3">
                <a:clrChange>
                  <a:clrFrom>
                    <a:srgbClr val="FFFFFF"/>
                  </a:clrFrom>
                  <a:clrTo>
                    <a:srgbClr val="FFFFFF">
                      <a:alpha val="0"/>
                    </a:srgbClr>
                  </a:clrTo>
                </a:clrChange>
              </a:blip>
              <a:srcRect l="13155" t="30649" r="10846" b="27331"/>
              <a:stretch>
                <a:fillRect/>
              </a:stretch>
            </p:blipFill>
            <p:spPr>
              <a:xfrm>
                <a:off x="12238698" y="8741975"/>
                <a:ext cx="2293843" cy="1264831"/>
              </a:xfrm>
              <a:prstGeom prst="rect">
                <a:avLst/>
              </a:prstGeom>
            </p:spPr>
          </p:pic>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16"/>
          <p:cNvSpPr/>
          <p:nvPr/>
        </p:nvSpPr>
        <p:spPr>
          <a:xfrm>
            <a:off x="687705" y="2072004"/>
            <a:ext cx="6150610" cy="6938645"/>
          </a:xfrm>
          <a:prstGeom prst="rect">
            <a:avLst/>
          </a:prstGeom>
          <a:noFill/>
          <a:ln w="0" cap="flat">
            <a:noFill/>
            <a:prstDash val="solid"/>
            <a:miter lim="0"/>
          </a:ln>
        </p:spPr>
        <p:txBody>
          <a:bodyPr vert="horz" wrap="square" lIns="0" tIns="0" rIns="0" bIns="0"/>
          <a:lstStyle/>
          <a:p>
            <a:pPr algn="l" rtl="0" eaLnBrk="0">
              <a:lnSpc>
                <a:spcPct val="124000"/>
              </a:lnSpc>
            </a:pPr>
            <a:endParaRPr lang="en-US" sz="1000" dirty="0">
              <a:latin typeface="Arial" panose="020B0604020202020204"/>
              <a:ea typeface="Microsoft YaHei" panose="020B0503020204020204" charset="-122"/>
              <a:cs typeface="Arial" panose="020B0604020202020204"/>
            </a:endParaRPr>
          </a:p>
        </p:txBody>
      </p:sp>
      <p:sp>
        <p:nvSpPr>
          <p:cNvPr id="38" name="textbox 18"/>
          <p:cNvSpPr/>
          <p:nvPr/>
        </p:nvSpPr>
        <p:spPr>
          <a:xfrm>
            <a:off x="8150455" y="2345629"/>
            <a:ext cx="6151245" cy="739140"/>
          </a:xfrm>
          <a:prstGeom prst="rect">
            <a:avLst/>
          </a:prstGeom>
          <a:noFill/>
          <a:ln w="0" cap="flat">
            <a:noFill/>
            <a:prstDash val="solid"/>
            <a:miter lim="0"/>
          </a:ln>
        </p:spPr>
        <p:txBody>
          <a:bodyPr vert="horz" wrap="square" lIns="0" tIns="0" rIns="0" bIns="0"/>
          <a:lstStyle/>
          <a:p>
            <a:pPr algn="l" rtl="0" eaLnBrk="0">
              <a:lnSpc>
                <a:spcPct val="13000"/>
              </a:lnSpc>
            </a:pPr>
            <a:endParaRPr sz="100" dirty="0">
              <a:latin typeface="Arial" panose="020B0604020202020204"/>
              <a:ea typeface="Arial" panose="020B0604020202020204"/>
              <a:cs typeface="Arial" panose="020B0604020202020204"/>
            </a:endParaRPr>
          </a:p>
          <a:p>
            <a:pPr marL="12700" indent="635" algn="l" rtl="0" eaLnBrk="0">
              <a:lnSpc>
                <a:spcPct val="132000"/>
              </a:lnSpc>
            </a:pPr>
            <a:endParaRPr sz="900" dirty="0">
              <a:latin typeface="Microsoft YaHei" panose="020B0503020204020204" charset="-122"/>
              <a:ea typeface="Microsoft YaHei" panose="020B0503020204020204" charset="-122"/>
              <a:cs typeface="Microsoft YaHei" panose="020B0503020204020204" charset="-122"/>
            </a:endParaRPr>
          </a:p>
        </p:txBody>
      </p:sp>
      <p:sp>
        <p:nvSpPr>
          <p:cNvPr id="39" name="textbox 20"/>
          <p:cNvSpPr/>
          <p:nvPr/>
        </p:nvSpPr>
        <p:spPr>
          <a:xfrm>
            <a:off x="8242662" y="975749"/>
            <a:ext cx="6142355" cy="1045210"/>
          </a:xfrm>
          <a:prstGeom prst="rect">
            <a:avLst/>
          </a:prstGeom>
          <a:noFill/>
          <a:ln w="0" cap="flat">
            <a:noFill/>
            <a:prstDash val="solid"/>
            <a:miter lim="0"/>
          </a:ln>
        </p:spPr>
        <p:txBody>
          <a:bodyPr vert="horz" wrap="square" lIns="0" tIns="0" rIns="0" bIns="0"/>
          <a:lstStyle/>
          <a:p>
            <a:pPr algn="l" rtl="0" eaLnBrk="0">
              <a:lnSpc>
                <a:spcPct val="14000"/>
              </a:lnSpc>
            </a:pPr>
            <a:endParaRPr sz="100" dirty="0">
              <a:latin typeface="Arial" panose="020B0604020202020204"/>
              <a:ea typeface="Arial" panose="020B0604020202020204"/>
              <a:cs typeface="Arial" panose="020B0604020202020204"/>
            </a:endParaRPr>
          </a:p>
        </p:txBody>
      </p:sp>
      <p:sp>
        <p:nvSpPr>
          <p:cNvPr id="40" name="textbox 22"/>
          <p:cNvSpPr/>
          <p:nvPr/>
        </p:nvSpPr>
        <p:spPr>
          <a:xfrm>
            <a:off x="8150088" y="3748491"/>
            <a:ext cx="6144259" cy="346709"/>
          </a:xfrm>
          <a:prstGeom prst="rect">
            <a:avLst/>
          </a:prstGeom>
          <a:noFill/>
          <a:ln w="0" cap="flat">
            <a:noFill/>
            <a:prstDash val="solid"/>
            <a:miter lim="0"/>
          </a:ln>
        </p:spPr>
        <p:txBody>
          <a:bodyPr vert="horz" wrap="square" lIns="0" tIns="0" rIns="0" bIns="0"/>
          <a:lstStyle/>
          <a:p>
            <a:pPr algn="l" rtl="0" eaLnBrk="0">
              <a:lnSpc>
                <a:spcPct val="13000"/>
              </a:lnSpc>
            </a:pPr>
            <a:endParaRPr sz="100" dirty="0">
              <a:latin typeface="Arial" panose="020B0604020202020204"/>
              <a:ea typeface="Arial" panose="020B0604020202020204"/>
              <a:cs typeface="Arial" panose="020B0604020202020204"/>
            </a:endParaRPr>
          </a:p>
        </p:txBody>
      </p:sp>
      <p:sp>
        <p:nvSpPr>
          <p:cNvPr id="55" name="Pentagon 10"/>
          <p:cNvSpPr/>
          <p:nvPr/>
        </p:nvSpPr>
        <p:spPr bwMode="gray">
          <a:xfrm rot="5400000">
            <a:off x="5055647" y="1122535"/>
            <a:ext cx="3956877" cy="4321625"/>
          </a:xfrm>
          <a:prstGeom prst="homePlate">
            <a:avLst>
              <a:gd name="adj" fmla="val 27716"/>
            </a:avLst>
          </a:prstGeom>
          <a:solidFill>
            <a:schemeClr val="bg2">
              <a:alpha val="41000"/>
            </a:schemeClr>
          </a:solidFill>
          <a:ln w="6350" algn="ctr">
            <a:noFill/>
            <a:miter lim="800000"/>
          </a:ln>
          <a:effectLst>
            <a:outerShdw blurRad="50800" dist="50800" dir="5400000" algn="ctr" rotWithShape="0">
              <a:srgbClr val="000000">
                <a:alpha val="0"/>
              </a:srgbClr>
            </a:outerShdw>
          </a:effectLst>
        </p:spPr>
        <p:txBody>
          <a:bodyPr vert="vert" wrap="square" lIns="88900" tIns="88900" rIns="88900" bIns="88900" rtlCol="0" anchor="ctr"/>
          <a:lstStyle/>
          <a:p>
            <a:pPr marL="0" marR="0" lvl="0" indent="0" algn="ctr" defTabSz="121920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US" sz="1270" b="1" i="1" u="none" strike="noStrike" kern="0" cap="none" spc="0" normalizeH="0" baseline="0" noProof="0" dirty="0">
              <a:ln>
                <a:noFill/>
              </a:ln>
              <a:solidFill>
                <a:srgbClr val="FFFFFF"/>
              </a:solidFill>
              <a:effectLst/>
              <a:uLnTx/>
              <a:uFillTx/>
              <a:latin typeface="Verdana" panose="020B0604030504040204"/>
            </a:endParaRPr>
          </a:p>
        </p:txBody>
      </p:sp>
      <p:sp>
        <p:nvSpPr>
          <p:cNvPr id="81" name="Rounded Rectangle 22"/>
          <p:cNvSpPr/>
          <p:nvPr/>
        </p:nvSpPr>
        <p:spPr bwMode="gray">
          <a:xfrm>
            <a:off x="2809875" y="2810510"/>
            <a:ext cx="9392285" cy="1102360"/>
          </a:xfrm>
          <a:prstGeom prst="roundRect">
            <a:avLst>
              <a:gd name="adj" fmla="val 0"/>
            </a:avLst>
          </a:prstGeom>
          <a:solidFill>
            <a:schemeClr val="bg1"/>
          </a:solidFill>
          <a:ln w="6350" algn="ctr">
            <a:noFill/>
            <a:miter lim="800000"/>
          </a:ln>
        </p:spPr>
        <p:txBody>
          <a:bodyPr wrap="square" lIns="88900" tIns="88900" rIns="88900" bIns="88900" rtlCol="0" anchor="ctr"/>
          <a:lstStyle/>
          <a:p>
            <a:pPr marL="0" marR="0" lvl="0" indent="0" algn="ctr"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lang="en-US" b="1" i="1" noProof="0" dirty="0">
                <a:ln>
                  <a:noFill/>
                </a:ln>
                <a:solidFill>
                  <a:srgbClr val="6D7579"/>
                </a:solidFill>
                <a:effectLst/>
                <a:uLnTx/>
                <a:uFillTx/>
                <a:latin typeface="Verdana" panose="020B0604030504040204"/>
                <a:sym typeface="+mn-ea"/>
              </a:rPr>
              <a:t>Beijing </a:t>
            </a:r>
            <a:r>
              <a:rPr lang="en-US" b="1" i="1" noProof="0" dirty="0">
                <a:ln>
                  <a:noFill/>
                </a:ln>
                <a:solidFill>
                  <a:srgbClr val="00DB01"/>
                </a:solidFill>
                <a:effectLst/>
                <a:uLnTx/>
                <a:uFillTx/>
                <a:latin typeface="Verdana" panose="020B0604030504040204"/>
                <a:sym typeface="+mn-ea"/>
              </a:rPr>
              <a:t>B</a:t>
            </a:r>
            <a:r>
              <a:rPr lang="en-US" b="1" i="1" noProof="0" dirty="0">
                <a:ln>
                  <a:noFill/>
                </a:ln>
                <a:effectLst/>
                <a:uLnTx/>
                <a:uFillTx/>
                <a:latin typeface="Verdana" panose="020B0604030504040204"/>
                <a:sym typeface="+mn-ea"/>
              </a:rPr>
              <a:t>OER</a:t>
            </a:r>
            <a:r>
              <a:rPr lang="en-US" b="1" i="1" noProof="0" dirty="0">
                <a:ln>
                  <a:noFill/>
                </a:ln>
                <a:solidFill>
                  <a:srgbClr val="00DB01"/>
                </a:solidFill>
                <a:effectLst/>
                <a:uLnTx/>
                <a:uFillTx/>
                <a:latin typeface="Verdana" panose="020B0604030504040204"/>
                <a:sym typeface="+mn-ea"/>
              </a:rPr>
              <a:t>S</a:t>
            </a:r>
            <a:r>
              <a:rPr lang="en-US" b="1" i="1" noProof="0" dirty="0">
                <a:ln>
                  <a:noFill/>
                </a:ln>
                <a:effectLst/>
                <a:uLnTx/>
                <a:uFillTx/>
                <a:latin typeface="Verdana" panose="020B0604030504040204"/>
                <a:sym typeface="+mn-ea"/>
              </a:rPr>
              <a:t>I</a:t>
            </a:r>
            <a:r>
              <a:rPr lang="en-US" b="1" i="1" noProof="0" dirty="0">
                <a:ln>
                  <a:noFill/>
                </a:ln>
                <a:solidFill>
                  <a:srgbClr val="00DB01"/>
                </a:solidFill>
                <a:effectLst/>
                <a:uLnTx/>
                <a:uFillTx/>
                <a:latin typeface="Verdana" panose="020B0604030504040204"/>
                <a:sym typeface="+mn-ea"/>
              </a:rPr>
              <a:t>D</a:t>
            </a:r>
            <a:r>
              <a:rPr lang="en-US" b="1" i="1" noProof="0" dirty="0">
                <a:ln>
                  <a:noFill/>
                </a:ln>
                <a:effectLst/>
                <a:uLnTx/>
                <a:uFillTx/>
                <a:latin typeface="Verdana" panose="020B0604030504040204"/>
                <a:sym typeface="+mn-ea"/>
              </a:rPr>
              <a:t>A</a:t>
            </a:r>
            <a:r>
              <a:rPr lang="en-US" b="1" i="1" noProof="0" dirty="0">
                <a:ln>
                  <a:noFill/>
                </a:ln>
                <a:solidFill>
                  <a:srgbClr val="6D7579"/>
                </a:solidFill>
                <a:effectLst/>
                <a:uLnTx/>
                <a:uFillTx/>
                <a:latin typeface="Verdana" panose="020B0604030504040204"/>
                <a:sym typeface="+mn-ea"/>
              </a:rPr>
              <a:t> Digital Cloud Technology Co., Ltd.</a:t>
            </a:r>
            <a:endParaRPr kumimoji="0" lang="en-US" b="1" i="1" u="none" strike="noStrike" kern="1200" cap="none" spc="0" normalizeH="0" baseline="0" noProof="0" dirty="0">
              <a:ln>
                <a:noFill/>
              </a:ln>
              <a:solidFill>
                <a:srgbClr val="6D7579"/>
              </a:solidFill>
              <a:effectLst/>
              <a:uLnTx/>
              <a:uFillTx/>
              <a:latin typeface="Verdana" panose="020B0604030504040204"/>
              <a:ea typeface="+mn-ea"/>
              <a:cs typeface="+mn-cs"/>
            </a:endParaRPr>
          </a:p>
          <a:p>
            <a:pPr marL="0" marR="0" lvl="0" indent="0" algn="ctr" defTabSz="1219200" rtl="0" eaLnBrk="1" fontAlgn="auto" latinLnBrk="0" hangingPunct="1">
              <a:lnSpc>
                <a:spcPct val="100000"/>
              </a:lnSpc>
              <a:spcBef>
                <a:spcPts val="0"/>
              </a:spcBef>
              <a:spcAft>
                <a:spcPts val="0"/>
              </a:spcAft>
              <a:buClrTx/>
              <a:buSzPct val="100000"/>
              <a:buFont typeface="Arial" panose="020B0604020202020204" pitchFamily="34" charset="0"/>
              <a:buNone/>
              <a:defRPr/>
            </a:pPr>
            <a:r>
              <a:rPr lang="en-US" b="1" i="1" noProof="0" dirty="0">
                <a:ln>
                  <a:noFill/>
                </a:ln>
                <a:solidFill>
                  <a:srgbClr val="00DB01"/>
                </a:solidFill>
                <a:effectLst/>
                <a:uLnTx/>
                <a:uFillTx/>
                <a:latin typeface="Verdana" panose="020B0604030504040204"/>
                <a:sym typeface="+mn-ea"/>
              </a:rPr>
              <a:t>B</a:t>
            </a:r>
            <a:r>
              <a:rPr lang="en-US" b="1" i="1" noProof="0" dirty="0">
                <a:ln>
                  <a:noFill/>
                </a:ln>
                <a:effectLst/>
                <a:uLnTx/>
                <a:uFillTx/>
                <a:latin typeface="Verdana" panose="020B0604030504040204"/>
                <a:sym typeface="+mn-ea"/>
              </a:rPr>
              <a:t>OER</a:t>
            </a:r>
            <a:r>
              <a:rPr lang="en-US" b="1" i="1" noProof="0" dirty="0">
                <a:ln>
                  <a:noFill/>
                </a:ln>
                <a:solidFill>
                  <a:srgbClr val="00DB01"/>
                </a:solidFill>
                <a:effectLst/>
                <a:uLnTx/>
                <a:uFillTx/>
                <a:latin typeface="Verdana" panose="020B0604030504040204"/>
                <a:sym typeface="+mn-ea"/>
              </a:rPr>
              <a:t>S</a:t>
            </a:r>
            <a:r>
              <a:rPr lang="en-US" b="1" i="1" noProof="0" dirty="0">
                <a:ln>
                  <a:noFill/>
                </a:ln>
                <a:effectLst/>
                <a:uLnTx/>
                <a:uFillTx/>
                <a:latin typeface="Verdana" panose="020B0604030504040204"/>
                <a:sym typeface="+mn-ea"/>
              </a:rPr>
              <a:t>I</a:t>
            </a:r>
            <a:r>
              <a:rPr lang="en-US" b="1" i="1" noProof="0" dirty="0">
                <a:ln>
                  <a:noFill/>
                </a:ln>
                <a:solidFill>
                  <a:srgbClr val="00DB01"/>
                </a:solidFill>
                <a:effectLst/>
                <a:uLnTx/>
                <a:uFillTx/>
                <a:latin typeface="Verdana" panose="020B0604030504040204"/>
                <a:sym typeface="+mn-ea"/>
              </a:rPr>
              <a:t>D</a:t>
            </a:r>
            <a:r>
              <a:rPr lang="en-US" b="1" i="1" noProof="0" dirty="0">
                <a:ln>
                  <a:noFill/>
                </a:ln>
                <a:effectLst/>
                <a:uLnTx/>
                <a:uFillTx/>
                <a:latin typeface="Verdana" panose="020B0604030504040204"/>
                <a:sym typeface="+mn-ea"/>
              </a:rPr>
              <a:t>A </a:t>
            </a:r>
            <a:r>
              <a:rPr lang="en-US" b="1" i="1" noProof="0" dirty="0">
                <a:ln>
                  <a:noFill/>
                </a:ln>
                <a:solidFill>
                  <a:srgbClr val="6D7579"/>
                </a:solidFill>
                <a:effectLst/>
                <a:uLnTx/>
                <a:uFillTx/>
                <a:latin typeface="Verdana" panose="020B0604030504040204"/>
                <a:sym typeface="+mn-ea"/>
              </a:rPr>
              <a:t>Digital CloudTechnology (Tianjin) Co., Ltd.</a:t>
            </a:r>
            <a:endParaRPr kumimoji="0" lang="en-US" b="1" i="0" strike="noStrike" kern="1200" cap="none" spc="0" normalizeH="0" baseline="0" noProof="0" dirty="0">
              <a:ln>
                <a:noFill/>
              </a:ln>
              <a:solidFill>
                <a:srgbClr val="6D7579"/>
              </a:solidFill>
              <a:effectLst/>
              <a:uLnTx/>
              <a:uFillTx/>
              <a:latin typeface="Verdana" panose="020B0604030504040204"/>
              <a:ea typeface="+mn-ea"/>
              <a:cs typeface="+mn-cs"/>
            </a:endParaRPr>
          </a:p>
        </p:txBody>
      </p:sp>
      <p:graphicFrame>
        <p:nvGraphicFramePr>
          <p:cNvPr id="82" name="Table 81"/>
          <p:cNvGraphicFramePr>
            <a:graphicFrameLocks noGrp="1"/>
          </p:cNvGraphicFramePr>
          <p:nvPr/>
        </p:nvGraphicFramePr>
        <p:xfrm>
          <a:off x="1039133" y="3711863"/>
          <a:ext cx="13041084" cy="1780887"/>
        </p:xfrm>
        <a:graphic>
          <a:graphicData uri="http://schemas.openxmlformats.org/drawingml/2006/table">
            <a:tbl>
              <a:tblPr/>
              <a:tblGrid>
                <a:gridCol w="13041084"/>
              </a:tblGrid>
              <a:tr h="593629">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algn="ctr" defTabSz="914400" rtl="0" eaLnBrk="1" latinLnBrk="0" hangingPunct="1"/>
                      <a:r>
                        <a:rPr lang="en-US" sz="1800" b="1" dirty="0">
                          <a:solidFill>
                            <a:srgbClr val="3E5563"/>
                          </a:solidFill>
                          <a:effectLst/>
                        </a:rPr>
                        <a:t>Established: </a:t>
                      </a:r>
                      <a:r>
                        <a:rPr lang="en-US" sz="1800" b="0" i="1" kern="1200" dirty="0">
                          <a:solidFill>
                            <a:srgbClr val="3E5563"/>
                          </a:solidFill>
                          <a:effectLst/>
                          <a:latin typeface="Verdana" panose="020B0604030504040204"/>
                          <a:ea typeface="+mn-ea"/>
                          <a:cs typeface="+mn-cs"/>
                        </a:rPr>
                        <a:t>2005 in </a:t>
                      </a:r>
                      <a:r>
                        <a:rPr lang="en-US" sz="1800" b="0" i="1" kern="1200" dirty="0" err="1">
                          <a:solidFill>
                            <a:srgbClr val="3E5563"/>
                          </a:solidFill>
                          <a:effectLst/>
                          <a:latin typeface="Verdana" panose="020B0604030504040204"/>
                          <a:ea typeface="+mn-ea"/>
                          <a:cs typeface="+mn-cs"/>
                        </a:rPr>
                        <a:t>Zhongguancun</a:t>
                      </a:r>
                      <a:r>
                        <a:rPr lang="en-US" sz="1800" b="0" i="1" kern="1200" dirty="0">
                          <a:solidFill>
                            <a:srgbClr val="3E5563"/>
                          </a:solidFill>
                          <a:effectLst/>
                          <a:latin typeface="Verdana" panose="020B0604030504040204"/>
                          <a:ea typeface="+mn-ea"/>
                          <a:cs typeface="+mn-cs"/>
                        </a:rPr>
                        <a:t>, Beijing</a:t>
                      </a:r>
                      <a:endParaRPr lang="en-US" sz="1800" b="0" i="1" kern="1200" dirty="0">
                        <a:solidFill>
                          <a:srgbClr val="3E5563"/>
                        </a:solidFill>
                        <a:effectLst/>
                        <a:latin typeface="Verdana" panose="020B0604030504040204"/>
                        <a:ea typeface="+mn-ea"/>
                        <a:cs typeface="+mn-cs"/>
                      </a:endParaRPr>
                    </a:p>
                  </a:txBody>
                  <a:tcPr marL="19162" marR="19162" marT="19162" marB="1916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lumMod val="95000"/>
                      </a:srgbClr>
                    </a:solidFill>
                  </a:tcPr>
                </a:tc>
              </a:tr>
              <a:tr h="593629">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algn="ctr" defTabSz="914400" rtl="0" eaLnBrk="1" latinLnBrk="0" hangingPunct="1"/>
                      <a:r>
                        <a:rPr lang="en-US" sz="1800" b="1" kern="1200" dirty="0">
                          <a:solidFill>
                            <a:srgbClr val="3E5563"/>
                          </a:solidFill>
                          <a:effectLst/>
                          <a:latin typeface="Verdana" panose="020B0604030504040204"/>
                          <a:ea typeface="+mn-ea"/>
                          <a:cs typeface="+mn-cs"/>
                        </a:rPr>
                        <a:t>Registered Capital: </a:t>
                      </a:r>
                      <a:r>
                        <a:rPr lang="en-US" sz="1800" b="0" i="1" kern="1200" dirty="0">
                          <a:solidFill>
                            <a:srgbClr val="3E5563"/>
                          </a:solidFill>
                          <a:effectLst/>
                          <a:latin typeface="Verdana" panose="020B0604030504040204"/>
                          <a:ea typeface="+mn-ea"/>
                          <a:cs typeface="+mn-cs"/>
                        </a:rPr>
                        <a:t>30 million RMB</a:t>
                      </a:r>
                      <a:endParaRPr lang="en-US" sz="1800" b="0" i="1" kern="1200" dirty="0">
                        <a:solidFill>
                          <a:srgbClr val="3E5563"/>
                        </a:solidFill>
                        <a:effectLst/>
                        <a:latin typeface="Verdana" panose="020B0604030504040204"/>
                        <a:ea typeface="+mn-ea"/>
                        <a:cs typeface="+mn-cs"/>
                      </a:endParaRPr>
                    </a:p>
                  </a:txBody>
                  <a:tcPr marL="19162" marR="19162" marT="19162" marB="1916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r>
              <a:tr h="593629">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algn="ctr" rtl="0" eaLnBrk="1" latinLnBrk="0" hangingPunct="1"/>
                      <a:r>
                        <a:rPr lang="en-US" sz="1800" b="1" kern="1200" dirty="0">
                          <a:solidFill>
                            <a:srgbClr val="3E5563"/>
                          </a:solidFill>
                          <a:effectLst/>
                          <a:latin typeface="Verdana" panose="020B0604030504040204"/>
                          <a:ea typeface="+mn-ea"/>
                          <a:cs typeface="+mn-cs"/>
                        </a:rPr>
                        <a:t>Type: </a:t>
                      </a:r>
                      <a:r>
                        <a:rPr lang="en-US" sz="1800" b="0" i="1" kern="1200" dirty="0">
                          <a:solidFill>
                            <a:srgbClr val="3E5563"/>
                          </a:solidFill>
                          <a:effectLst/>
                          <a:latin typeface="Verdana" panose="020B0604030504040204"/>
                          <a:ea typeface="+mn-ea"/>
                          <a:cs typeface="+mn-cs"/>
                        </a:rPr>
                        <a:t>high-tech enterprise</a:t>
                      </a:r>
                      <a:endParaRPr lang="en-US" sz="1800" b="0" i="1" kern="1200" dirty="0">
                        <a:solidFill>
                          <a:srgbClr val="3E5563"/>
                        </a:solidFill>
                        <a:effectLst/>
                        <a:latin typeface="Verdana" panose="020B0604030504040204"/>
                        <a:ea typeface="+mn-ea"/>
                        <a:cs typeface="+mn-cs"/>
                      </a:endParaRPr>
                    </a:p>
                  </a:txBody>
                  <a:tcPr marL="19162" marR="19162" marT="19162" marB="1916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lumMod val="95000"/>
                      </a:srgbClr>
                    </a:solidFill>
                  </a:tcPr>
                </a:tc>
              </a:tr>
            </a:tbl>
          </a:graphicData>
        </a:graphic>
      </p:graphicFrame>
      <p:pic>
        <p:nvPicPr>
          <p:cNvPr id="109" name="Picture 108" descr="A green and black logo&#10;&#10;Description automatically generated"/>
          <p:cNvPicPr>
            <a:picLocks noChangeAspect="1"/>
          </p:cNvPicPr>
          <p:nvPr/>
        </p:nvPicPr>
        <p:blipFill>
          <a:blip r:embed="rId1">
            <a:clrChange>
              <a:clrFrom>
                <a:srgbClr val="FFFFFF"/>
              </a:clrFrom>
              <a:clrTo>
                <a:srgbClr val="FFFFFF">
                  <a:alpha val="0"/>
                </a:srgbClr>
              </a:clrTo>
            </a:clrChange>
          </a:blip>
          <a:srcRect b="32053"/>
          <a:stretch>
            <a:fillRect/>
          </a:stretch>
        </p:blipFill>
        <p:spPr>
          <a:xfrm>
            <a:off x="5203825" y="206375"/>
            <a:ext cx="3860165" cy="2616200"/>
          </a:xfrm>
          <a:prstGeom prst="rect">
            <a:avLst/>
          </a:prstGeom>
        </p:spPr>
      </p:pic>
      <p:grpSp>
        <p:nvGrpSpPr>
          <p:cNvPr id="7" name="Group 6"/>
          <p:cNvGrpSpPr/>
          <p:nvPr/>
        </p:nvGrpSpPr>
        <p:grpSpPr>
          <a:xfrm>
            <a:off x="6089565" y="5950168"/>
            <a:ext cx="3739094" cy="3847253"/>
            <a:chOff x="6280541" y="5950168"/>
            <a:chExt cx="3739094" cy="3847253"/>
          </a:xfrm>
        </p:grpSpPr>
        <p:pic>
          <p:nvPicPr>
            <p:cNvPr id="103429" name="picture 14"/>
            <p:cNvPicPr>
              <a:picLocks noChangeAspect="1"/>
            </p:cNvPicPr>
            <p:nvPr/>
          </p:nvPicPr>
          <p:blipFill>
            <a:blip r:embed="rId2"/>
            <a:srcRect l="45761" r="19004"/>
            <a:stretch>
              <a:fillRect/>
            </a:stretch>
          </p:blipFill>
          <p:spPr>
            <a:xfrm>
              <a:off x="6280541" y="5950168"/>
              <a:ext cx="3739094" cy="3847253"/>
            </a:xfrm>
            <a:prstGeom prst="rect">
              <a:avLst/>
            </a:prstGeom>
          </p:spPr>
        </p:pic>
        <p:sp>
          <p:nvSpPr>
            <p:cNvPr id="103434" name="textbox 38"/>
            <p:cNvSpPr/>
            <p:nvPr/>
          </p:nvSpPr>
          <p:spPr>
            <a:xfrm>
              <a:off x="9255094" y="7089981"/>
              <a:ext cx="676546" cy="154971"/>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ctr" rtl="0" eaLnBrk="0">
                <a:lnSpc>
                  <a:spcPct val="91000"/>
                </a:lnSpc>
              </a:pPr>
              <a:r>
                <a:rPr kumimoji="0" lang="en-US" sz="800" b="1" i="1" strike="noStrike" kern="1200" cap="none" spc="0" normalizeH="0" baseline="0" noProof="0" dirty="0">
                  <a:ln>
                    <a:noFill/>
                  </a:ln>
                  <a:solidFill>
                    <a:srgbClr val="00DB01"/>
                  </a:solidFill>
                  <a:effectLst/>
                  <a:uLnTx/>
                  <a:uFillTx/>
                  <a:latin typeface="Verdana" panose="020B0604030504040204"/>
                  <a:ea typeface="+mn-ea"/>
                  <a:cs typeface="+mn-cs"/>
                </a:rPr>
                <a:t>B</a:t>
              </a:r>
              <a:r>
                <a:rPr kumimoji="0" lang="en-US" sz="800" b="1" i="1" strike="noStrike" kern="1200" cap="none" spc="0" normalizeH="0" baseline="0" noProof="0" dirty="0">
                  <a:ln>
                    <a:noFill/>
                  </a:ln>
                  <a:solidFill>
                    <a:srgbClr val="404040"/>
                  </a:solidFill>
                  <a:effectLst/>
                  <a:uLnTx/>
                  <a:uFillTx/>
                  <a:latin typeface="Verdana" panose="020B0604030504040204"/>
                  <a:ea typeface="+mn-ea"/>
                  <a:cs typeface="+mn-cs"/>
                </a:rPr>
                <a:t>OER</a:t>
              </a:r>
              <a:r>
                <a:rPr kumimoji="0" lang="en-US" sz="800" b="1" i="1" strike="noStrike" kern="1200" cap="none" spc="0" normalizeH="0" baseline="0" noProof="0" dirty="0">
                  <a:ln>
                    <a:noFill/>
                  </a:ln>
                  <a:solidFill>
                    <a:srgbClr val="00DB01"/>
                  </a:solidFill>
                  <a:effectLst/>
                  <a:uLnTx/>
                  <a:uFillTx/>
                  <a:latin typeface="Verdana" panose="020B0604030504040204"/>
                  <a:ea typeface="+mn-ea"/>
                  <a:cs typeface="+mn-cs"/>
                </a:rPr>
                <a:t>S</a:t>
              </a:r>
              <a:r>
                <a:rPr kumimoji="0" lang="en-US" sz="800" b="1" i="1" strike="noStrike" kern="1200" cap="none" spc="0" normalizeH="0" baseline="0" noProof="0" dirty="0">
                  <a:ln>
                    <a:noFill/>
                  </a:ln>
                  <a:solidFill>
                    <a:srgbClr val="404040"/>
                  </a:solidFill>
                  <a:effectLst/>
                  <a:uLnTx/>
                  <a:uFillTx/>
                  <a:latin typeface="Verdana" panose="020B0604030504040204"/>
                  <a:ea typeface="+mn-ea"/>
                  <a:cs typeface="+mn-cs"/>
                </a:rPr>
                <a:t>I</a:t>
              </a:r>
              <a:r>
                <a:rPr kumimoji="0" lang="en-US" sz="800" b="1" i="1" strike="noStrike" kern="1200" cap="none" spc="0" normalizeH="0" baseline="0" noProof="0" dirty="0">
                  <a:ln>
                    <a:noFill/>
                  </a:ln>
                  <a:solidFill>
                    <a:srgbClr val="00DB01"/>
                  </a:solidFill>
                  <a:effectLst/>
                  <a:uLnTx/>
                  <a:uFillTx/>
                  <a:latin typeface="Verdana" panose="020B0604030504040204"/>
                  <a:ea typeface="+mn-ea"/>
                  <a:cs typeface="+mn-cs"/>
                </a:rPr>
                <a:t>D</a:t>
              </a:r>
              <a:r>
                <a:rPr kumimoji="0" lang="en-US" sz="800" b="1" i="1" strike="noStrike" kern="1200" cap="none" spc="0" normalizeH="0" baseline="0" noProof="0" dirty="0">
                  <a:ln>
                    <a:noFill/>
                  </a:ln>
                  <a:solidFill>
                    <a:srgbClr val="404040"/>
                  </a:solidFill>
                  <a:effectLst/>
                  <a:uLnTx/>
                  <a:uFillTx/>
                  <a:latin typeface="Verdana" panose="020B0604030504040204"/>
                  <a:ea typeface="+mn-ea"/>
                  <a:cs typeface="+mn-cs"/>
                </a:rPr>
                <a:t>A</a:t>
              </a:r>
              <a:endParaRPr lang="en-US" sz="700" b="1" i="1" dirty="0">
                <a:solidFill>
                  <a:srgbClr val="FF0000"/>
                </a:solidFill>
                <a:latin typeface="Verdana" panose="020B0604030504040204" pitchFamily="34" charset="0"/>
                <a:ea typeface="Verdana" panose="020B0604030504040204" pitchFamily="34" charset="0"/>
                <a:cs typeface="Microsoft YaHei" panose="020B0503020204020204" charset="-122"/>
              </a:endParaRPr>
            </a:p>
          </p:txBody>
        </p:sp>
        <p:sp>
          <p:nvSpPr>
            <p:cNvPr id="103435" name="path 40"/>
            <p:cNvSpPr/>
            <p:nvPr/>
          </p:nvSpPr>
          <p:spPr>
            <a:xfrm>
              <a:off x="9511796" y="6958746"/>
              <a:ext cx="107999" cy="107999"/>
            </a:xfrm>
            <a:custGeom>
              <a:avLst/>
              <a:gdLst/>
              <a:ahLst/>
              <a:cxnLst/>
              <a:rect l="0" t="0" r="0" b="0"/>
              <a:pathLst>
                <a:path w="170" h="170">
                  <a:moveTo>
                    <a:pt x="85" y="0"/>
                  </a:moveTo>
                  <a:cubicBezTo>
                    <a:pt x="131" y="0"/>
                    <a:pt x="170" y="38"/>
                    <a:pt x="170" y="85"/>
                  </a:cubicBezTo>
                  <a:cubicBezTo>
                    <a:pt x="170" y="131"/>
                    <a:pt x="131" y="170"/>
                    <a:pt x="85" y="170"/>
                  </a:cubicBezTo>
                  <a:cubicBezTo>
                    <a:pt x="38" y="170"/>
                    <a:pt x="0" y="131"/>
                    <a:pt x="0" y="85"/>
                  </a:cubicBezTo>
                  <a:cubicBezTo>
                    <a:pt x="0" y="38"/>
                    <a:pt x="38" y="0"/>
                    <a:pt x="85" y="0"/>
                  </a:cubicBezTo>
                </a:path>
              </a:pathLst>
            </a:custGeom>
            <a:solidFill>
              <a:srgbClr val="EE1D23">
                <a:alpha val="100000"/>
              </a:srgbClr>
            </a:solidFill>
            <a:ln w="0" cap="flat">
              <a:noFill/>
              <a:prstDash val="solid"/>
              <a:miter lim="0"/>
            </a:ln>
          </p:spPr>
          <p:txBody>
            <a:bodyPr rtlCol="0"/>
            <a:lstStyle/>
            <a:p>
              <a:pPr algn="ctr"/>
              <a:endParaRPr lang="zh-CN" altLang="en-US"/>
            </a:p>
          </p:txBody>
        </p:sp>
      </p:grpSp>
      <p:sp>
        <p:nvSpPr>
          <p:cNvPr id="103439" name="TextBox 103438"/>
          <p:cNvSpPr txBox="1"/>
          <p:nvPr/>
        </p:nvSpPr>
        <p:spPr>
          <a:xfrm>
            <a:off x="1039133" y="5925639"/>
            <a:ext cx="13041084" cy="369332"/>
          </a:xfrm>
          <a:prstGeom prst="rect">
            <a:avLst/>
          </a:prstGeom>
          <a:noFill/>
        </p:spPr>
        <p:txBody>
          <a:bodyPr wrap="square">
            <a:spAutoFit/>
          </a:bodyPr>
          <a:lstStyle/>
          <a:p>
            <a:pPr algn="l"/>
            <a:r>
              <a:rPr lang="en-US" b="1" u="sng" dirty="0">
                <a:solidFill>
                  <a:srgbClr val="3E5563"/>
                </a:solidFill>
                <a:latin typeface="Verdana" panose="020B0604030504040204"/>
              </a:rPr>
              <a:t>Specialization:</a:t>
            </a:r>
            <a:endParaRPr lang="en-US" b="1" u="sng" dirty="0">
              <a:solidFill>
                <a:srgbClr val="3E5563"/>
              </a:solidFill>
              <a:latin typeface="Verdana" panose="020B0604030504040204"/>
            </a:endParaRPr>
          </a:p>
        </p:txBody>
      </p:sp>
      <p:sp>
        <p:nvSpPr>
          <p:cNvPr id="4" name="TextBox 3"/>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Company Overview</a:t>
            </a:r>
            <a:endParaRPr lang="en-US" sz="3200" b="1" dirty="0">
              <a:solidFill>
                <a:srgbClr val="404040"/>
              </a:solidFill>
              <a:latin typeface="Verdana" panose="020B0604030504040204" pitchFamily="34" charset="0"/>
              <a:ea typeface="Verdana" panose="020B0604030504040204" pitchFamily="34" charset="0"/>
            </a:endParaRPr>
          </a:p>
        </p:txBody>
      </p:sp>
      <p:sp>
        <p:nvSpPr>
          <p:cNvPr id="3" name="Isosceles Triangle 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endParaRPr>
          </a:p>
        </p:txBody>
      </p:sp>
      <p:sp>
        <p:nvSpPr>
          <p:cNvPr id="6" name="TextBox 5"/>
          <p:cNvSpPr txBox="1"/>
          <p:nvPr/>
        </p:nvSpPr>
        <p:spPr>
          <a:xfrm>
            <a:off x="656828" y="6411833"/>
            <a:ext cx="5486646" cy="2616101"/>
          </a:xfrm>
          <a:prstGeom prst="rect">
            <a:avLst/>
          </a:prstGeom>
          <a:noFill/>
        </p:spPr>
        <p:txBody>
          <a:bodyPr wrap="square">
            <a:spAutoFit/>
          </a:bodyPr>
          <a:lstStyle/>
          <a:p>
            <a:pPr algn="l"/>
            <a:endParaRPr lang="en-US" sz="1600" b="1" dirty="0">
              <a:solidFill>
                <a:srgbClr val="3A90AA"/>
              </a:solidFill>
              <a:latin typeface="Verdana" panose="020B0604030504040204"/>
            </a:endParaRPr>
          </a:p>
          <a:p>
            <a:pPr marL="742950" lvl="1" indent="-285750" algn="l">
              <a:buFont typeface="Arial" panose="020B0604020202020204" pitchFamily="34" charset="0"/>
              <a:buChar char="•"/>
            </a:pPr>
            <a:r>
              <a:rPr lang="en-US" sz="1600" i="1" dirty="0">
                <a:solidFill>
                  <a:srgbClr val="3E5563"/>
                </a:solidFill>
                <a:latin typeface="Verdana" panose="020B0604030504040204"/>
              </a:rPr>
              <a:t>Data Center infrastructure</a:t>
            </a:r>
            <a:endParaRPr lang="en-US" sz="1600" i="1" dirty="0">
              <a:solidFill>
                <a:srgbClr val="3E5563"/>
              </a:solidFill>
              <a:latin typeface="Verdana" panose="020B0604030504040204"/>
            </a:endParaRPr>
          </a:p>
          <a:p>
            <a:pPr marL="742950" lvl="1" indent="-285750" algn="l">
              <a:buFont typeface="Arial" panose="020B0604020202020204" pitchFamily="34" charset="0"/>
              <a:buChar char="•"/>
            </a:pPr>
            <a:endParaRPr lang="en-US" sz="1600" i="1" dirty="0">
              <a:solidFill>
                <a:srgbClr val="3E5563"/>
              </a:solidFill>
              <a:latin typeface="Verdana" panose="020B0604030504040204"/>
            </a:endParaRPr>
          </a:p>
          <a:p>
            <a:pPr marL="742950" lvl="1" indent="-285750" algn="l">
              <a:buFont typeface="Arial" panose="020B0604020202020204" pitchFamily="34" charset="0"/>
              <a:buChar char="•"/>
            </a:pPr>
            <a:r>
              <a:rPr lang="en-US" sz="1600" i="1" dirty="0">
                <a:solidFill>
                  <a:srgbClr val="3E5563"/>
                </a:solidFill>
                <a:latin typeface="Verdana" panose="020B0604030504040204"/>
              </a:rPr>
              <a:t>AI Computing Power Center equipment</a:t>
            </a:r>
            <a:endParaRPr lang="en-US" sz="1600" i="1" dirty="0">
              <a:solidFill>
                <a:srgbClr val="3E5563"/>
              </a:solidFill>
              <a:latin typeface="Verdana" panose="020B0604030504040204"/>
            </a:endParaRPr>
          </a:p>
          <a:p>
            <a:pPr marL="742950" lvl="1" indent="-285750" algn="l">
              <a:buFont typeface="Arial" panose="020B0604020202020204" pitchFamily="34" charset="0"/>
              <a:buChar char="•"/>
            </a:pPr>
            <a:endParaRPr lang="en-US" sz="1600" i="1" dirty="0">
              <a:solidFill>
                <a:srgbClr val="3E5563"/>
              </a:solidFill>
              <a:latin typeface="Verdana" panose="020B0604030504040204"/>
            </a:endParaRPr>
          </a:p>
          <a:p>
            <a:pPr marL="742950" lvl="1" indent="-285750" algn="l">
              <a:buFont typeface="Arial" panose="020B0604020202020204" pitchFamily="34" charset="0"/>
              <a:buChar char="•"/>
            </a:pPr>
            <a:r>
              <a:rPr lang="en-US" sz="1600" i="1" dirty="0">
                <a:solidFill>
                  <a:srgbClr val="3E5563"/>
                </a:solidFill>
                <a:latin typeface="Verdana" panose="020B0604030504040204"/>
              </a:rPr>
              <a:t>Research, development &amp; manufacturing of:</a:t>
            </a:r>
            <a:endParaRPr lang="en-US" sz="1600" i="1" dirty="0">
              <a:solidFill>
                <a:srgbClr val="3E5563"/>
              </a:solidFill>
              <a:latin typeface="Verdana" panose="020B0604030504040204"/>
            </a:endParaRPr>
          </a:p>
          <a:p>
            <a:pPr marL="1257300" lvl="2" indent="-342900" algn="l">
              <a:buFont typeface="Wingdings" panose="05000000000000000000" pitchFamily="2" charset="2"/>
              <a:buChar char="§"/>
            </a:pPr>
            <a:r>
              <a:rPr lang="en-US" sz="1600" dirty="0">
                <a:solidFill>
                  <a:srgbClr val="3E5563"/>
                </a:solidFill>
                <a:latin typeface="Verdana" panose="020B0604030504040204"/>
              </a:rPr>
              <a:t>Server cabinets</a:t>
            </a:r>
            <a:endParaRPr lang="en-US" sz="1600" dirty="0">
              <a:solidFill>
                <a:srgbClr val="3E5563"/>
              </a:solidFill>
              <a:latin typeface="Verdana" panose="020B0604030504040204"/>
            </a:endParaRPr>
          </a:p>
          <a:p>
            <a:pPr marL="1257300" lvl="2" indent="-342900" algn="l">
              <a:buFont typeface="Wingdings" panose="05000000000000000000" pitchFamily="2" charset="2"/>
              <a:buChar char="§"/>
            </a:pPr>
            <a:r>
              <a:rPr lang="en-US" sz="1600" dirty="0">
                <a:solidFill>
                  <a:srgbClr val="3E5563"/>
                </a:solidFill>
                <a:latin typeface="Verdana" panose="020B0604030504040204"/>
              </a:rPr>
              <a:t>Network cabinets</a:t>
            </a:r>
            <a:endParaRPr lang="en-US" sz="1600" dirty="0">
              <a:solidFill>
                <a:srgbClr val="3E5563"/>
              </a:solidFill>
              <a:latin typeface="Verdana" panose="020B0604030504040204"/>
            </a:endParaRPr>
          </a:p>
          <a:p>
            <a:pPr marL="1257300" lvl="2" indent="-342900" algn="l">
              <a:buFont typeface="Wingdings" panose="05000000000000000000" pitchFamily="2" charset="2"/>
              <a:buChar char="§"/>
            </a:pPr>
            <a:r>
              <a:rPr lang="en-US" sz="1600" dirty="0">
                <a:solidFill>
                  <a:srgbClr val="3E5563"/>
                </a:solidFill>
                <a:latin typeface="Verdana" panose="020B0604030504040204"/>
              </a:rPr>
              <a:t>Hot and cold air channels</a:t>
            </a:r>
            <a:endParaRPr lang="en-US" sz="1600" dirty="0">
              <a:solidFill>
                <a:srgbClr val="3E5563"/>
              </a:solidFill>
              <a:latin typeface="Verdana" panose="020B0604030504040204"/>
            </a:endParaRPr>
          </a:p>
          <a:p>
            <a:pPr marL="1257300" lvl="2" indent="-342900" algn="l">
              <a:buFont typeface="Wingdings" panose="05000000000000000000" pitchFamily="2" charset="2"/>
              <a:buChar char="§"/>
            </a:pPr>
            <a:r>
              <a:rPr lang="en-US" sz="1600" dirty="0">
                <a:solidFill>
                  <a:srgbClr val="3E5563"/>
                </a:solidFill>
                <a:latin typeface="Verdana" panose="020B0604030504040204"/>
              </a:rPr>
              <a:t>Container-type data centers</a:t>
            </a:r>
            <a:endParaRPr lang="en-US" sz="1600" dirty="0">
              <a:solidFill>
                <a:srgbClr val="3E5563"/>
              </a:solidFill>
              <a:latin typeface="Verdana" panose="020B0604030504040204"/>
            </a:endParaRPr>
          </a:p>
        </p:txBody>
      </p:sp>
      <p:pic>
        <p:nvPicPr>
          <p:cNvPr id="5" name="Picture 4" descr="A hallway with rows of white doors&#10;&#10;Description automatically generated with medium confidence"/>
          <p:cNvPicPr>
            <a:picLocks noChangeAspect="1"/>
          </p:cNvPicPr>
          <p:nvPr/>
        </p:nvPicPr>
        <p:blipFill>
          <a:blip r:embed="rId3"/>
          <a:stretch>
            <a:fillRect/>
          </a:stretch>
        </p:blipFill>
        <p:spPr>
          <a:xfrm flipH="1">
            <a:off x="9828661" y="7757150"/>
            <a:ext cx="2083564" cy="1390552"/>
          </a:xfrm>
          <a:prstGeom prst="rect">
            <a:avLst/>
          </a:prstGeom>
          <a:ln>
            <a:solidFill>
              <a:srgbClr val="3E5563"/>
            </a:solidFill>
          </a:ln>
        </p:spPr>
      </p:pic>
      <p:pic>
        <p:nvPicPr>
          <p:cNvPr id="16" name="Picture 15" descr="A person wearing a mask and gloves welding metal&#10;&#10;Description automatically generated"/>
          <p:cNvPicPr>
            <a:picLocks noChangeAspect="1"/>
          </p:cNvPicPr>
          <p:nvPr/>
        </p:nvPicPr>
        <p:blipFill>
          <a:blip r:embed="rId4"/>
          <a:stretch>
            <a:fillRect/>
          </a:stretch>
        </p:blipFill>
        <p:spPr>
          <a:xfrm flipH="1">
            <a:off x="11996651" y="6294971"/>
            <a:ext cx="2083564" cy="1390552"/>
          </a:xfrm>
          <a:prstGeom prst="rect">
            <a:avLst/>
          </a:prstGeom>
          <a:ln>
            <a:solidFill>
              <a:srgbClr val="3E5563"/>
            </a:solidFill>
          </a:ln>
        </p:spPr>
      </p:pic>
      <p:pic>
        <p:nvPicPr>
          <p:cNvPr id="11" name="Picture 10" descr="A building with a large building&#10;&#10;Description automatically generated with medium confidence"/>
          <p:cNvPicPr>
            <a:picLocks noChangeAspect="1"/>
          </p:cNvPicPr>
          <p:nvPr/>
        </p:nvPicPr>
        <p:blipFill>
          <a:blip r:embed="rId5"/>
          <a:stretch>
            <a:fillRect/>
          </a:stretch>
        </p:blipFill>
        <p:spPr>
          <a:xfrm>
            <a:off x="9828661" y="6294971"/>
            <a:ext cx="2083564" cy="1390552"/>
          </a:xfrm>
          <a:prstGeom prst="rect">
            <a:avLst/>
          </a:prstGeom>
          <a:ln>
            <a:solidFill>
              <a:srgbClr val="3E5563"/>
            </a:solidFill>
          </a:ln>
        </p:spPr>
      </p:pic>
      <p:pic>
        <p:nvPicPr>
          <p:cNvPr id="14" name="Picture 13" descr="Close-up of several computer servers&#10;&#10;Description automatically generated"/>
          <p:cNvPicPr>
            <a:picLocks noChangeAspect="1"/>
          </p:cNvPicPr>
          <p:nvPr/>
        </p:nvPicPr>
        <p:blipFill>
          <a:blip r:embed="rId6"/>
          <a:stretch>
            <a:fillRect/>
          </a:stretch>
        </p:blipFill>
        <p:spPr>
          <a:xfrm flipH="1">
            <a:off x="11996651" y="7757150"/>
            <a:ext cx="2083564" cy="1390552"/>
          </a:xfrm>
          <a:prstGeom prst="rect">
            <a:avLst/>
          </a:prstGeom>
          <a:ln>
            <a:solidFill>
              <a:srgbClr val="3E5563"/>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endParaRPr>
          </a:p>
        </p:txBody>
      </p:sp>
      <p:sp>
        <p:nvSpPr>
          <p:cNvPr id="14" name="TextBox 13"/>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Product Excellence</a:t>
            </a:r>
            <a:endParaRPr lang="en-US" sz="3200" b="1" dirty="0">
              <a:solidFill>
                <a:srgbClr val="404040"/>
              </a:solidFill>
              <a:latin typeface="Verdana" panose="020B0604030504040204" pitchFamily="34" charset="0"/>
              <a:ea typeface="Verdana" panose="020B0604030504040204" pitchFamily="34" charset="0"/>
            </a:endParaRPr>
          </a:p>
        </p:txBody>
      </p:sp>
      <p:sp>
        <p:nvSpPr>
          <p:cNvPr id="13" name="Rectangle: Rounded Corners 12"/>
          <p:cNvSpPr/>
          <p:nvPr/>
        </p:nvSpPr>
        <p:spPr>
          <a:xfrm flipH="1">
            <a:off x="515706" y="2789636"/>
            <a:ext cx="8360035" cy="841709"/>
          </a:xfrm>
          <a:prstGeom prst="roundRect">
            <a:avLst/>
          </a:prstGeom>
          <a:solidFill>
            <a:schemeClr val="bg1"/>
          </a:solidFill>
          <a:ln>
            <a:solidFill>
              <a:schemeClr val="tx2"/>
            </a:solidFill>
          </a:ln>
        </p:spPr>
        <p:txBody>
          <a:bodyPr wrap="none" anchor="ctr">
            <a:noAutofit/>
          </a:bodyPr>
          <a:lstStyle/>
          <a:p>
            <a:pPr indent="901700"/>
            <a:r>
              <a:rPr lang="en-GB" b="1" dirty="0">
                <a:latin typeface="Verdana" panose="020B0604030504040204" pitchFamily="34" charset="0"/>
                <a:ea typeface="Verdana" panose="020B0604030504040204" pitchFamily="34" charset="0"/>
              </a:rPr>
              <a:t>Independent R&amp;D</a:t>
            </a:r>
            <a:endParaRPr lang="en-GB" b="1" dirty="0">
              <a:latin typeface="Verdana" panose="020B0604030504040204" pitchFamily="34" charset="0"/>
              <a:ea typeface="Verdana" panose="020B0604030504040204" pitchFamily="34" charset="0"/>
            </a:endParaRPr>
          </a:p>
        </p:txBody>
      </p:sp>
      <p:sp>
        <p:nvSpPr>
          <p:cNvPr id="31" name="Oval 30"/>
          <p:cNvSpPr/>
          <p:nvPr/>
        </p:nvSpPr>
        <p:spPr bwMode="gray">
          <a:xfrm>
            <a:off x="565238" y="2865171"/>
            <a:ext cx="690638" cy="690638"/>
          </a:xfrm>
          <a:prstGeom prst="ellipse">
            <a:avLst/>
          </a:prstGeom>
          <a:solidFill>
            <a:schemeClr val="tx2"/>
          </a:solidFill>
          <a:ln w="19050" algn="ctr">
            <a:solidFill>
              <a:schemeClr val="bg1"/>
            </a:solidFill>
            <a:miter lim="800000"/>
          </a:ln>
        </p:spPr>
        <p:txBody>
          <a:bodyPr wrap="square" lIns="88900" tIns="88900" rIns="88900" bIns="88900" rtlCol="0" anchor="ctr"/>
          <a:lstStyle/>
          <a:p>
            <a:pPr>
              <a:lnSpc>
                <a:spcPct val="106000"/>
              </a:lnSpc>
              <a:buFont typeface="Wingdings 2" panose="05020102010507070707" pitchFamily="18" charset="2"/>
              <a:buNone/>
            </a:pPr>
            <a:endParaRPr lang="en-GB" sz="1400" b="1">
              <a:solidFill>
                <a:schemeClr val="bg1"/>
              </a:solidFill>
              <a:latin typeface="Verdana" panose="020B0604030504040204" pitchFamily="34" charset="0"/>
              <a:ea typeface="Verdana" panose="020B0604030504040204" pitchFamily="34" charset="0"/>
            </a:endParaRPr>
          </a:p>
        </p:txBody>
      </p:sp>
      <p:pic>
        <p:nvPicPr>
          <p:cNvPr id="32" name="Graphic 31" descr="Network"/>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3219" y="2963153"/>
            <a:ext cx="494674" cy="494672"/>
          </a:xfrm>
          <a:prstGeom prst="rect">
            <a:avLst/>
          </a:prstGeom>
        </p:spPr>
      </p:pic>
      <p:sp>
        <p:nvSpPr>
          <p:cNvPr id="59" name="TextBox 58"/>
          <p:cNvSpPr txBox="1"/>
          <p:nvPr/>
        </p:nvSpPr>
        <p:spPr>
          <a:xfrm>
            <a:off x="119092" y="3771044"/>
            <a:ext cx="3920765" cy="584775"/>
          </a:xfrm>
          <a:prstGeom prst="rect">
            <a:avLst/>
          </a:prstGeom>
          <a:noFill/>
        </p:spPr>
        <p:txBody>
          <a:bodyPr wrap="square">
            <a:spAutoFit/>
          </a:bodyPr>
          <a:lstStyle/>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Core technologies and numerous design patents</a:t>
            </a:r>
            <a:endParaRPr lang="en-US" sz="1600" b="0" i="0" dirty="0">
              <a:solidFill>
                <a:srgbClr val="3E5563"/>
              </a:solidFill>
              <a:effectLst/>
              <a:latin typeface="Verdana" panose="020B0604030504040204" pitchFamily="34" charset="0"/>
              <a:ea typeface="Verdana" panose="020B0604030504040204" pitchFamily="34" charset="0"/>
            </a:endParaRPr>
          </a:p>
        </p:txBody>
      </p:sp>
      <p:sp>
        <p:nvSpPr>
          <p:cNvPr id="39" name="Rectangle: Rounded Corners 38"/>
          <p:cNvSpPr/>
          <p:nvPr/>
        </p:nvSpPr>
        <p:spPr>
          <a:xfrm flipH="1">
            <a:off x="515706" y="4822336"/>
            <a:ext cx="8360033" cy="841709"/>
          </a:xfrm>
          <a:prstGeom prst="roundRect">
            <a:avLst/>
          </a:prstGeom>
          <a:solidFill>
            <a:schemeClr val="bg1"/>
          </a:solidFill>
          <a:ln>
            <a:solidFill>
              <a:schemeClr val="tx2"/>
            </a:solidFill>
          </a:ln>
        </p:spPr>
        <p:txBody>
          <a:bodyPr wrap="none" anchor="ctr">
            <a:noAutofit/>
          </a:bodyPr>
          <a:lstStyle/>
          <a:p>
            <a:pPr indent="901700"/>
            <a:r>
              <a:rPr lang="en-GB" b="1" dirty="0">
                <a:latin typeface="Verdana" panose="020B0604030504040204" pitchFamily="34" charset="0"/>
                <a:ea typeface="Verdana" panose="020B0604030504040204" pitchFamily="34" charset="0"/>
              </a:rPr>
              <a:t>Market Position</a:t>
            </a:r>
            <a:endParaRPr lang="en-GB" b="1" dirty="0">
              <a:latin typeface="Verdana" panose="020B0604030504040204" pitchFamily="34" charset="0"/>
              <a:ea typeface="Verdana" panose="020B0604030504040204" pitchFamily="34" charset="0"/>
            </a:endParaRPr>
          </a:p>
        </p:txBody>
      </p:sp>
      <p:sp>
        <p:nvSpPr>
          <p:cNvPr id="45" name="Oval 44"/>
          <p:cNvSpPr/>
          <p:nvPr/>
        </p:nvSpPr>
        <p:spPr bwMode="gray">
          <a:xfrm>
            <a:off x="565235" y="4897871"/>
            <a:ext cx="690638" cy="690638"/>
          </a:xfrm>
          <a:prstGeom prst="ellipse">
            <a:avLst/>
          </a:prstGeom>
          <a:solidFill>
            <a:schemeClr val="tx2"/>
          </a:solidFill>
          <a:ln w="19050" algn="ctr">
            <a:solidFill>
              <a:schemeClr val="bg1"/>
            </a:solidFill>
            <a:miter lim="800000"/>
          </a:ln>
        </p:spPr>
        <p:txBody>
          <a:bodyPr wrap="square" lIns="88900" tIns="88900" rIns="88900" bIns="88900" rtlCol="0" anchor="ctr"/>
          <a:lstStyle/>
          <a:p>
            <a:pPr algn="ctr">
              <a:lnSpc>
                <a:spcPct val="106000"/>
              </a:lnSpc>
              <a:buFont typeface="Wingdings 2" panose="05020102010507070707" pitchFamily="18" charset="2"/>
              <a:buNone/>
            </a:pPr>
            <a:endParaRPr lang="en-GB" sz="1600" b="1" dirty="0">
              <a:solidFill>
                <a:schemeClr val="bg1"/>
              </a:solidFill>
            </a:endParaRPr>
          </a:p>
        </p:txBody>
      </p:sp>
      <p:pic>
        <p:nvPicPr>
          <p:cNvPr id="46" name="Graphic 45" descr="Earth globe Africa and Europe"/>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275" y="4943914"/>
            <a:ext cx="598559" cy="598553"/>
          </a:xfrm>
          <a:prstGeom prst="rect">
            <a:avLst/>
          </a:prstGeom>
        </p:spPr>
      </p:pic>
      <p:sp>
        <p:nvSpPr>
          <p:cNvPr id="60" name="TextBox 59"/>
          <p:cNvSpPr txBox="1"/>
          <p:nvPr/>
        </p:nvSpPr>
        <p:spPr>
          <a:xfrm>
            <a:off x="119092" y="5802635"/>
            <a:ext cx="6924937" cy="584775"/>
          </a:xfrm>
          <a:prstGeom prst="rect">
            <a:avLst/>
          </a:prstGeom>
          <a:noFill/>
        </p:spPr>
        <p:txBody>
          <a:bodyPr wrap="square">
            <a:spAutoFit/>
          </a:bodyPr>
          <a:lstStyle/>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Recognized for high quality and competitive pricing</a:t>
            </a:r>
            <a:endParaRPr lang="en-US" sz="1600" b="0" i="0" dirty="0">
              <a:solidFill>
                <a:srgbClr val="3E5563"/>
              </a:solidFill>
              <a:effectLst/>
              <a:latin typeface="Verdana" panose="020B0604030504040204" pitchFamily="34" charset="0"/>
              <a:ea typeface="Verdana" panose="020B0604030504040204" pitchFamily="34" charset="0"/>
            </a:endParaRPr>
          </a:p>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Established brand presence in China</a:t>
            </a:r>
            <a:endParaRPr lang="en-US" sz="1600" b="0" i="0" dirty="0">
              <a:solidFill>
                <a:srgbClr val="3E5563"/>
              </a:solidFill>
              <a:effectLst/>
              <a:latin typeface="Verdana" panose="020B0604030504040204" pitchFamily="34" charset="0"/>
              <a:ea typeface="Verdana" panose="020B0604030504040204" pitchFamily="34" charset="0"/>
            </a:endParaRPr>
          </a:p>
        </p:txBody>
      </p:sp>
      <p:sp>
        <p:nvSpPr>
          <p:cNvPr id="12" name="Rectangle: Rounded Corners 11"/>
          <p:cNvSpPr/>
          <p:nvPr/>
        </p:nvSpPr>
        <p:spPr>
          <a:xfrm flipH="1">
            <a:off x="515712" y="6855037"/>
            <a:ext cx="8360040" cy="841709"/>
          </a:xfrm>
          <a:prstGeom prst="roundRect">
            <a:avLst/>
          </a:prstGeom>
          <a:solidFill>
            <a:schemeClr val="bg1"/>
          </a:solidFill>
          <a:ln>
            <a:solidFill>
              <a:schemeClr val="tx2"/>
            </a:solidFill>
          </a:ln>
        </p:spPr>
        <p:txBody>
          <a:bodyPr wrap="none" anchor="ctr">
            <a:noAutofit/>
          </a:bodyPr>
          <a:lstStyle/>
          <a:p>
            <a:pPr indent="901700"/>
            <a:r>
              <a:rPr lang="en-GB" b="1" dirty="0">
                <a:latin typeface="Verdana" panose="020B0604030504040204" pitchFamily="34" charset="0"/>
                <a:ea typeface="Verdana" panose="020B0604030504040204" pitchFamily="34" charset="0"/>
              </a:rPr>
              <a:t>Product Features</a:t>
            </a:r>
            <a:endParaRPr lang="en-GB" b="1" dirty="0">
              <a:latin typeface="Verdana" panose="020B0604030504040204" pitchFamily="34" charset="0"/>
              <a:ea typeface="Verdana" panose="020B0604030504040204" pitchFamily="34" charset="0"/>
            </a:endParaRPr>
          </a:p>
        </p:txBody>
      </p:sp>
      <p:sp>
        <p:nvSpPr>
          <p:cNvPr id="34" name="Oval 33"/>
          <p:cNvSpPr/>
          <p:nvPr/>
        </p:nvSpPr>
        <p:spPr bwMode="gray">
          <a:xfrm>
            <a:off x="565235" y="6930572"/>
            <a:ext cx="690638" cy="690638"/>
          </a:xfrm>
          <a:prstGeom prst="ellipse">
            <a:avLst/>
          </a:prstGeom>
          <a:solidFill>
            <a:schemeClr val="tx2"/>
          </a:solidFill>
          <a:ln w="19050" algn="ctr">
            <a:solidFill>
              <a:schemeClr val="bg1"/>
            </a:solidFill>
            <a:miter lim="800000"/>
          </a:ln>
        </p:spPr>
        <p:txBody>
          <a:bodyPr wrap="square" lIns="88900" tIns="88900" rIns="88900" bIns="88900" rtlCol="0" anchor="ctr"/>
          <a:lstStyle/>
          <a:p>
            <a:pPr>
              <a:lnSpc>
                <a:spcPct val="106000"/>
              </a:lnSpc>
              <a:buFont typeface="Wingdings 2" panose="05020102010507070707" pitchFamily="18" charset="2"/>
              <a:buNone/>
            </a:pPr>
            <a:endParaRPr lang="en-GB" sz="1400" b="1">
              <a:solidFill>
                <a:schemeClr val="bg1"/>
              </a:solidFill>
              <a:latin typeface="Verdana" panose="020B0604030504040204" pitchFamily="34" charset="0"/>
              <a:ea typeface="Verdana" panose="020B0604030504040204" pitchFamily="34" charset="0"/>
            </a:endParaRPr>
          </a:p>
        </p:txBody>
      </p:sp>
      <p:pic>
        <p:nvPicPr>
          <p:cNvPr id="35" name="Graphic 34" descr="Shopping cart"/>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700" y="7051040"/>
            <a:ext cx="449707" cy="449701"/>
          </a:xfrm>
          <a:prstGeom prst="rect">
            <a:avLst/>
          </a:prstGeom>
        </p:spPr>
      </p:pic>
      <p:sp>
        <p:nvSpPr>
          <p:cNvPr id="61" name="TextBox 60"/>
          <p:cNvSpPr txBox="1"/>
          <p:nvPr/>
        </p:nvSpPr>
        <p:spPr>
          <a:xfrm>
            <a:off x="119092" y="7836899"/>
            <a:ext cx="12500237" cy="1077218"/>
          </a:xfrm>
          <a:prstGeom prst="rect">
            <a:avLst/>
          </a:prstGeom>
          <a:noFill/>
        </p:spPr>
        <p:txBody>
          <a:bodyPr wrap="square">
            <a:spAutoFit/>
          </a:bodyPr>
          <a:lstStyle/>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High precision, efficiency, and controllability</a:t>
            </a:r>
            <a:endParaRPr lang="en-US" sz="1600" b="0" i="0" dirty="0">
              <a:solidFill>
                <a:srgbClr val="3E5563"/>
              </a:solidFill>
              <a:effectLst/>
              <a:latin typeface="Verdana" panose="020B0604030504040204" pitchFamily="34" charset="0"/>
              <a:ea typeface="Verdana" panose="020B0604030504040204" pitchFamily="34" charset="0"/>
            </a:endParaRPr>
          </a:p>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Functions: Physical protection, power distribution, heat dissipation</a:t>
            </a:r>
            <a:endParaRPr lang="en-US" sz="1600" b="0" i="0" dirty="0">
              <a:solidFill>
                <a:srgbClr val="3E5563"/>
              </a:solidFill>
              <a:effectLst/>
              <a:latin typeface="Verdana" panose="020B0604030504040204" pitchFamily="34" charset="0"/>
              <a:ea typeface="Verdana" panose="020B0604030504040204" pitchFamily="34" charset="0"/>
            </a:endParaRPr>
          </a:p>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Cold and hot aisle containment to reduce energy consumption</a:t>
            </a:r>
            <a:endParaRPr lang="en-US" sz="1600" b="0" i="0" dirty="0">
              <a:solidFill>
                <a:srgbClr val="3E5563"/>
              </a:solidFill>
              <a:effectLst/>
              <a:latin typeface="Verdana" panose="020B0604030504040204" pitchFamily="34" charset="0"/>
              <a:ea typeface="Verdana" panose="020B0604030504040204" pitchFamily="34" charset="0"/>
            </a:endParaRPr>
          </a:p>
          <a:p>
            <a:pPr marL="742950" lvl="1" indent="-285750" algn="l">
              <a:buFont typeface="Arial" panose="020B0604020202020204" pitchFamily="34" charset="0"/>
              <a:buChar char="•"/>
            </a:pPr>
            <a:r>
              <a:rPr lang="en-US" sz="1600" b="0" i="0" dirty="0">
                <a:solidFill>
                  <a:srgbClr val="3E5563"/>
                </a:solidFill>
                <a:effectLst/>
                <a:latin typeface="Verdana" panose="020B0604030504040204" pitchFamily="34" charset="0"/>
                <a:ea typeface="Verdana" panose="020B0604030504040204" pitchFamily="34" charset="0"/>
              </a:rPr>
              <a:t>Micro-module and container data centers for rapid deployment</a:t>
            </a:r>
            <a:endParaRPr lang="en-US" sz="1600" b="0" i="0" dirty="0">
              <a:solidFill>
                <a:srgbClr val="3E5563"/>
              </a:solidFill>
              <a:effectLst/>
              <a:latin typeface="Verdana" panose="020B0604030504040204" pitchFamily="34" charset="0"/>
              <a:ea typeface="Verdana" panose="020B0604030504040204" pitchFamily="34" charset="0"/>
            </a:endParaRPr>
          </a:p>
        </p:txBody>
      </p:sp>
      <p:sp>
        <p:nvSpPr>
          <p:cNvPr id="4" name="Isosceles Triangle 3"/>
          <p:cNvSpPr/>
          <p:nvPr/>
        </p:nvSpPr>
        <p:spPr bwMode="gray">
          <a:xfrm rot="10800000" flipH="1">
            <a:off x="8017261" y="2936799"/>
            <a:ext cx="698608" cy="440219"/>
          </a:xfrm>
          <a:prstGeom prst="triangle">
            <a:avLst/>
          </a:prstGeom>
          <a:solidFill>
            <a:srgbClr val="00DB01"/>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5" name="Isosceles Triangle 4"/>
          <p:cNvSpPr/>
          <p:nvPr/>
        </p:nvSpPr>
        <p:spPr bwMode="gray">
          <a:xfrm rot="10800000" flipH="1">
            <a:off x="8017262" y="3043963"/>
            <a:ext cx="698608" cy="440219"/>
          </a:xfrm>
          <a:prstGeom prst="triangle">
            <a:avLst/>
          </a:prstGeom>
          <a:solidFill>
            <a:srgbClr val="404040"/>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84" name="Isosceles Triangle 83"/>
          <p:cNvSpPr/>
          <p:nvPr/>
        </p:nvSpPr>
        <p:spPr bwMode="gray">
          <a:xfrm rot="10800000" flipH="1">
            <a:off x="8017261" y="4969498"/>
            <a:ext cx="698608" cy="440219"/>
          </a:xfrm>
          <a:prstGeom prst="triangle">
            <a:avLst/>
          </a:prstGeom>
          <a:solidFill>
            <a:srgbClr val="00DB01"/>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85" name="Isosceles Triangle 84"/>
          <p:cNvSpPr/>
          <p:nvPr/>
        </p:nvSpPr>
        <p:spPr bwMode="gray">
          <a:xfrm rot="10800000" flipH="1">
            <a:off x="8017262" y="5076662"/>
            <a:ext cx="698608" cy="440219"/>
          </a:xfrm>
          <a:prstGeom prst="triangle">
            <a:avLst/>
          </a:prstGeom>
          <a:solidFill>
            <a:srgbClr val="404040"/>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87" name="Isosceles Triangle 86"/>
          <p:cNvSpPr/>
          <p:nvPr/>
        </p:nvSpPr>
        <p:spPr bwMode="gray">
          <a:xfrm rot="10800000" flipH="1">
            <a:off x="8017261" y="7002198"/>
            <a:ext cx="698608" cy="440219"/>
          </a:xfrm>
          <a:prstGeom prst="triangle">
            <a:avLst/>
          </a:prstGeom>
          <a:solidFill>
            <a:srgbClr val="00DB01"/>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88" name="Isosceles Triangle 87"/>
          <p:cNvSpPr/>
          <p:nvPr/>
        </p:nvSpPr>
        <p:spPr bwMode="gray">
          <a:xfrm rot="10800000" flipH="1">
            <a:off x="8017262" y="7109362"/>
            <a:ext cx="698608" cy="440219"/>
          </a:xfrm>
          <a:prstGeom prst="triangle">
            <a:avLst/>
          </a:prstGeom>
          <a:solidFill>
            <a:srgbClr val="404040"/>
          </a:solidFill>
          <a:ln w="19050" algn="ctr">
            <a:noFill/>
            <a:miter lim="800000"/>
          </a:ln>
        </p:spPr>
        <p:txBody>
          <a:bodyPr wrap="square" lIns="88900" tIns="88900" rIns="88900" bIns="88900" rtlCol="0" anchor="ctr"/>
          <a:lstStyle/>
          <a:p>
            <a:pPr marL="0" marR="0" lvl="0" indent="0" defTabSz="787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pic>
        <p:nvPicPr>
          <p:cNvPr id="69" name="Picture 68" descr="A room with several servers&#10;&#10;Description automatically generated"/>
          <p:cNvPicPr>
            <a:picLocks noChangeAspect="1"/>
          </p:cNvPicPr>
          <p:nvPr/>
        </p:nvPicPr>
        <p:blipFill>
          <a:blip r:embed="rId7"/>
          <a:stretch>
            <a:fillRect/>
          </a:stretch>
        </p:blipFill>
        <p:spPr>
          <a:xfrm>
            <a:off x="10317940" y="2788790"/>
            <a:ext cx="2770430" cy="2770430"/>
          </a:xfrm>
          <a:prstGeom prst="rect">
            <a:avLst/>
          </a:prstGeom>
        </p:spPr>
      </p:pic>
      <p:pic>
        <p:nvPicPr>
          <p:cNvPr id="91" name="Picture 90" descr="A room with rows of servers&#10;&#10;Description automatically generated"/>
          <p:cNvPicPr>
            <a:picLocks noChangeAspect="1"/>
          </p:cNvPicPr>
          <p:nvPr/>
        </p:nvPicPr>
        <p:blipFill>
          <a:blip r:embed="rId8"/>
          <a:stretch>
            <a:fillRect/>
          </a:stretch>
        </p:blipFill>
        <p:spPr>
          <a:xfrm>
            <a:off x="11146885" y="4527794"/>
            <a:ext cx="2770430" cy="2770430"/>
          </a:xfrm>
          <a:prstGeom prst="rect">
            <a:avLst/>
          </a:prstGeom>
        </p:spPr>
      </p:pic>
      <p:pic>
        <p:nvPicPr>
          <p:cNvPr id="96" name="Picture 95" descr="A large server room with many rows of servers&#10;&#10;Description automatically generated"/>
          <p:cNvPicPr>
            <a:picLocks noChangeAspect="1"/>
          </p:cNvPicPr>
          <p:nvPr/>
        </p:nvPicPr>
        <p:blipFill>
          <a:blip r:embed="rId9"/>
          <a:stretch>
            <a:fillRect/>
          </a:stretch>
        </p:blipFill>
        <p:spPr>
          <a:xfrm>
            <a:off x="11975829" y="6266798"/>
            <a:ext cx="2770430" cy="2770430"/>
          </a:xfrm>
          <a:prstGeom prst="rect">
            <a:avLst/>
          </a:prstGeom>
        </p:spPr>
      </p:pic>
      <p:grpSp>
        <p:nvGrpSpPr>
          <p:cNvPr id="104" name="Group 103"/>
          <p:cNvGrpSpPr/>
          <p:nvPr/>
        </p:nvGrpSpPr>
        <p:grpSpPr>
          <a:xfrm>
            <a:off x="355489" y="1976433"/>
            <a:ext cx="14408372" cy="246221"/>
            <a:chOff x="-110337" y="1463568"/>
            <a:chExt cx="11848795" cy="136181"/>
          </a:xfrm>
        </p:grpSpPr>
        <p:cxnSp>
          <p:nvCxnSpPr>
            <p:cNvPr id="105" name="Straight Connector 104"/>
            <p:cNvCxnSpPr/>
            <p:nvPr/>
          </p:nvCxnSpPr>
          <p:spPr>
            <a:xfrm>
              <a:off x="-110337" y="1531658"/>
              <a:ext cx="11848795" cy="0"/>
            </a:xfrm>
            <a:prstGeom prst="line">
              <a:avLst/>
            </a:prstGeom>
            <a:noFill/>
            <a:ln w="19050" cap="flat" cmpd="sng" algn="ctr">
              <a:solidFill>
                <a:srgbClr val="3C91AB"/>
              </a:solidFill>
              <a:prstDash val="solid"/>
              <a:headEnd type="diamond"/>
              <a:tailEnd type="diamond"/>
            </a:ln>
            <a:effectLst/>
          </p:spPr>
        </p:cxnSp>
        <p:sp>
          <p:nvSpPr>
            <p:cNvPr id="106" name="TextBox 105"/>
            <p:cNvSpPr txBox="1"/>
            <p:nvPr/>
          </p:nvSpPr>
          <p:spPr>
            <a:xfrm>
              <a:off x="709405" y="1463568"/>
              <a:ext cx="10209311" cy="136181"/>
            </a:xfrm>
            <a:prstGeom prst="rect">
              <a:avLst/>
            </a:prstGeom>
            <a:solidFill>
              <a:sysClr val="window" lastClr="FFFFFF"/>
            </a:solidFill>
            <a:ln w="25400">
              <a:noFill/>
            </a:ln>
          </p:spPr>
          <p:txBody>
            <a:bodyPr wrap="square" lIns="0" tIns="0" rIns="0" bIns="0" rtlCol="0" anchor="ctr">
              <a:spAutoFit/>
            </a:bodyPr>
            <a:lstStyle/>
            <a:p>
              <a:pPr marL="0" marR="0" lvl="0" indent="0" algn="ctr" defTabSz="914400" rtl="1" eaLnBrk="1" fontAlgn="auto" latinLnBrk="0" hangingPunct="1">
                <a:lnSpc>
                  <a:spcPct val="100000"/>
                </a:lnSpc>
                <a:spcBef>
                  <a:spcPts val="0"/>
                </a:spcBef>
                <a:spcAft>
                  <a:spcPts val="300"/>
                </a:spcAft>
                <a:buClrTx/>
                <a:buSzTx/>
                <a:buFontTx/>
                <a:buNone/>
                <a:defRPr/>
              </a:pPr>
              <a:r>
                <a:rPr kumimoji="0" lang="en-US" sz="1600" b="1" i="0" u="none" strike="noStrike" kern="0" cap="none" spc="0" normalizeH="0" baseline="0" noProof="0" dirty="0">
                  <a:ln>
                    <a:noFill/>
                  </a:ln>
                  <a:solidFill>
                    <a:srgbClr val="6D7579"/>
                  </a:solidFill>
                  <a:effectLst/>
                  <a:uLnTx/>
                  <a:uFillTx/>
                  <a:latin typeface="Verdana" panose="020B0604030504040204" pitchFamily="34" charset="0"/>
                  <a:ea typeface="Verdana" panose="020B0604030504040204" pitchFamily="34" charset="0"/>
                  <a:cs typeface="Sitka Small" charset="0"/>
                  <a:sym typeface="Arial" panose="020B0604020202020204"/>
                </a:rPr>
                <a:t>A Comprehensive Approach to Elevating Quality, Innovation, and Customer Satisfaction Across Every Stage</a:t>
              </a:r>
              <a:endParaRPr kumimoji="0" lang="en-US" sz="1600" b="1" i="0" u="none" strike="noStrike" kern="0" cap="none" spc="0" normalizeH="0" baseline="0" noProof="0" dirty="0">
                <a:ln>
                  <a:noFill/>
                </a:ln>
                <a:solidFill>
                  <a:srgbClr val="6D7579"/>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endParaRPr>
          </a:p>
        </p:txBody>
      </p:sp>
      <p:sp>
        <p:nvSpPr>
          <p:cNvPr id="14" name="TextBox 13"/>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Commitment to Innovation &amp; Quality</a:t>
            </a:r>
            <a:endParaRPr lang="en-US" sz="3200" b="1" dirty="0">
              <a:solidFill>
                <a:srgbClr val="404040"/>
              </a:solidFill>
              <a:latin typeface="Verdana" panose="020B0604030504040204" pitchFamily="34" charset="0"/>
              <a:ea typeface="Verdana" panose="020B0604030504040204" pitchFamily="34" charset="0"/>
            </a:endParaRPr>
          </a:p>
        </p:txBody>
      </p:sp>
      <p:grpSp>
        <p:nvGrpSpPr>
          <p:cNvPr id="11" name="Group 10"/>
          <p:cNvGrpSpPr/>
          <p:nvPr/>
        </p:nvGrpSpPr>
        <p:grpSpPr>
          <a:xfrm>
            <a:off x="355489" y="1976433"/>
            <a:ext cx="14408372" cy="246221"/>
            <a:chOff x="-110337" y="1463568"/>
            <a:chExt cx="11848795" cy="136181"/>
          </a:xfrm>
        </p:grpSpPr>
        <p:cxnSp>
          <p:nvCxnSpPr>
            <p:cNvPr id="26" name="Straight Connector 25"/>
            <p:cNvCxnSpPr/>
            <p:nvPr/>
          </p:nvCxnSpPr>
          <p:spPr>
            <a:xfrm>
              <a:off x="-110337" y="1531659"/>
              <a:ext cx="11848795" cy="0"/>
            </a:xfrm>
            <a:prstGeom prst="line">
              <a:avLst/>
            </a:prstGeom>
            <a:noFill/>
            <a:ln w="19050" cap="flat" cmpd="sng" algn="ctr">
              <a:solidFill>
                <a:srgbClr val="3C91AB"/>
              </a:solidFill>
              <a:prstDash val="solid"/>
              <a:headEnd type="diamond"/>
              <a:tailEnd type="diamond"/>
            </a:ln>
            <a:effectLst/>
          </p:spPr>
        </p:cxnSp>
        <p:sp>
          <p:nvSpPr>
            <p:cNvPr id="30" name="TextBox 29"/>
            <p:cNvSpPr txBox="1"/>
            <p:nvPr/>
          </p:nvSpPr>
          <p:spPr>
            <a:xfrm>
              <a:off x="131660" y="1463568"/>
              <a:ext cx="11364800" cy="136181"/>
            </a:xfrm>
            <a:prstGeom prst="rect">
              <a:avLst/>
            </a:prstGeom>
            <a:solidFill>
              <a:sysClr val="window" lastClr="FFFFFF"/>
            </a:solidFill>
            <a:ln w="25400">
              <a:noFill/>
            </a:ln>
          </p:spPr>
          <p:txBody>
            <a:bodyPr wrap="square" lIns="0" tIns="0" rIns="0" bIns="0" rtlCol="0" anchor="ctr">
              <a:spAutoFit/>
            </a:bodyPr>
            <a:lstStyle/>
            <a:p>
              <a:pPr marL="0" marR="0" lvl="0" indent="0" algn="ctr" defTabSz="914400" rtl="1" eaLnBrk="1" fontAlgn="auto" latinLnBrk="0" hangingPunct="1">
                <a:lnSpc>
                  <a:spcPct val="100000"/>
                </a:lnSpc>
                <a:spcBef>
                  <a:spcPts val="0"/>
                </a:spcBef>
                <a:spcAft>
                  <a:spcPts val="300"/>
                </a:spcAft>
                <a:buClrTx/>
                <a:buSzTx/>
                <a:buFontTx/>
                <a:buNone/>
                <a:defRPr/>
              </a:pPr>
              <a:r>
                <a:rPr kumimoji="0" lang="en-US" sz="1600" b="1" i="0" u="none" strike="noStrike" kern="0" cap="none" spc="0" normalizeH="0" baseline="0" noProof="0" dirty="0">
                  <a:ln>
                    <a:noFill/>
                  </a:ln>
                  <a:solidFill>
                    <a:srgbClr val="6D7579"/>
                  </a:solidFill>
                  <a:effectLst/>
                  <a:uLnTx/>
                  <a:uFillTx/>
                  <a:latin typeface="Verdana" panose="020B0604030504040204" pitchFamily="34" charset="0"/>
                  <a:ea typeface="Verdana" panose="020B0604030504040204" pitchFamily="34" charset="0"/>
                  <a:cs typeface="Sitka Small" charset="0"/>
                  <a:sym typeface="Arial" panose="020B0604020202020204"/>
                </a:rPr>
                <a:t>We are dedicated to continuous innovation and maintaining the highest quality standards in our products and services</a:t>
              </a:r>
              <a:endParaRPr kumimoji="0" lang="en-GB" sz="1600" b="1" i="0" u="none" strike="noStrike" kern="0" cap="none" spc="0" normalizeH="0" baseline="0" noProof="0" dirty="0">
                <a:ln>
                  <a:noFill/>
                </a:ln>
                <a:solidFill>
                  <a:srgbClr val="6D7579"/>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grpSp>
      <p:sp>
        <p:nvSpPr>
          <p:cNvPr id="80" name="Rectangle 79"/>
          <p:cNvSpPr/>
          <p:nvPr/>
        </p:nvSpPr>
        <p:spPr>
          <a:xfrm>
            <a:off x="10485548" y="5043133"/>
            <a:ext cx="4278312" cy="1546210"/>
          </a:xfrm>
          <a:prstGeom prst="rect">
            <a:avLst/>
          </a:prstGeom>
          <a:noFill/>
          <a:ln w="25400" cap="flat" cmpd="sng" algn="ctr">
            <a:solidFill>
              <a:srgbClr val="007A9B"/>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endParaRPr kumimoji="0" lang="en-GB"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
        <p:nvSpPr>
          <p:cNvPr id="92" name="Rounded Rectangle 91"/>
          <p:cNvSpPr/>
          <p:nvPr/>
        </p:nvSpPr>
        <p:spPr>
          <a:xfrm>
            <a:off x="11175272" y="4970482"/>
            <a:ext cx="2898865" cy="145299"/>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r>
              <a:rPr kumimoji="0" lang="en-US" b="1" i="0" u="none" strike="noStrike" kern="0" cap="none" spc="0" normalizeH="0" baseline="0" noProof="0" dirty="0">
                <a:ln>
                  <a:noFill/>
                </a:ln>
                <a:solidFill>
                  <a:srgbClr val="007A9B"/>
                </a:solidFill>
                <a:effectLst/>
                <a:uLnTx/>
                <a:uFillTx/>
                <a:latin typeface="Verdana" panose="020B0604030504040204" pitchFamily="34" charset="0"/>
                <a:ea typeface="Verdana" panose="020B0604030504040204" pitchFamily="34" charset="0"/>
                <a:cs typeface="Sitka Small" charset="0"/>
                <a:sym typeface="Arial" panose="020B0604020202020204"/>
              </a:rPr>
              <a:t>Service Commitment</a:t>
            </a:r>
            <a:endParaRPr kumimoji="0" lang="en-US" b="1" i="0" u="none" strike="noStrike" kern="0" cap="none" spc="0" normalizeH="0" baseline="0" noProof="0" dirty="0">
              <a:ln>
                <a:noFill/>
              </a:ln>
              <a:solidFill>
                <a:srgbClr val="007A9B"/>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
        <p:nvSpPr>
          <p:cNvPr id="81" name="Rectangle 80"/>
          <p:cNvSpPr/>
          <p:nvPr/>
        </p:nvSpPr>
        <p:spPr>
          <a:xfrm>
            <a:off x="4633803" y="2898963"/>
            <a:ext cx="5851745" cy="1553407"/>
          </a:xfrm>
          <a:prstGeom prst="rect">
            <a:avLst/>
          </a:prstGeom>
          <a:noFill/>
          <a:ln w="25400" cap="flat" cmpd="sng" algn="ctr">
            <a:solidFill>
              <a:srgbClr val="8AC63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
        <p:nvSpPr>
          <p:cNvPr id="82" name="Rounded Rectangle 81"/>
          <p:cNvSpPr/>
          <p:nvPr/>
        </p:nvSpPr>
        <p:spPr>
          <a:xfrm>
            <a:off x="6797680" y="2739864"/>
            <a:ext cx="1523991" cy="235007"/>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r>
              <a:rPr kumimoji="0" lang="en-US" b="1" i="0" u="none" strike="noStrike" kern="0" cap="none" spc="0" normalizeH="0" baseline="0" noProof="0" dirty="0">
                <a:ln>
                  <a:noFill/>
                </a:ln>
                <a:solidFill>
                  <a:srgbClr val="92D050"/>
                </a:solidFill>
                <a:effectLst/>
                <a:uLnTx/>
                <a:uFillTx/>
                <a:latin typeface="Verdana" panose="020B0604030504040204" pitchFamily="34" charset="0"/>
                <a:ea typeface="Verdana" panose="020B0604030504040204" pitchFamily="34" charset="0"/>
                <a:cs typeface="Sitka Small" charset="0"/>
                <a:sym typeface="Arial" panose="020B0604020202020204"/>
              </a:rPr>
              <a:t>Strengths</a:t>
            </a:r>
            <a:endParaRPr kumimoji="0" lang="en-US" b="1" i="0" u="none" strike="noStrike" kern="0" cap="none" spc="0" normalizeH="0" baseline="0" noProof="0" dirty="0">
              <a:ln>
                <a:noFill/>
              </a:ln>
              <a:solidFill>
                <a:srgbClr val="92D050"/>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
        <p:nvSpPr>
          <p:cNvPr id="46" name="Rectangle 45"/>
          <p:cNvSpPr/>
          <p:nvPr/>
        </p:nvSpPr>
        <p:spPr>
          <a:xfrm>
            <a:off x="4633803" y="7245607"/>
            <a:ext cx="5851745" cy="1534716"/>
          </a:xfrm>
          <a:prstGeom prst="rect">
            <a:avLst/>
          </a:prstGeom>
          <a:noFill/>
          <a:ln w="25400" cap="flat" cmpd="sng" algn="ctr">
            <a:solidFill>
              <a:srgbClr val="757779"/>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endParaRPr kumimoji="0" lang="ar-SA" sz="1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Sitka Small" charset="0"/>
            </a:endParaRPr>
          </a:p>
        </p:txBody>
      </p:sp>
      <p:sp>
        <p:nvSpPr>
          <p:cNvPr id="73" name="Rounded Rectangle 72"/>
          <p:cNvSpPr/>
          <p:nvPr/>
        </p:nvSpPr>
        <p:spPr>
          <a:xfrm>
            <a:off x="6432254" y="7115768"/>
            <a:ext cx="2254843" cy="209314"/>
          </a:xfrm>
          <a:prstGeom prst="roundRect">
            <a:avLst/>
          </a:prstGeom>
          <a:solidFill>
            <a:sysClr val="window" lastClr="FFFFFF"/>
          </a:solidFill>
          <a:ln w="25400" cap="flat" cmpd="sng" algn="ctr">
            <a:solidFill>
              <a:srgbClr val="FFFFFF"/>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r>
              <a:rPr kumimoji="0" lang="en-US" b="1" i="0" u="none" strike="noStrike" kern="0" cap="none" spc="0" normalizeH="0" baseline="0" noProof="0" dirty="0">
                <a:ln>
                  <a:noFill/>
                </a:ln>
                <a:solidFill>
                  <a:srgbClr val="757779"/>
                </a:solidFill>
                <a:effectLst/>
                <a:uLnTx/>
                <a:uFillTx/>
                <a:latin typeface="Verdana" panose="020B0604030504040204" pitchFamily="34" charset="0"/>
                <a:ea typeface="Verdana" panose="020B0604030504040204" pitchFamily="34" charset="0"/>
                <a:cs typeface="Sitka Small" charset="0"/>
                <a:sym typeface="Arial" panose="020B0604020202020204"/>
              </a:rPr>
              <a:t>2023 Expansion</a:t>
            </a:r>
            <a:endParaRPr kumimoji="0" lang="en-GB" b="1" i="0" u="none" strike="noStrike" kern="0" cap="none" spc="0" normalizeH="0" baseline="0" noProof="0" dirty="0">
              <a:ln>
                <a:noFill/>
              </a:ln>
              <a:solidFill>
                <a:srgbClr val="757779"/>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
        <p:nvSpPr>
          <p:cNvPr id="47" name="Rectangle 46"/>
          <p:cNvSpPr/>
          <p:nvPr/>
        </p:nvSpPr>
        <p:spPr>
          <a:xfrm>
            <a:off x="4775803" y="3202655"/>
            <a:ext cx="5567745" cy="946023"/>
          </a:xfrm>
          <a:prstGeom prst="rect">
            <a:avLst/>
          </a:prstGeom>
          <a:solidFill>
            <a:srgbClr val="F2F2F2"/>
          </a:solidFill>
          <a:ln w="25400" cap="flat" cmpd="sng" algn="ctr">
            <a:noFill/>
            <a:prstDash val="solid"/>
          </a:ln>
          <a:effectLst/>
        </p:spPr>
        <p:txBody>
          <a:bodyPr rtlCol="0" anchor="ctr"/>
          <a:lstStyle/>
          <a:p>
            <a:pPr marL="285750" lvl="1"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World-class R&amp;D team and production processes</a:t>
            </a:r>
            <a:endParaRPr lang="en-US" sz="1400" kern="0" dirty="0">
              <a:solidFill>
                <a:srgbClr val="3E5563"/>
              </a:solidFill>
              <a:latin typeface="Verdana" panose="020B0604030504040204" pitchFamily="34" charset="0"/>
              <a:ea typeface="Verdana" panose="020B0604030504040204" pitchFamily="34" charset="0"/>
            </a:endParaRPr>
          </a:p>
          <a:p>
            <a:pPr marL="285750" lvl="1"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Technological innovation and research capabilities</a:t>
            </a:r>
            <a:endParaRPr lang="en-US" sz="1400" kern="0" dirty="0">
              <a:solidFill>
                <a:srgbClr val="3E5563"/>
              </a:solidFill>
              <a:latin typeface="Verdana" panose="020B0604030504040204" pitchFamily="34" charset="0"/>
              <a:ea typeface="Verdana" panose="020B0604030504040204" pitchFamily="34" charset="0"/>
            </a:endParaRPr>
          </a:p>
        </p:txBody>
      </p:sp>
      <p:sp>
        <p:nvSpPr>
          <p:cNvPr id="6" name="Rectangle 5"/>
          <p:cNvSpPr/>
          <p:nvPr/>
        </p:nvSpPr>
        <p:spPr>
          <a:xfrm>
            <a:off x="4775803" y="7539953"/>
            <a:ext cx="5567745" cy="946023"/>
          </a:xfrm>
          <a:prstGeom prst="rect">
            <a:avLst/>
          </a:prstGeom>
          <a:solidFill>
            <a:srgbClr val="F2F2F2"/>
          </a:solidFill>
          <a:ln w="25400" cap="flat" cmpd="sng" algn="ctr">
            <a:noFill/>
            <a:prstDash val="solid"/>
          </a:ln>
          <a:effectLst/>
        </p:spPr>
        <p:txBody>
          <a:bodyPr rtlCol="0" anchor="ctr"/>
          <a:lstStyle/>
          <a:p>
            <a:pPr marL="285750" lvl="1"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New facility: 20,000 square meter Relocation to Tianjin </a:t>
            </a:r>
            <a:r>
              <a:rPr lang="en-US" sz="1400" kern="0" dirty="0" err="1">
                <a:solidFill>
                  <a:srgbClr val="3E5563"/>
                </a:solidFill>
                <a:latin typeface="Verdana" panose="020B0604030504040204" pitchFamily="34" charset="0"/>
                <a:ea typeface="Verdana" panose="020B0604030504040204" pitchFamily="34" charset="0"/>
              </a:rPr>
              <a:t>Ninghe</a:t>
            </a:r>
            <a:r>
              <a:rPr lang="en-US" sz="1400" kern="0" dirty="0">
                <a:solidFill>
                  <a:srgbClr val="3E5563"/>
                </a:solidFill>
                <a:latin typeface="Verdana" panose="020B0604030504040204" pitchFamily="34" charset="0"/>
                <a:ea typeface="Verdana" panose="020B0604030504040204" pitchFamily="34" charset="0"/>
              </a:rPr>
              <a:t> Economic Development Zone</a:t>
            </a:r>
            <a:endParaRPr lang="en-US" sz="1400" kern="0" dirty="0">
              <a:solidFill>
                <a:srgbClr val="3E5563"/>
              </a:solidFill>
              <a:latin typeface="Verdana" panose="020B0604030504040204" pitchFamily="34" charset="0"/>
              <a:ea typeface="Verdana" panose="020B0604030504040204" pitchFamily="34" charset="0"/>
            </a:endParaRPr>
          </a:p>
          <a:p>
            <a:pPr marL="285750" lvl="1"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New facility: 20,000 square meters, modern industrial standards</a:t>
            </a:r>
            <a:endParaRPr lang="en-US" sz="1400" kern="0" dirty="0">
              <a:solidFill>
                <a:srgbClr val="3E5563"/>
              </a:solidFill>
              <a:latin typeface="Verdana" panose="020B0604030504040204" pitchFamily="34" charset="0"/>
              <a:ea typeface="Verdana" panose="020B0604030504040204" pitchFamily="34" charset="0"/>
            </a:endParaRPr>
          </a:p>
        </p:txBody>
      </p:sp>
      <p:sp>
        <p:nvSpPr>
          <p:cNvPr id="7" name="Rectangle 6"/>
          <p:cNvSpPr/>
          <p:nvPr/>
        </p:nvSpPr>
        <p:spPr>
          <a:xfrm>
            <a:off x="10659971" y="5228320"/>
            <a:ext cx="3929467" cy="1175836"/>
          </a:xfrm>
          <a:prstGeom prst="rect">
            <a:avLst/>
          </a:prstGeom>
          <a:solidFill>
            <a:srgbClr val="F2F2F2"/>
          </a:solidFill>
          <a:ln w="25400" cap="flat" cmpd="sng" algn="ctr">
            <a:noFill/>
            <a:prstDash val="solid"/>
          </a:ln>
          <a:effectLst/>
        </p:spPr>
        <p:txBody>
          <a:bodyPr rtlCol="0" anchor="ctr"/>
          <a:lstStyle/>
          <a:p>
            <a:pPr marL="285750" lvl="1"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Rigorous management and comprehensive after-sales support</a:t>
            </a:r>
            <a:endParaRPr lang="en-US" sz="1400" kern="0" dirty="0">
              <a:solidFill>
                <a:srgbClr val="3E5563"/>
              </a:solidFill>
              <a:latin typeface="Verdana" panose="020B0604030504040204" pitchFamily="34" charset="0"/>
              <a:ea typeface="Verdana" panose="020B0604030504040204" pitchFamily="34" charset="0"/>
            </a:endParaRPr>
          </a:p>
          <a:p>
            <a:pPr marL="285750" lvl="1"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Delivering exceptional products &amp; services to local and international partners</a:t>
            </a:r>
            <a:endParaRPr lang="en-US" sz="1400" kern="0" dirty="0">
              <a:solidFill>
                <a:srgbClr val="3E5563"/>
              </a:solidFill>
              <a:latin typeface="Verdana" panose="020B0604030504040204" pitchFamily="34" charset="0"/>
              <a:ea typeface="Verdana" panose="020B0604030504040204" pitchFamily="34" charset="0"/>
            </a:endParaRPr>
          </a:p>
        </p:txBody>
      </p:sp>
      <p:sp>
        <p:nvSpPr>
          <p:cNvPr id="61" name="Rectangle 60"/>
          <p:cNvSpPr/>
          <p:nvPr/>
        </p:nvSpPr>
        <p:spPr>
          <a:xfrm>
            <a:off x="355490" y="5043132"/>
            <a:ext cx="4278308" cy="1546210"/>
          </a:xfrm>
          <a:prstGeom prst="rect">
            <a:avLst/>
          </a:prstGeom>
          <a:noFill/>
          <a:ln w="25400" cap="flat" cmpd="sng" algn="ctr">
            <a:solidFill>
              <a:srgbClr val="73BFB2"/>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endParaRPr kumimoji="0" lang="en-GB"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
        <p:nvSpPr>
          <p:cNvPr id="8" name="Rectangle 7"/>
          <p:cNvSpPr/>
          <p:nvPr/>
        </p:nvSpPr>
        <p:spPr>
          <a:xfrm>
            <a:off x="583851" y="5228319"/>
            <a:ext cx="3821587" cy="1175836"/>
          </a:xfrm>
          <a:prstGeom prst="rect">
            <a:avLst/>
          </a:prstGeom>
          <a:solidFill>
            <a:sysClr val="window" lastClr="FFFFFF">
              <a:lumMod val="95000"/>
            </a:sysClr>
          </a:solidFill>
        </p:spPr>
        <p:txBody>
          <a:bodyPr wrap="square" rtlCol="0" anchor="ctr">
            <a:noAutofit/>
          </a:bodyPr>
          <a:lstStyle/>
          <a:p>
            <a:pPr marL="171450" indent="-1714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Quality first, customer satisfaction as a priority</a:t>
            </a:r>
            <a:endParaRPr lang="en-US" sz="1400" kern="0" dirty="0">
              <a:solidFill>
                <a:srgbClr val="3E5563"/>
              </a:solidFill>
              <a:latin typeface="Verdana" panose="020B0604030504040204" pitchFamily="34" charset="0"/>
              <a:ea typeface="Verdana" panose="020B0604030504040204" pitchFamily="34" charset="0"/>
            </a:endParaRPr>
          </a:p>
        </p:txBody>
      </p:sp>
      <p:pic>
        <p:nvPicPr>
          <p:cNvPr id="31" name="Picture 30" descr="A green and black logo&#10;&#10;Description automatically generated"/>
          <p:cNvPicPr>
            <a:picLocks noChangeAspect="1"/>
          </p:cNvPicPr>
          <p:nvPr/>
        </p:nvPicPr>
        <p:blipFill>
          <a:blip r:embed="rId1">
            <a:clrChange>
              <a:clrFrom>
                <a:srgbClr val="FFFFFF"/>
              </a:clrFrom>
              <a:clrTo>
                <a:srgbClr val="FFFFFF">
                  <a:alpha val="0"/>
                </a:srgbClr>
              </a:clrTo>
            </a:clrChange>
          </a:blip>
          <a:srcRect t="30812" b="32602"/>
          <a:stretch>
            <a:fillRect/>
          </a:stretch>
        </p:blipFill>
        <p:spPr>
          <a:xfrm>
            <a:off x="5992397" y="5180651"/>
            <a:ext cx="3134556" cy="1143719"/>
          </a:xfrm>
          <a:prstGeom prst="rect">
            <a:avLst/>
          </a:prstGeom>
        </p:spPr>
      </p:pic>
      <p:sp>
        <p:nvSpPr>
          <p:cNvPr id="62" name="Rounded Rectangle 61"/>
          <p:cNvSpPr/>
          <p:nvPr/>
        </p:nvSpPr>
        <p:spPr>
          <a:xfrm>
            <a:off x="1064063" y="4915677"/>
            <a:ext cx="2861162" cy="235007"/>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defRPr/>
            </a:pPr>
            <a:r>
              <a:rPr kumimoji="0" lang="en-US" b="1" i="0" u="none" strike="noStrike" kern="0" cap="none" spc="0" normalizeH="0" baseline="0" noProof="0" dirty="0">
                <a:ln>
                  <a:noFill/>
                </a:ln>
                <a:solidFill>
                  <a:srgbClr val="73BFB2"/>
                </a:solidFill>
                <a:effectLst/>
                <a:uLnTx/>
                <a:uFillTx/>
                <a:latin typeface="Verdana" panose="020B0604030504040204" pitchFamily="34" charset="0"/>
                <a:ea typeface="Verdana" panose="020B0604030504040204" pitchFamily="34" charset="0"/>
                <a:cs typeface="Sitka Small" charset="0"/>
                <a:sym typeface="Arial" panose="020B0604020202020204"/>
              </a:rPr>
              <a:t>Business Philosophy</a:t>
            </a:r>
            <a:endParaRPr kumimoji="0" lang="en-US" b="1" i="0" u="none" strike="noStrike" kern="0" cap="none" spc="0" normalizeH="0" baseline="0" noProof="0" dirty="0">
              <a:ln>
                <a:noFill/>
              </a:ln>
              <a:solidFill>
                <a:srgbClr val="73BFB2"/>
              </a:solidFill>
              <a:effectLst/>
              <a:uLnTx/>
              <a:uFillTx/>
              <a:latin typeface="Verdana" panose="020B0604030504040204" pitchFamily="34" charset="0"/>
              <a:ea typeface="Verdana" panose="020B0604030504040204" pitchFamily="34" charset="0"/>
              <a:cs typeface="Sitka Small" charset="0"/>
              <a:sym typeface="Arial"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15119350" cy="1026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5104" y="253206"/>
            <a:ext cx="14369143" cy="9753600"/>
          </a:xfrm>
          <a:prstGeom prst="rect">
            <a:avLst/>
          </a:prstGeom>
        </p:spPr>
      </p:pic>
      <p:sp>
        <p:nvSpPr>
          <p:cNvPr id="21" name="Rectangle 20"/>
          <p:cNvSpPr/>
          <p:nvPr/>
        </p:nvSpPr>
        <p:spPr>
          <a:xfrm>
            <a:off x="361692" y="253206"/>
            <a:ext cx="14369143" cy="9753600"/>
          </a:xfrm>
          <a:prstGeom prst="rect">
            <a:avLst/>
          </a:prstGeom>
          <a:solidFill>
            <a:schemeClr val="bg2">
              <a:lumMod val="9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5"/>
          <p:cNvSpPr/>
          <p:nvPr/>
        </p:nvSpPr>
        <p:spPr>
          <a:xfrm flipH="1">
            <a:off x="538314" y="6014400"/>
            <a:ext cx="14042721" cy="2526880"/>
          </a:xfrm>
          <a:custGeom>
            <a:avLst/>
            <a:gdLst/>
            <a:ahLst/>
            <a:cxnLst/>
            <a:rect l="l" t="t" r="r" b="b"/>
            <a:pathLst>
              <a:path w="6640195" h="10549890">
                <a:moveTo>
                  <a:pt x="6639787" y="10549762"/>
                </a:moveTo>
                <a:lnTo>
                  <a:pt x="0" y="10549762"/>
                </a:lnTo>
                <a:lnTo>
                  <a:pt x="0" y="0"/>
                </a:lnTo>
                <a:lnTo>
                  <a:pt x="6639787" y="0"/>
                </a:lnTo>
                <a:lnTo>
                  <a:pt x="6639787" y="10549762"/>
                </a:lnTo>
                <a:close/>
              </a:path>
            </a:pathLst>
          </a:custGeom>
          <a:solidFill>
            <a:srgbClr val="6D7579"/>
          </a:solidFill>
        </p:spPr>
        <p:txBody>
          <a:bodyPr wrap="square" lIns="0" tIns="0" rIns="0" bIns="0" rtlCol="0"/>
          <a:lstStyle/>
          <a:p>
            <a:pPr marL="0" algn="l" defTabSz="914400" rtl="0" eaLnBrk="1" latinLnBrk="0" hangingPunct="1"/>
            <a:endParaRPr dirty="0"/>
          </a:p>
        </p:txBody>
      </p:sp>
      <p:sp>
        <p:nvSpPr>
          <p:cNvPr id="4" name="مستطيل 38"/>
          <p:cNvSpPr/>
          <p:nvPr/>
        </p:nvSpPr>
        <p:spPr>
          <a:xfrm flipH="1">
            <a:off x="1002949" y="6891524"/>
            <a:ext cx="13219367" cy="830997"/>
          </a:xfrm>
          <a:prstGeom prst="rect">
            <a:avLst/>
          </a:prstGeom>
        </p:spPr>
        <p:txBody>
          <a:bodyPr wrap="square" anchor="ctr">
            <a:spAutoFit/>
          </a:bodyPr>
          <a:lstStyle/>
          <a:p>
            <a:pPr rtl="1"/>
            <a:r>
              <a:rPr lang="en-US" sz="4800" b="1" i="1" dirty="0">
                <a:solidFill>
                  <a:schemeClr val="bg1"/>
                </a:solidFill>
                <a:latin typeface="Verdana" panose="020B0604030504040204" pitchFamily="34" charset="0"/>
                <a:ea typeface="Verdana" panose="020B0604030504040204" pitchFamily="34" charset="0"/>
                <a:cs typeface="Sitka Small" charset="0"/>
              </a:rPr>
              <a:t>Organizational Structure</a:t>
            </a:r>
            <a:endParaRPr lang="en-US" sz="4800" b="1" i="1" dirty="0">
              <a:solidFill>
                <a:schemeClr val="bg1"/>
              </a:solidFill>
              <a:latin typeface="Verdana" panose="020B0604030504040204" pitchFamily="34" charset="0"/>
              <a:ea typeface="Verdana" panose="020B0604030504040204" pitchFamily="34" charset="0"/>
              <a:cs typeface="Sitka Small" charset="0"/>
            </a:endParaRPr>
          </a:p>
        </p:txBody>
      </p:sp>
      <p:grpSp>
        <p:nvGrpSpPr>
          <p:cNvPr id="5" name="Group 4"/>
          <p:cNvGrpSpPr/>
          <p:nvPr/>
        </p:nvGrpSpPr>
        <p:grpSpPr>
          <a:xfrm>
            <a:off x="1002949" y="5878403"/>
            <a:ext cx="4772999" cy="330360"/>
            <a:chOff x="1002949" y="5878403"/>
            <a:chExt cx="4772999" cy="330360"/>
          </a:xfrm>
        </p:grpSpPr>
        <p:sp>
          <p:nvSpPr>
            <p:cNvPr id="6" name="object 8"/>
            <p:cNvSpPr/>
            <p:nvPr/>
          </p:nvSpPr>
          <p:spPr>
            <a:xfrm rot="5400000" flipH="1" flipV="1">
              <a:off x="1740438" y="5140915"/>
              <a:ext cx="330358" cy="1805336"/>
            </a:xfrm>
            <a:custGeom>
              <a:avLst/>
              <a:gdLst/>
              <a:ahLst/>
              <a:cxnLst/>
              <a:rect l="l" t="t" r="r" b="b"/>
              <a:pathLst>
                <a:path w="436879" h="2150745">
                  <a:moveTo>
                    <a:pt x="436290" y="0"/>
                  </a:moveTo>
                  <a:lnTo>
                    <a:pt x="0" y="0"/>
                  </a:lnTo>
                  <a:lnTo>
                    <a:pt x="0" y="1820771"/>
                  </a:lnTo>
                  <a:lnTo>
                    <a:pt x="436290" y="2150667"/>
                  </a:lnTo>
                  <a:lnTo>
                    <a:pt x="436290" y="0"/>
                  </a:lnTo>
                  <a:close/>
                </a:path>
              </a:pathLst>
            </a:custGeom>
            <a:solidFill>
              <a:srgbClr val="00DB01"/>
            </a:solidFill>
          </p:spPr>
          <p:txBody>
            <a:bodyPr wrap="square" lIns="0" tIns="0" rIns="0" bIns="0" rtlCol="0"/>
            <a:lstStyle/>
            <a:p>
              <a:pPr marL="0" algn="l" defTabSz="914400" rtl="0" eaLnBrk="1" latinLnBrk="0" hangingPunct="1"/>
              <a:endParaRPr dirty="0"/>
            </a:p>
          </p:txBody>
        </p:sp>
        <p:sp>
          <p:nvSpPr>
            <p:cNvPr id="7" name="object 9"/>
            <p:cNvSpPr/>
            <p:nvPr/>
          </p:nvSpPr>
          <p:spPr>
            <a:xfrm rot="5400000" flipH="1" flipV="1">
              <a:off x="2650507" y="5781338"/>
              <a:ext cx="330358" cy="524491"/>
            </a:xfrm>
            <a:custGeom>
              <a:avLst/>
              <a:gdLst/>
              <a:ahLst/>
              <a:cxnLst/>
              <a:rect l="l" t="t" r="r" b="b"/>
              <a:pathLst>
                <a:path w="436879" h="624839">
                  <a:moveTo>
                    <a:pt x="0" y="0"/>
                  </a:moveTo>
                  <a:lnTo>
                    <a:pt x="0" y="294441"/>
                  </a:lnTo>
                  <a:lnTo>
                    <a:pt x="436290" y="624326"/>
                  </a:lnTo>
                  <a:lnTo>
                    <a:pt x="436290" y="329895"/>
                  </a:lnTo>
                  <a:lnTo>
                    <a:pt x="0" y="0"/>
                  </a:lnTo>
                  <a:close/>
                </a:path>
              </a:pathLst>
            </a:custGeom>
            <a:solidFill>
              <a:srgbClr val="00DB01"/>
            </a:solidFill>
          </p:spPr>
          <p:txBody>
            <a:bodyPr wrap="square" lIns="0" tIns="0" rIns="0" bIns="0" rtlCol="0"/>
            <a:lstStyle/>
            <a:p>
              <a:endParaRPr dirty="0"/>
            </a:p>
          </p:txBody>
        </p:sp>
        <p:sp>
          <p:nvSpPr>
            <p:cNvPr id="8" name="object 10"/>
            <p:cNvSpPr/>
            <p:nvPr/>
          </p:nvSpPr>
          <p:spPr>
            <a:xfrm rot="5400000" flipH="1" flipV="1">
              <a:off x="3470548" y="5812253"/>
              <a:ext cx="330358" cy="462661"/>
            </a:xfrm>
            <a:custGeom>
              <a:avLst/>
              <a:gdLst/>
              <a:ahLst/>
              <a:cxnLst/>
              <a:rect l="l" t="t" r="r" b="b"/>
              <a:pathLst>
                <a:path w="436879" h="551179">
                  <a:moveTo>
                    <a:pt x="0" y="0"/>
                  </a:moveTo>
                  <a:lnTo>
                    <a:pt x="0" y="221008"/>
                  </a:lnTo>
                  <a:lnTo>
                    <a:pt x="436290" y="550904"/>
                  </a:lnTo>
                  <a:lnTo>
                    <a:pt x="436290" y="329895"/>
                  </a:lnTo>
                  <a:lnTo>
                    <a:pt x="0" y="0"/>
                  </a:lnTo>
                  <a:close/>
                </a:path>
              </a:pathLst>
            </a:custGeom>
            <a:solidFill>
              <a:srgbClr val="00DB01"/>
            </a:solidFill>
          </p:spPr>
          <p:txBody>
            <a:bodyPr wrap="square" lIns="0" tIns="0" rIns="0" bIns="0" rtlCol="0"/>
            <a:lstStyle/>
            <a:p>
              <a:endParaRPr dirty="0"/>
            </a:p>
          </p:txBody>
        </p:sp>
        <p:sp>
          <p:nvSpPr>
            <p:cNvPr id="9" name="object 11"/>
            <p:cNvSpPr/>
            <p:nvPr/>
          </p:nvSpPr>
          <p:spPr>
            <a:xfrm rot="5400000" flipH="1" flipV="1">
              <a:off x="4564113" y="5853296"/>
              <a:ext cx="330358" cy="380576"/>
            </a:xfrm>
            <a:custGeom>
              <a:avLst/>
              <a:gdLst/>
              <a:ahLst/>
              <a:cxnLst/>
              <a:rect l="l" t="t" r="r" b="b"/>
              <a:pathLst>
                <a:path w="436879" h="453390">
                  <a:moveTo>
                    <a:pt x="0" y="0"/>
                  </a:moveTo>
                  <a:lnTo>
                    <a:pt x="0" y="123106"/>
                  </a:lnTo>
                  <a:lnTo>
                    <a:pt x="436290" y="453001"/>
                  </a:lnTo>
                  <a:lnTo>
                    <a:pt x="436290" y="329895"/>
                  </a:lnTo>
                  <a:lnTo>
                    <a:pt x="0" y="0"/>
                  </a:lnTo>
                  <a:close/>
                </a:path>
              </a:pathLst>
            </a:custGeom>
            <a:solidFill>
              <a:srgbClr val="00DB01"/>
            </a:solidFill>
          </p:spPr>
          <p:txBody>
            <a:bodyPr wrap="square" lIns="0" tIns="0" rIns="0" bIns="0" rtlCol="0"/>
            <a:lstStyle/>
            <a:p>
              <a:endParaRPr dirty="0"/>
            </a:p>
          </p:txBody>
        </p:sp>
        <p:sp>
          <p:nvSpPr>
            <p:cNvPr id="10" name="object 12"/>
            <p:cNvSpPr/>
            <p:nvPr/>
          </p:nvSpPr>
          <p:spPr>
            <a:xfrm rot="5400000" flipH="1" flipV="1">
              <a:off x="3197293" y="5801859"/>
              <a:ext cx="330358" cy="483449"/>
            </a:xfrm>
            <a:custGeom>
              <a:avLst/>
              <a:gdLst/>
              <a:ahLst/>
              <a:cxnLst/>
              <a:rect l="l" t="t" r="r" b="b"/>
              <a:pathLst>
                <a:path w="436879" h="575945">
                  <a:moveTo>
                    <a:pt x="0" y="0"/>
                  </a:moveTo>
                  <a:lnTo>
                    <a:pt x="0" y="245479"/>
                  </a:lnTo>
                  <a:lnTo>
                    <a:pt x="436290" y="575375"/>
                  </a:lnTo>
                  <a:lnTo>
                    <a:pt x="436290" y="329895"/>
                  </a:lnTo>
                  <a:lnTo>
                    <a:pt x="0" y="0"/>
                  </a:lnTo>
                  <a:close/>
                </a:path>
              </a:pathLst>
            </a:custGeom>
            <a:solidFill>
              <a:srgbClr val="00DB01"/>
            </a:solidFill>
          </p:spPr>
          <p:txBody>
            <a:bodyPr wrap="square" lIns="0" tIns="0" rIns="0" bIns="0" rtlCol="0"/>
            <a:lstStyle/>
            <a:p>
              <a:endParaRPr dirty="0"/>
            </a:p>
          </p:txBody>
        </p:sp>
        <p:sp>
          <p:nvSpPr>
            <p:cNvPr id="11" name="object 13"/>
            <p:cNvSpPr/>
            <p:nvPr/>
          </p:nvSpPr>
          <p:spPr>
            <a:xfrm rot="5400000" flipH="1" flipV="1">
              <a:off x="5664036" y="6096851"/>
              <a:ext cx="121483" cy="102340"/>
            </a:xfrm>
            <a:custGeom>
              <a:avLst/>
              <a:gdLst/>
              <a:ahLst/>
              <a:cxnLst/>
              <a:rect l="l" t="t" r="r" b="b"/>
              <a:pathLst>
                <a:path w="160654" h="121920">
                  <a:moveTo>
                    <a:pt x="0" y="0"/>
                  </a:moveTo>
                  <a:lnTo>
                    <a:pt x="0" y="25203"/>
                  </a:lnTo>
                  <a:lnTo>
                    <a:pt x="127242" y="121420"/>
                  </a:lnTo>
                  <a:lnTo>
                    <a:pt x="160571" y="121420"/>
                  </a:lnTo>
                  <a:lnTo>
                    <a:pt x="0" y="0"/>
                  </a:lnTo>
                  <a:close/>
                </a:path>
              </a:pathLst>
            </a:custGeom>
            <a:solidFill>
              <a:srgbClr val="00DB01"/>
            </a:solidFill>
          </p:spPr>
          <p:txBody>
            <a:bodyPr wrap="square" lIns="0" tIns="0" rIns="0" bIns="0" rtlCol="0"/>
            <a:lstStyle/>
            <a:p>
              <a:endParaRPr dirty="0"/>
            </a:p>
          </p:txBody>
        </p:sp>
        <p:sp>
          <p:nvSpPr>
            <p:cNvPr id="12" name="object 14"/>
            <p:cNvSpPr/>
            <p:nvPr/>
          </p:nvSpPr>
          <p:spPr>
            <a:xfrm rot="5400000" flipH="1" flipV="1">
              <a:off x="3744072" y="5822381"/>
              <a:ext cx="330358" cy="442406"/>
            </a:xfrm>
            <a:custGeom>
              <a:avLst/>
              <a:gdLst/>
              <a:ahLst/>
              <a:cxnLst/>
              <a:rect l="l" t="t" r="r" b="b"/>
              <a:pathLst>
                <a:path w="436879" h="527050">
                  <a:moveTo>
                    <a:pt x="0" y="0"/>
                  </a:moveTo>
                  <a:lnTo>
                    <a:pt x="0" y="196538"/>
                  </a:lnTo>
                  <a:lnTo>
                    <a:pt x="436290" y="526434"/>
                  </a:lnTo>
                  <a:lnTo>
                    <a:pt x="436290" y="329895"/>
                  </a:lnTo>
                  <a:lnTo>
                    <a:pt x="0" y="0"/>
                  </a:lnTo>
                  <a:close/>
                </a:path>
              </a:pathLst>
            </a:custGeom>
            <a:solidFill>
              <a:srgbClr val="00DB01"/>
            </a:solidFill>
          </p:spPr>
          <p:txBody>
            <a:bodyPr wrap="square" lIns="0" tIns="0" rIns="0" bIns="0" rtlCol="0"/>
            <a:lstStyle/>
            <a:p>
              <a:endParaRPr dirty="0"/>
            </a:p>
          </p:txBody>
        </p:sp>
        <p:sp>
          <p:nvSpPr>
            <p:cNvPr id="13" name="object 15"/>
            <p:cNvSpPr/>
            <p:nvPr/>
          </p:nvSpPr>
          <p:spPr>
            <a:xfrm rot="5400000" flipH="1" flipV="1">
              <a:off x="4837369" y="5863690"/>
              <a:ext cx="330358" cy="359788"/>
            </a:xfrm>
            <a:custGeom>
              <a:avLst/>
              <a:gdLst/>
              <a:ahLst/>
              <a:cxnLst/>
              <a:rect l="l" t="t" r="r" b="b"/>
              <a:pathLst>
                <a:path w="436879" h="428625">
                  <a:moveTo>
                    <a:pt x="0" y="0"/>
                  </a:moveTo>
                  <a:lnTo>
                    <a:pt x="0" y="98635"/>
                  </a:lnTo>
                  <a:lnTo>
                    <a:pt x="436290" y="428520"/>
                  </a:lnTo>
                  <a:lnTo>
                    <a:pt x="436290" y="329895"/>
                  </a:lnTo>
                  <a:lnTo>
                    <a:pt x="0" y="0"/>
                  </a:lnTo>
                  <a:close/>
                </a:path>
              </a:pathLst>
            </a:custGeom>
            <a:solidFill>
              <a:srgbClr val="00DB01"/>
            </a:solidFill>
          </p:spPr>
          <p:txBody>
            <a:bodyPr wrap="square" lIns="0" tIns="0" rIns="0" bIns="0" rtlCol="0"/>
            <a:lstStyle/>
            <a:p>
              <a:endParaRPr dirty="0"/>
            </a:p>
          </p:txBody>
        </p:sp>
        <p:sp>
          <p:nvSpPr>
            <p:cNvPr id="14" name="object 16"/>
            <p:cNvSpPr/>
            <p:nvPr/>
          </p:nvSpPr>
          <p:spPr>
            <a:xfrm rot="5400000" flipH="1" flipV="1">
              <a:off x="4290588" y="5843168"/>
              <a:ext cx="330358" cy="400831"/>
            </a:xfrm>
            <a:custGeom>
              <a:avLst/>
              <a:gdLst/>
              <a:ahLst/>
              <a:cxnLst/>
              <a:rect l="l" t="t" r="r" b="b"/>
              <a:pathLst>
                <a:path w="436879" h="477520">
                  <a:moveTo>
                    <a:pt x="0" y="0"/>
                  </a:moveTo>
                  <a:lnTo>
                    <a:pt x="0" y="147576"/>
                  </a:lnTo>
                  <a:lnTo>
                    <a:pt x="436290" y="477482"/>
                  </a:lnTo>
                  <a:lnTo>
                    <a:pt x="436290" y="329895"/>
                  </a:lnTo>
                  <a:lnTo>
                    <a:pt x="0" y="0"/>
                  </a:lnTo>
                  <a:close/>
                </a:path>
              </a:pathLst>
            </a:custGeom>
            <a:solidFill>
              <a:srgbClr val="00DB01"/>
            </a:solidFill>
          </p:spPr>
          <p:txBody>
            <a:bodyPr wrap="square" lIns="0" tIns="0" rIns="0" bIns="0" rtlCol="0"/>
            <a:lstStyle/>
            <a:p>
              <a:endParaRPr dirty="0"/>
            </a:p>
          </p:txBody>
        </p:sp>
        <p:sp>
          <p:nvSpPr>
            <p:cNvPr id="15" name="object 17"/>
            <p:cNvSpPr/>
            <p:nvPr/>
          </p:nvSpPr>
          <p:spPr>
            <a:xfrm rot="5400000" flipH="1" flipV="1">
              <a:off x="5110893" y="5873817"/>
              <a:ext cx="330358" cy="339533"/>
            </a:xfrm>
            <a:custGeom>
              <a:avLst/>
              <a:gdLst/>
              <a:ahLst/>
              <a:cxnLst/>
              <a:rect l="l" t="t" r="r" b="b"/>
              <a:pathLst>
                <a:path w="436879" h="404495">
                  <a:moveTo>
                    <a:pt x="0" y="0"/>
                  </a:moveTo>
                  <a:lnTo>
                    <a:pt x="0" y="74154"/>
                  </a:lnTo>
                  <a:lnTo>
                    <a:pt x="436290" y="404050"/>
                  </a:lnTo>
                  <a:lnTo>
                    <a:pt x="436290" y="329895"/>
                  </a:lnTo>
                  <a:lnTo>
                    <a:pt x="0" y="0"/>
                  </a:lnTo>
                  <a:close/>
                </a:path>
              </a:pathLst>
            </a:custGeom>
            <a:solidFill>
              <a:srgbClr val="00DB01"/>
            </a:solidFill>
          </p:spPr>
          <p:txBody>
            <a:bodyPr wrap="square" lIns="0" tIns="0" rIns="0" bIns="0" rtlCol="0"/>
            <a:lstStyle/>
            <a:p>
              <a:endParaRPr dirty="0"/>
            </a:p>
          </p:txBody>
        </p:sp>
        <p:sp>
          <p:nvSpPr>
            <p:cNvPr id="16" name="object 18"/>
            <p:cNvSpPr/>
            <p:nvPr/>
          </p:nvSpPr>
          <p:spPr>
            <a:xfrm rot="5400000" flipH="1" flipV="1">
              <a:off x="2923767" y="5791732"/>
              <a:ext cx="330358" cy="503703"/>
            </a:xfrm>
            <a:custGeom>
              <a:avLst/>
              <a:gdLst/>
              <a:ahLst/>
              <a:cxnLst/>
              <a:rect l="l" t="t" r="r" b="b"/>
              <a:pathLst>
                <a:path w="436879" h="600075">
                  <a:moveTo>
                    <a:pt x="0" y="0"/>
                  </a:moveTo>
                  <a:lnTo>
                    <a:pt x="0" y="269960"/>
                  </a:lnTo>
                  <a:lnTo>
                    <a:pt x="436290" y="599856"/>
                  </a:lnTo>
                  <a:lnTo>
                    <a:pt x="436290" y="329895"/>
                  </a:lnTo>
                  <a:lnTo>
                    <a:pt x="0" y="0"/>
                  </a:lnTo>
                  <a:close/>
                </a:path>
              </a:pathLst>
            </a:custGeom>
            <a:solidFill>
              <a:srgbClr val="00DB01"/>
            </a:solidFill>
          </p:spPr>
          <p:txBody>
            <a:bodyPr wrap="square" lIns="0" tIns="0" rIns="0" bIns="0" rtlCol="0"/>
            <a:lstStyle/>
            <a:p>
              <a:endParaRPr dirty="0"/>
            </a:p>
          </p:txBody>
        </p:sp>
        <p:sp>
          <p:nvSpPr>
            <p:cNvPr id="17" name="object 19"/>
            <p:cNvSpPr/>
            <p:nvPr/>
          </p:nvSpPr>
          <p:spPr>
            <a:xfrm rot="5400000" flipH="1" flipV="1">
              <a:off x="4017328" y="5832775"/>
              <a:ext cx="330358" cy="421617"/>
            </a:xfrm>
            <a:custGeom>
              <a:avLst/>
              <a:gdLst/>
              <a:ahLst/>
              <a:cxnLst/>
              <a:rect l="l" t="t" r="r" b="b"/>
              <a:pathLst>
                <a:path w="436879" h="502284">
                  <a:moveTo>
                    <a:pt x="0" y="0"/>
                  </a:moveTo>
                  <a:lnTo>
                    <a:pt x="0" y="172057"/>
                  </a:lnTo>
                  <a:lnTo>
                    <a:pt x="436290" y="501953"/>
                  </a:lnTo>
                  <a:lnTo>
                    <a:pt x="436290" y="329895"/>
                  </a:lnTo>
                  <a:lnTo>
                    <a:pt x="0" y="0"/>
                  </a:lnTo>
                  <a:close/>
                </a:path>
              </a:pathLst>
            </a:custGeom>
            <a:solidFill>
              <a:srgbClr val="00DB01"/>
            </a:solidFill>
          </p:spPr>
          <p:txBody>
            <a:bodyPr wrap="square" lIns="0" tIns="0" rIns="0" bIns="0" rtlCol="0"/>
            <a:lstStyle/>
            <a:p>
              <a:endParaRPr dirty="0"/>
            </a:p>
          </p:txBody>
        </p:sp>
        <p:sp>
          <p:nvSpPr>
            <p:cNvPr id="18" name="object 20"/>
            <p:cNvSpPr/>
            <p:nvPr/>
          </p:nvSpPr>
          <p:spPr>
            <a:xfrm rot="5400000" flipH="1" flipV="1">
              <a:off x="5384151" y="5884209"/>
              <a:ext cx="330358" cy="318746"/>
            </a:xfrm>
            <a:custGeom>
              <a:avLst/>
              <a:gdLst/>
              <a:ahLst/>
              <a:cxnLst/>
              <a:rect l="l" t="t" r="r" b="b"/>
              <a:pathLst>
                <a:path w="436879" h="379729">
                  <a:moveTo>
                    <a:pt x="0" y="0"/>
                  </a:moveTo>
                  <a:lnTo>
                    <a:pt x="0" y="49673"/>
                  </a:lnTo>
                  <a:lnTo>
                    <a:pt x="436290" y="379569"/>
                  </a:lnTo>
                  <a:lnTo>
                    <a:pt x="436290" y="329895"/>
                  </a:lnTo>
                  <a:lnTo>
                    <a:pt x="0" y="0"/>
                  </a:lnTo>
                  <a:close/>
                </a:path>
              </a:pathLst>
            </a:custGeom>
            <a:solidFill>
              <a:srgbClr val="00DB01"/>
            </a:solidFill>
          </p:spPr>
          <p:txBody>
            <a:bodyPr wrap="square" lIns="0" tIns="0" rIns="0" bIns="0" rtlCol="0"/>
            <a:lstStyle/>
            <a:p>
              <a:endParaRPr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endParaRPr>
          </a:p>
        </p:txBody>
      </p:sp>
      <p:sp>
        <p:nvSpPr>
          <p:cNvPr id="37" name="Rectangle 36"/>
          <p:cNvSpPr/>
          <p:nvPr/>
        </p:nvSpPr>
        <p:spPr bwMode="gray">
          <a:xfrm>
            <a:off x="3306982" y="2325446"/>
            <a:ext cx="8383972" cy="2556366"/>
          </a:xfrm>
          <a:prstGeom prst="rect">
            <a:avLst/>
          </a:prstGeom>
          <a:solidFill>
            <a:sysClr val="window" lastClr="FFFFFF">
              <a:lumMod val="95000"/>
            </a:sysClr>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US" sz="1600" b="1" i="0" u="none" strike="noStrike" kern="0" cap="none" spc="0" normalizeH="0" baseline="0" noProof="0" dirty="0">
              <a:ln>
                <a:noFill/>
              </a:ln>
              <a:solidFill>
                <a:prstClr val="white"/>
              </a:solidFill>
              <a:effectLst/>
              <a:uLnTx/>
              <a:uFillTx/>
              <a:latin typeface="Verdana" panose="020B0604030504040204"/>
            </a:endParaRPr>
          </a:p>
        </p:txBody>
      </p:sp>
      <p:sp>
        <p:nvSpPr>
          <p:cNvPr id="43" name="Rounded Rectangle 45"/>
          <p:cNvSpPr/>
          <p:nvPr/>
        </p:nvSpPr>
        <p:spPr>
          <a:xfrm>
            <a:off x="2432050"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i="0" u="none" strike="noStrike" kern="0" cap="none" spc="0" normalizeH="0" baseline="0" noProof="0" dirty="0">
                <a:ln>
                  <a:noFill/>
                </a:ln>
                <a:solidFill>
                  <a:srgbClr val="3E5563"/>
                </a:solidFill>
                <a:effectLst/>
                <a:uLnTx/>
                <a:uFillTx/>
                <a:latin typeface="Verdana" panose="020B0604030504040204" pitchFamily="34" charset="0"/>
                <a:ea typeface="Verdana" panose="020B0604030504040204" pitchFamily="34" charset="0"/>
                <a:cs typeface="Verdana" panose="020B0604030504040204" pitchFamily="34" charset="0"/>
              </a:rPr>
              <a:t>Purchasing</a:t>
            </a:r>
            <a:endParaRPr kumimoji="0" lang="en-US" sz="1600" i="0" u="none" strike="noStrike" kern="0" cap="none" spc="0" normalizeH="0" baseline="0" noProof="0" dirty="0">
              <a:ln>
                <a:noFill/>
              </a:ln>
              <a:solidFill>
                <a:srgbClr val="3E5563"/>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4" name="Rounded Rectangle 46"/>
          <p:cNvSpPr/>
          <p:nvPr/>
        </p:nvSpPr>
        <p:spPr>
          <a:xfrm>
            <a:off x="4502745"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600" kern="0" dirty="0">
                <a:solidFill>
                  <a:srgbClr val="3E5563"/>
                </a:solidFill>
                <a:latin typeface="Verdana" panose="020B0604030504040204" pitchFamily="34" charset="0"/>
                <a:ea typeface="Verdana" panose="020B0604030504040204" pitchFamily="34" charset="0"/>
              </a:rPr>
              <a:t>Technology</a:t>
            </a:r>
            <a:endParaRPr lang="en-US" sz="1600" kern="0" dirty="0">
              <a:solidFill>
                <a:srgbClr val="3E5563"/>
              </a:solidFill>
              <a:latin typeface="Verdana" panose="020B0604030504040204" pitchFamily="34" charset="0"/>
              <a:ea typeface="Verdana" panose="020B0604030504040204" pitchFamily="34" charset="0"/>
            </a:endParaRPr>
          </a:p>
          <a:p>
            <a:pPr algn="ctr"/>
            <a:r>
              <a:rPr lang="en-US" sz="1600" kern="0" dirty="0">
                <a:solidFill>
                  <a:srgbClr val="3E5563"/>
                </a:solidFill>
                <a:latin typeface="Verdana" panose="020B0604030504040204" pitchFamily="34" charset="0"/>
                <a:ea typeface="Verdana" panose="020B0604030504040204" pitchFamily="34" charset="0"/>
              </a:rPr>
              <a:t> R&amp;D</a:t>
            </a:r>
            <a:endParaRPr lang="en-US" sz="1600" kern="0" dirty="0">
              <a:solidFill>
                <a:srgbClr val="3E5563"/>
              </a:solidFill>
              <a:latin typeface="Verdana" panose="020B0604030504040204" pitchFamily="34" charset="0"/>
              <a:ea typeface="Verdana" panose="020B0604030504040204" pitchFamily="34" charset="0"/>
            </a:endParaRPr>
          </a:p>
        </p:txBody>
      </p:sp>
      <p:sp>
        <p:nvSpPr>
          <p:cNvPr id="45" name="Rounded Rectangle 47"/>
          <p:cNvSpPr/>
          <p:nvPr/>
        </p:nvSpPr>
        <p:spPr>
          <a:xfrm>
            <a:off x="6573439"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600" kern="0" dirty="0">
                <a:solidFill>
                  <a:srgbClr val="3E5563"/>
                </a:solidFill>
                <a:latin typeface="Verdana" panose="020B0604030504040204" pitchFamily="34" charset="0"/>
                <a:ea typeface="Verdana" panose="020B0604030504040204" pitchFamily="34" charset="0"/>
              </a:rPr>
              <a:t>Production Management</a:t>
            </a:r>
            <a:endParaRPr lang="en-US" sz="1600" kern="0" dirty="0">
              <a:solidFill>
                <a:srgbClr val="3E5563"/>
              </a:solidFill>
              <a:latin typeface="Verdana" panose="020B0604030504040204" pitchFamily="34" charset="0"/>
              <a:ea typeface="Verdana" panose="020B0604030504040204" pitchFamily="34" charset="0"/>
            </a:endParaRPr>
          </a:p>
        </p:txBody>
      </p:sp>
      <p:sp>
        <p:nvSpPr>
          <p:cNvPr id="46" name="Rounded Rectangle 48"/>
          <p:cNvSpPr/>
          <p:nvPr/>
        </p:nvSpPr>
        <p:spPr>
          <a:xfrm>
            <a:off x="8644134"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600" kern="0" dirty="0">
                <a:solidFill>
                  <a:srgbClr val="3E5563"/>
                </a:solidFill>
                <a:latin typeface="Verdana" panose="020B0604030504040204" pitchFamily="34" charset="0"/>
                <a:ea typeface="Verdana" panose="020B0604030504040204" pitchFamily="34" charset="0"/>
              </a:rPr>
              <a:t>Quality Management</a:t>
            </a:r>
            <a:endParaRPr lang="en-US" sz="1600" kern="0" dirty="0">
              <a:solidFill>
                <a:srgbClr val="3E5563"/>
              </a:solidFill>
              <a:latin typeface="Verdana" panose="020B0604030504040204" pitchFamily="34" charset="0"/>
              <a:ea typeface="Verdana" panose="020B0604030504040204" pitchFamily="34" charset="0"/>
            </a:endParaRPr>
          </a:p>
        </p:txBody>
      </p:sp>
      <p:cxnSp>
        <p:nvCxnSpPr>
          <p:cNvPr id="47" name="Elbow Connector 49"/>
          <p:cNvCxnSpPr>
            <a:stCxn id="37" idx="2"/>
            <a:endCxn id="43" idx="0"/>
          </p:cNvCxnSpPr>
          <p:nvPr/>
        </p:nvCxnSpPr>
        <p:spPr>
          <a:xfrm rot="5400000">
            <a:off x="4729290" y="3510104"/>
            <a:ext cx="1397970" cy="4141387"/>
          </a:xfrm>
          <a:prstGeom prst="bentConnector3">
            <a:avLst/>
          </a:prstGeom>
          <a:noFill/>
          <a:ln w="9525" cap="flat" cmpd="sng" algn="ctr">
            <a:solidFill>
              <a:srgbClr val="53565A"/>
            </a:solidFill>
            <a:prstDash val="solid"/>
          </a:ln>
          <a:effectLst/>
        </p:spPr>
      </p:cxnSp>
      <p:cxnSp>
        <p:nvCxnSpPr>
          <p:cNvPr id="48" name="Elbow Connector 50"/>
          <p:cNvCxnSpPr>
            <a:stCxn id="37" idx="2"/>
            <a:endCxn id="44" idx="0"/>
          </p:cNvCxnSpPr>
          <p:nvPr/>
        </p:nvCxnSpPr>
        <p:spPr>
          <a:xfrm rot="5400000">
            <a:off x="5764637" y="4545451"/>
            <a:ext cx="1397970" cy="2070692"/>
          </a:xfrm>
          <a:prstGeom prst="bentConnector3">
            <a:avLst/>
          </a:prstGeom>
          <a:noFill/>
          <a:ln w="9525" cap="flat" cmpd="sng" algn="ctr">
            <a:solidFill>
              <a:srgbClr val="53565A"/>
            </a:solidFill>
            <a:prstDash val="solid"/>
          </a:ln>
          <a:effectLst/>
        </p:spPr>
      </p:cxnSp>
      <p:cxnSp>
        <p:nvCxnSpPr>
          <p:cNvPr id="49" name="Elbow Connector 51"/>
          <p:cNvCxnSpPr>
            <a:stCxn id="37" idx="2"/>
            <a:endCxn id="45" idx="0"/>
          </p:cNvCxnSpPr>
          <p:nvPr/>
        </p:nvCxnSpPr>
        <p:spPr>
          <a:xfrm rot="16200000" flipH="1">
            <a:off x="6799984" y="5580796"/>
            <a:ext cx="1397970" cy="2"/>
          </a:xfrm>
          <a:prstGeom prst="bentConnector3">
            <a:avLst/>
          </a:prstGeom>
          <a:noFill/>
          <a:ln w="9525" cap="flat" cmpd="sng" algn="ctr">
            <a:solidFill>
              <a:srgbClr val="53565A"/>
            </a:solidFill>
            <a:prstDash val="solid"/>
          </a:ln>
          <a:effectLst/>
        </p:spPr>
      </p:cxnSp>
      <p:cxnSp>
        <p:nvCxnSpPr>
          <p:cNvPr id="50" name="Elbow Connector 52"/>
          <p:cNvCxnSpPr>
            <a:stCxn id="37" idx="2"/>
            <a:endCxn id="46" idx="0"/>
          </p:cNvCxnSpPr>
          <p:nvPr/>
        </p:nvCxnSpPr>
        <p:spPr>
          <a:xfrm rot="16200000" flipH="1">
            <a:off x="7835331" y="4545448"/>
            <a:ext cx="1397970" cy="2070697"/>
          </a:xfrm>
          <a:prstGeom prst="bentConnector3">
            <a:avLst/>
          </a:prstGeom>
          <a:noFill/>
          <a:ln w="9525" cap="flat" cmpd="sng" algn="ctr">
            <a:solidFill>
              <a:srgbClr val="53565A"/>
            </a:solidFill>
            <a:prstDash val="solid"/>
          </a:ln>
          <a:effectLst/>
        </p:spPr>
      </p:cxnSp>
      <p:sp>
        <p:nvSpPr>
          <p:cNvPr id="51" name="Rounded Rectangle 53"/>
          <p:cNvSpPr/>
          <p:nvPr/>
        </p:nvSpPr>
        <p:spPr>
          <a:xfrm>
            <a:off x="10714829"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600" kern="0" dirty="0">
                <a:solidFill>
                  <a:srgbClr val="3E5563"/>
                </a:solidFill>
                <a:latin typeface="Verdana" panose="020B0604030504040204" pitchFamily="34" charset="0"/>
                <a:ea typeface="Verdana" panose="020B0604030504040204" pitchFamily="34" charset="0"/>
              </a:rPr>
              <a:t>General Affairs</a:t>
            </a:r>
            <a:endParaRPr lang="en-US" sz="1600" kern="0" dirty="0">
              <a:solidFill>
                <a:srgbClr val="3E5563"/>
              </a:solidFill>
              <a:latin typeface="Verdana" panose="020B0604030504040204" pitchFamily="34" charset="0"/>
              <a:ea typeface="Verdana" panose="020B0604030504040204" pitchFamily="34" charset="0"/>
            </a:endParaRPr>
          </a:p>
        </p:txBody>
      </p:sp>
      <p:sp>
        <p:nvSpPr>
          <p:cNvPr id="52" name="Rounded Rectangle 54"/>
          <p:cNvSpPr/>
          <p:nvPr/>
        </p:nvSpPr>
        <p:spPr>
          <a:xfrm>
            <a:off x="12785521"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600" kern="0" dirty="0">
                <a:solidFill>
                  <a:srgbClr val="3E5563"/>
                </a:solidFill>
                <a:latin typeface="Verdana" panose="020B0604030504040204" pitchFamily="34" charset="0"/>
                <a:ea typeface="Verdana" panose="020B0604030504040204" pitchFamily="34" charset="0"/>
              </a:rPr>
              <a:t>Financial Management</a:t>
            </a:r>
            <a:endParaRPr lang="en-US" sz="1600" kern="0" dirty="0">
              <a:solidFill>
                <a:srgbClr val="3E5563"/>
              </a:solidFill>
              <a:latin typeface="Verdana" panose="020B0604030504040204" pitchFamily="34" charset="0"/>
              <a:ea typeface="Verdana" panose="020B0604030504040204" pitchFamily="34" charset="0"/>
            </a:endParaRPr>
          </a:p>
        </p:txBody>
      </p:sp>
      <p:cxnSp>
        <p:nvCxnSpPr>
          <p:cNvPr id="53" name="Elbow Connector 55"/>
          <p:cNvCxnSpPr>
            <a:stCxn id="37" idx="2"/>
            <a:endCxn id="51" idx="0"/>
          </p:cNvCxnSpPr>
          <p:nvPr/>
        </p:nvCxnSpPr>
        <p:spPr>
          <a:xfrm rot="16200000" flipH="1">
            <a:off x="8870679" y="3510101"/>
            <a:ext cx="1397970" cy="4141392"/>
          </a:xfrm>
          <a:prstGeom prst="bentConnector3">
            <a:avLst/>
          </a:prstGeom>
          <a:noFill/>
          <a:ln w="9525" cap="flat" cmpd="sng" algn="ctr">
            <a:solidFill>
              <a:srgbClr val="53565A"/>
            </a:solidFill>
            <a:prstDash val="solid"/>
          </a:ln>
          <a:effectLst/>
        </p:spPr>
      </p:cxnSp>
      <p:cxnSp>
        <p:nvCxnSpPr>
          <p:cNvPr id="54" name="Elbow Connector 56"/>
          <p:cNvCxnSpPr>
            <a:stCxn id="37" idx="2"/>
            <a:endCxn id="52" idx="0"/>
          </p:cNvCxnSpPr>
          <p:nvPr/>
        </p:nvCxnSpPr>
        <p:spPr>
          <a:xfrm rot="16200000" flipH="1">
            <a:off x="9906025" y="2474755"/>
            <a:ext cx="1397970" cy="6212084"/>
          </a:xfrm>
          <a:prstGeom prst="bentConnector3">
            <a:avLst/>
          </a:prstGeom>
          <a:noFill/>
          <a:ln w="9525" cap="flat" cmpd="sng" algn="ctr">
            <a:solidFill>
              <a:srgbClr val="53565A"/>
            </a:solidFill>
            <a:prstDash val="solid"/>
          </a:ln>
          <a:effectLst/>
        </p:spPr>
      </p:cxnSp>
      <p:sp>
        <p:nvSpPr>
          <p:cNvPr id="86" name="Rounded Rectangle 45"/>
          <p:cNvSpPr/>
          <p:nvPr/>
        </p:nvSpPr>
        <p:spPr>
          <a:xfrm>
            <a:off x="361355" y="6279782"/>
            <a:ext cx="1851061" cy="1244423"/>
          </a:xfrm>
          <a:prstGeom prst="roundRect">
            <a:avLst/>
          </a:prstGeom>
          <a:solidFill>
            <a:srgbClr val="6D7579">
              <a:alpha val="10000"/>
            </a:srgbClr>
          </a:solidFill>
          <a:ln w="25400" cap="flat" cmpd="sng" algn="ctr">
            <a:solidFill>
              <a:srgbClr val="6D7579"/>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i="0" u="none" strike="noStrike" kern="0" cap="none" spc="0" normalizeH="0" baseline="0" noProof="0" dirty="0">
                <a:ln>
                  <a:noFill/>
                </a:ln>
                <a:solidFill>
                  <a:srgbClr val="3E5563"/>
                </a:solidFill>
                <a:effectLst/>
                <a:uLnTx/>
                <a:uFillTx/>
                <a:latin typeface="Verdana" panose="020B0604030504040204" pitchFamily="34" charset="0"/>
                <a:ea typeface="Verdana" panose="020B0604030504040204" pitchFamily="34" charset="0"/>
                <a:cs typeface="Verdana" panose="020B0604030504040204" pitchFamily="34" charset="0"/>
              </a:rPr>
              <a:t>Sales</a:t>
            </a:r>
            <a:endParaRPr kumimoji="0" lang="en-US" sz="1600" i="0" u="none" strike="noStrike" kern="0" cap="none" spc="0" normalizeH="0" baseline="0" noProof="0" dirty="0">
              <a:ln>
                <a:noFill/>
              </a:ln>
              <a:solidFill>
                <a:srgbClr val="3E5563"/>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7" name="Elbow Connector 49"/>
          <p:cNvCxnSpPr>
            <a:stCxn id="37" idx="2"/>
            <a:endCxn id="86" idx="0"/>
          </p:cNvCxnSpPr>
          <p:nvPr/>
        </p:nvCxnSpPr>
        <p:spPr>
          <a:xfrm rot="5400000">
            <a:off x="3693942" y="2474756"/>
            <a:ext cx="1397970" cy="6212082"/>
          </a:xfrm>
          <a:prstGeom prst="bentConnector3">
            <a:avLst>
              <a:gd name="adj1" fmla="val 50000"/>
            </a:avLst>
          </a:prstGeom>
          <a:noFill/>
          <a:ln w="9525" cap="flat" cmpd="sng" algn="ctr">
            <a:solidFill>
              <a:srgbClr val="53565A"/>
            </a:solidFill>
            <a:prstDash val="solid"/>
          </a:ln>
          <a:effectLst/>
        </p:spPr>
      </p:cxnSp>
      <p:sp>
        <p:nvSpPr>
          <p:cNvPr id="39" name="Rounded Rectangle 41"/>
          <p:cNvSpPr/>
          <p:nvPr/>
        </p:nvSpPr>
        <p:spPr>
          <a:xfrm>
            <a:off x="6298515" y="2543827"/>
            <a:ext cx="2400905" cy="1091135"/>
          </a:xfrm>
          <a:prstGeom prst="roundRect">
            <a:avLst/>
          </a:prstGeom>
          <a:noFill/>
          <a:ln w="25400" cap="flat" cmpd="sng" algn="ctr">
            <a:solidFill>
              <a:srgbClr val="404040"/>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1030605" marR="0" lvl="2" indent="0" defTabSz="9144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7" name="Rounded Rectangle 59"/>
          <p:cNvSpPr/>
          <p:nvPr/>
        </p:nvSpPr>
        <p:spPr>
          <a:xfrm>
            <a:off x="3439831" y="4012413"/>
            <a:ext cx="2400905" cy="651019"/>
          </a:xfrm>
          <a:prstGeom prst="roundRect">
            <a:avLst/>
          </a:prstGeom>
          <a:solidFill>
            <a:srgbClr val="6D757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Board of Directors</a:t>
            </a:r>
            <a:endPar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Rounded Rectangle 60"/>
          <p:cNvSpPr/>
          <p:nvPr/>
        </p:nvSpPr>
        <p:spPr>
          <a:xfrm>
            <a:off x="6298515" y="4012413"/>
            <a:ext cx="2400905" cy="651019"/>
          </a:xfrm>
          <a:prstGeom prst="roundRect">
            <a:avLst/>
          </a:prstGeom>
          <a:solidFill>
            <a:srgbClr val="6D757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Chairman of the Board</a:t>
            </a:r>
            <a:endPar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9" name="Rounded Rectangle 61"/>
          <p:cNvSpPr/>
          <p:nvPr/>
        </p:nvSpPr>
        <p:spPr>
          <a:xfrm>
            <a:off x="9157200" y="4012413"/>
            <a:ext cx="2400905" cy="651019"/>
          </a:xfrm>
          <a:prstGeom prst="roundRect">
            <a:avLst/>
          </a:prstGeom>
          <a:solidFill>
            <a:srgbClr val="6D757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General </a:t>
            </a:r>
            <a:endPar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Manager</a:t>
            </a:r>
            <a:endPar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60" name="Elbow Connector 62"/>
          <p:cNvCxnSpPr>
            <a:stCxn id="39" idx="2"/>
            <a:endCxn id="57" idx="0"/>
          </p:cNvCxnSpPr>
          <p:nvPr/>
        </p:nvCxnSpPr>
        <p:spPr>
          <a:xfrm rot="5400000">
            <a:off x="5880901" y="2394345"/>
            <a:ext cx="377451" cy="2858684"/>
          </a:xfrm>
          <a:prstGeom prst="bentConnector3">
            <a:avLst/>
          </a:prstGeom>
          <a:noFill/>
          <a:ln w="9525" cap="flat" cmpd="sng" algn="ctr">
            <a:solidFill>
              <a:srgbClr val="53565A"/>
            </a:solidFill>
            <a:prstDash val="solid"/>
          </a:ln>
          <a:effectLst/>
        </p:spPr>
      </p:cxnSp>
      <p:cxnSp>
        <p:nvCxnSpPr>
          <p:cNvPr id="62" name="Elbow Connector 64"/>
          <p:cNvCxnSpPr>
            <a:stCxn id="39" idx="2"/>
            <a:endCxn id="59" idx="0"/>
          </p:cNvCxnSpPr>
          <p:nvPr/>
        </p:nvCxnSpPr>
        <p:spPr>
          <a:xfrm rot="16200000" flipH="1">
            <a:off x="8739585" y="2394344"/>
            <a:ext cx="377451" cy="2858685"/>
          </a:xfrm>
          <a:prstGeom prst="bentConnector3">
            <a:avLst>
              <a:gd name="adj1" fmla="val 50000"/>
            </a:avLst>
          </a:prstGeom>
          <a:noFill/>
          <a:ln w="9525" cap="flat" cmpd="sng" algn="ctr">
            <a:solidFill>
              <a:srgbClr val="53565A"/>
            </a:solidFill>
            <a:prstDash val="solid"/>
          </a:ln>
          <a:effectLst/>
        </p:spPr>
      </p:cxnSp>
      <p:pic>
        <p:nvPicPr>
          <p:cNvPr id="102" name="Picture 101" descr="A green and black logo&#10;&#10;Description automatically generated"/>
          <p:cNvPicPr>
            <a:picLocks noChangeAspect="1"/>
          </p:cNvPicPr>
          <p:nvPr/>
        </p:nvPicPr>
        <p:blipFill>
          <a:blip r:embed="rId1">
            <a:clrChange>
              <a:clrFrom>
                <a:srgbClr val="FFFFFF"/>
              </a:clrFrom>
              <a:clrTo>
                <a:srgbClr val="FFFFFF">
                  <a:alpha val="0"/>
                </a:srgbClr>
              </a:clrTo>
            </a:clrChange>
          </a:blip>
          <a:srcRect t="30812" b="32602"/>
          <a:stretch>
            <a:fillRect/>
          </a:stretch>
        </p:blipFill>
        <p:spPr>
          <a:xfrm>
            <a:off x="6441602" y="2703589"/>
            <a:ext cx="2114731" cy="771611"/>
          </a:xfrm>
          <a:prstGeom prst="rect">
            <a:avLst/>
          </a:prstGeom>
        </p:spPr>
      </p:pic>
      <p:grpSp>
        <p:nvGrpSpPr>
          <p:cNvPr id="150" name="Group 149"/>
          <p:cNvGrpSpPr/>
          <p:nvPr/>
        </p:nvGrpSpPr>
        <p:grpSpPr>
          <a:xfrm>
            <a:off x="12616486" y="6127178"/>
            <a:ext cx="442912" cy="442912"/>
            <a:chOff x="12368213" y="8615363"/>
            <a:chExt cx="442912" cy="442912"/>
          </a:xfrm>
        </p:grpSpPr>
        <p:sp>
          <p:nvSpPr>
            <p:cNvPr id="142" name="Oval 141"/>
            <p:cNvSpPr/>
            <p:nvPr/>
          </p:nvSpPr>
          <p:spPr>
            <a:xfrm>
              <a:off x="12368213" y="8615363"/>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ath 104"/>
            <p:cNvSpPr/>
            <p:nvPr/>
          </p:nvSpPr>
          <p:spPr>
            <a:xfrm>
              <a:off x="12459417" y="8683528"/>
              <a:ext cx="260505" cy="306583"/>
            </a:xfrm>
            <a:custGeom>
              <a:avLst/>
              <a:gdLst/>
              <a:ahLst/>
              <a:cxnLst/>
              <a:rect l="0" t="0" r="0" b="0"/>
              <a:pathLst>
                <a:path w="410" h="482">
                  <a:moveTo>
                    <a:pt x="126" y="363"/>
                  </a:moveTo>
                  <a:cubicBezTo>
                    <a:pt x="126" y="360"/>
                    <a:pt x="123" y="359"/>
                    <a:pt x="121" y="359"/>
                  </a:cubicBezTo>
                  <a:lnTo>
                    <a:pt x="78" y="359"/>
                  </a:lnTo>
                  <a:cubicBezTo>
                    <a:pt x="35" y="359"/>
                    <a:pt x="0" y="394"/>
                    <a:pt x="0" y="437"/>
                  </a:cubicBezTo>
                  <a:lnTo>
                    <a:pt x="0" y="476"/>
                  </a:lnTo>
                  <a:cubicBezTo>
                    <a:pt x="0" y="480"/>
                    <a:pt x="2" y="482"/>
                    <a:pt x="5" y="482"/>
                  </a:cubicBezTo>
                  <a:lnTo>
                    <a:pt x="164" y="482"/>
                  </a:lnTo>
                  <a:cubicBezTo>
                    <a:pt x="168" y="482"/>
                    <a:pt x="171" y="478"/>
                    <a:pt x="170" y="474"/>
                  </a:cubicBezTo>
                  <a:lnTo>
                    <a:pt x="126" y="363"/>
                  </a:lnTo>
                  <a:close/>
                  <a:moveTo>
                    <a:pt x="331" y="359"/>
                  </a:moveTo>
                  <a:lnTo>
                    <a:pt x="288" y="359"/>
                  </a:lnTo>
                  <a:cubicBezTo>
                    <a:pt x="286" y="359"/>
                    <a:pt x="284" y="360"/>
                    <a:pt x="283" y="363"/>
                  </a:cubicBezTo>
                  <a:lnTo>
                    <a:pt x="240" y="474"/>
                  </a:lnTo>
                  <a:cubicBezTo>
                    <a:pt x="238" y="478"/>
                    <a:pt x="241" y="482"/>
                    <a:pt x="245" y="482"/>
                  </a:cubicBezTo>
                  <a:lnTo>
                    <a:pt x="404" y="482"/>
                  </a:lnTo>
                  <a:cubicBezTo>
                    <a:pt x="407" y="482"/>
                    <a:pt x="410" y="480"/>
                    <a:pt x="410" y="476"/>
                  </a:cubicBezTo>
                  <a:lnTo>
                    <a:pt x="410" y="437"/>
                  </a:lnTo>
                  <a:cubicBezTo>
                    <a:pt x="410" y="394"/>
                    <a:pt x="375" y="359"/>
                    <a:pt x="331" y="359"/>
                  </a:cubicBezTo>
                </a:path>
                <a:path w="410" h="482">
                  <a:moveTo>
                    <a:pt x="57" y="182"/>
                  </a:moveTo>
                  <a:lnTo>
                    <a:pt x="34" y="182"/>
                  </a:lnTo>
                  <a:cubicBezTo>
                    <a:pt x="26" y="182"/>
                    <a:pt x="19" y="189"/>
                    <a:pt x="19" y="197"/>
                  </a:cubicBezTo>
                  <a:cubicBezTo>
                    <a:pt x="19" y="205"/>
                    <a:pt x="26" y="212"/>
                    <a:pt x="34" y="212"/>
                  </a:cubicBezTo>
                  <a:lnTo>
                    <a:pt x="57" y="212"/>
                  </a:lnTo>
                  <a:cubicBezTo>
                    <a:pt x="65" y="212"/>
                    <a:pt x="72" y="205"/>
                    <a:pt x="72" y="197"/>
                  </a:cubicBezTo>
                  <a:cubicBezTo>
                    <a:pt x="72" y="189"/>
                    <a:pt x="65" y="182"/>
                    <a:pt x="57" y="182"/>
                  </a:cubicBezTo>
                  <a:moveTo>
                    <a:pt x="205" y="53"/>
                  </a:moveTo>
                  <a:cubicBezTo>
                    <a:pt x="213" y="53"/>
                    <a:pt x="219" y="46"/>
                    <a:pt x="219" y="38"/>
                  </a:cubicBezTo>
                  <a:lnTo>
                    <a:pt x="219" y="14"/>
                  </a:lnTo>
                  <a:cubicBezTo>
                    <a:pt x="219" y="6"/>
                    <a:pt x="213" y="0"/>
                    <a:pt x="205" y="0"/>
                  </a:cubicBezTo>
                  <a:cubicBezTo>
                    <a:pt x="196" y="0"/>
                    <a:pt x="190" y="6"/>
                    <a:pt x="190" y="14"/>
                  </a:cubicBezTo>
                  <a:lnTo>
                    <a:pt x="190" y="38"/>
                  </a:lnTo>
                  <a:cubicBezTo>
                    <a:pt x="190" y="46"/>
                    <a:pt x="196" y="53"/>
                    <a:pt x="205" y="53"/>
                  </a:cubicBezTo>
                  <a:moveTo>
                    <a:pt x="94" y="77"/>
                  </a:moveTo>
                  <a:lnTo>
                    <a:pt x="78" y="61"/>
                  </a:lnTo>
                  <a:cubicBezTo>
                    <a:pt x="72" y="55"/>
                    <a:pt x="62" y="55"/>
                    <a:pt x="57" y="61"/>
                  </a:cubicBezTo>
                  <a:cubicBezTo>
                    <a:pt x="51" y="67"/>
                    <a:pt x="51" y="76"/>
                    <a:pt x="57" y="82"/>
                  </a:cubicBezTo>
                  <a:lnTo>
                    <a:pt x="73" y="98"/>
                  </a:lnTo>
                  <a:cubicBezTo>
                    <a:pt x="76" y="101"/>
                    <a:pt x="80" y="103"/>
                    <a:pt x="84" y="103"/>
                  </a:cubicBezTo>
                  <a:cubicBezTo>
                    <a:pt x="88" y="103"/>
                    <a:pt x="91" y="101"/>
                    <a:pt x="94" y="98"/>
                  </a:cubicBezTo>
                  <a:cubicBezTo>
                    <a:pt x="100" y="93"/>
                    <a:pt x="100" y="83"/>
                    <a:pt x="94" y="77"/>
                  </a:cubicBezTo>
                  <a:moveTo>
                    <a:pt x="205" y="362"/>
                  </a:moveTo>
                  <a:cubicBezTo>
                    <a:pt x="195" y="362"/>
                    <a:pt x="187" y="370"/>
                    <a:pt x="187" y="380"/>
                  </a:cubicBezTo>
                  <a:lnTo>
                    <a:pt x="187" y="462"/>
                  </a:lnTo>
                  <a:cubicBezTo>
                    <a:pt x="187" y="472"/>
                    <a:pt x="195" y="480"/>
                    <a:pt x="205" y="480"/>
                  </a:cubicBezTo>
                  <a:cubicBezTo>
                    <a:pt x="214" y="480"/>
                    <a:pt x="222" y="472"/>
                    <a:pt x="222" y="462"/>
                  </a:cubicBezTo>
                  <a:lnTo>
                    <a:pt x="222" y="380"/>
                  </a:lnTo>
                  <a:cubicBezTo>
                    <a:pt x="222" y="370"/>
                    <a:pt x="214" y="362"/>
                    <a:pt x="205" y="362"/>
                  </a:cubicBezTo>
                  <a:moveTo>
                    <a:pt x="353" y="61"/>
                  </a:moveTo>
                  <a:cubicBezTo>
                    <a:pt x="347" y="55"/>
                    <a:pt x="337" y="55"/>
                    <a:pt x="332" y="61"/>
                  </a:cubicBezTo>
                  <a:lnTo>
                    <a:pt x="315" y="77"/>
                  </a:lnTo>
                  <a:cubicBezTo>
                    <a:pt x="309" y="83"/>
                    <a:pt x="309" y="93"/>
                    <a:pt x="315" y="98"/>
                  </a:cubicBezTo>
                  <a:cubicBezTo>
                    <a:pt x="318" y="101"/>
                    <a:pt x="322" y="103"/>
                    <a:pt x="325" y="103"/>
                  </a:cubicBezTo>
                  <a:cubicBezTo>
                    <a:pt x="329" y="103"/>
                    <a:pt x="333" y="101"/>
                    <a:pt x="336" y="98"/>
                  </a:cubicBezTo>
                  <a:lnTo>
                    <a:pt x="353" y="82"/>
                  </a:lnTo>
                  <a:cubicBezTo>
                    <a:pt x="358" y="76"/>
                    <a:pt x="358" y="67"/>
                    <a:pt x="353" y="61"/>
                  </a:cubicBezTo>
                  <a:moveTo>
                    <a:pt x="192" y="80"/>
                  </a:moveTo>
                  <a:cubicBezTo>
                    <a:pt x="145" y="85"/>
                    <a:pt x="101" y="129"/>
                    <a:pt x="95" y="176"/>
                  </a:cubicBezTo>
                  <a:cubicBezTo>
                    <a:pt x="91" y="211"/>
                    <a:pt x="103" y="243"/>
                    <a:pt x="126" y="266"/>
                  </a:cubicBezTo>
                  <a:cubicBezTo>
                    <a:pt x="138" y="279"/>
                    <a:pt x="145" y="297"/>
                    <a:pt x="145" y="315"/>
                  </a:cubicBezTo>
                  <a:lnTo>
                    <a:pt x="145" y="315"/>
                  </a:lnTo>
                  <a:cubicBezTo>
                    <a:pt x="145" y="324"/>
                    <a:pt x="153" y="332"/>
                    <a:pt x="162" y="332"/>
                  </a:cubicBezTo>
                  <a:lnTo>
                    <a:pt x="247" y="332"/>
                  </a:lnTo>
                  <a:cubicBezTo>
                    <a:pt x="256" y="332"/>
                    <a:pt x="264" y="324"/>
                    <a:pt x="264" y="315"/>
                  </a:cubicBezTo>
                  <a:cubicBezTo>
                    <a:pt x="264" y="297"/>
                    <a:pt x="271" y="279"/>
                    <a:pt x="283" y="266"/>
                  </a:cubicBezTo>
                  <a:cubicBezTo>
                    <a:pt x="303" y="246"/>
                    <a:pt x="315" y="219"/>
                    <a:pt x="315" y="189"/>
                  </a:cubicBezTo>
                  <a:cubicBezTo>
                    <a:pt x="315" y="124"/>
                    <a:pt x="258" y="72"/>
                    <a:pt x="192" y="80"/>
                  </a:cubicBezTo>
                  <a:moveTo>
                    <a:pt x="219" y="233"/>
                  </a:moveTo>
                  <a:lnTo>
                    <a:pt x="219" y="274"/>
                  </a:lnTo>
                  <a:cubicBezTo>
                    <a:pt x="219" y="282"/>
                    <a:pt x="213" y="288"/>
                    <a:pt x="205" y="288"/>
                  </a:cubicBezTo>
                  <a:cubicBezTo>
                    <a:pt x="196" y="288"/>
                    <a:pt x="190" y="282"/>
                    <a:pt x="190" y="274"/>
                  </a:cubicBezTo>
                  <a:lnTo>
                    <a:pt x="190" y="233"/>
                  </a:lnTo>
                  <a:cubicBezTo>
                    <a:pt x="173" y="228"/>
                    <a:pt x="160" y="214"/>
                    <a:pt x="160" y="197"/>
                  </a:cubicBezTo>
                  <a:cubicBezTo>
                    <a:pt x="160" y="189"/>
                    <a:pt x="167" y="182"/>
                    <a:pt x="175" y="182"/>
                  </a:cubicBezTo>
                  <a:cubicBezTo>
                    <a:pt x="183" y="182"/>
                    <a:pt x="190" y="189"/>
                    <a:pt x="190" y="197"/>
                  </a:cubicBezTo>
                  <a:cubicBezTo>
                    <a:pt x="190" y="201"/>
                    <a:pt x="196" y="206"/>
                    <a:pt x="205" y="206"/>
                  </a:cubicBezTo>
                  <a:cubicBezTo>
                    <a:pt x="213" y="206"/>
                    <a:pt x="219" y="201"/>
                    <a:pt x="219" y="197"/>
                  </a:cubicBezTo>
                  <a:cubicBezTo>
                    <a:pt x="219" y="189"/>
                    <a:pt x="226" y="182"/>
                    <a:pt x="234" y="182"/>
                  </a:cubicBezTo>
                  <a:cubicBezTo>
                    <a:pt x="242" y="182"/>
                    <a:pt x="249" y="189"/>
                    <a:pt x="249" y="197"/>
                  </a:cubicBezTo>
                  <a:cubicBezTo>
                    <a:pt x="249" y="214"/>
                    <a:pt x="236" y="228"/>
                    <a:pt x="219" y="233"/>
                  </a:cubicBezTo>
                  <a:moveTo>
                    <a:pt x="376" y="182"/>
                  </a:moveTo>
                  <a:lnTo>
                    <a:pt x="352" y="182"/>
                  </a:lnTo>
                  <a:cubicBezTo>
                    <a:pt x="344" y="182"/>
                    <a:pt x="337" y="189"/>
                    <a:pt x="337" y="197"/>
                  </a:cubicBezTo>
                  <a:cubicBezTo>
                    <a:pt x="337" y="205"/>
                    <a:pt x="344" y="212"/>
                    <a:pt x="352" y="212"/>
                  </a:cubicBezTo>
                  <a:lnTo>
                    <a:pt x="376" y="212"/>
                  </a:lnTo>
                  <a:cubicBezTo>
                    <a:pt x="384" y="212"/>
                    <a:pt x="390" y="205"/>
                    <a:pt x="390" y="197"/>
                  </a:cubicBezTo>
                  <a:cubicBezTo>
                    <a:pt x="390" y="189"/>
                    <a:pt x="384" y="182"/>
                    <a:pt x="376" y="182"/>
                  </a:cubicBezTo>
                </a:path>
              </a:pathLst>
            </a:custGeom>
            <a:solidFill>
              <a:srgbClr val="FFFFFF">
                <a:alpha val="100000"/>
              </a:srgbClr>
            </a:solidFill>
            <a:ln w="0" cap="flat">
              <a:noFill/>
              <a:prstDash val="solid"/>
              <a:miter lim="0"/>
            </a:ln>
          </p:spPr>
          <p:txBody>
            <a:bodyPr rtlCol="0"/>
            <a:lstStyle/>
            <a:p>
              <a:pPr algn="ctr"/>
              <a:endParaRPr lang="zh-CN" altLang="en-US"/>
            </a:p>
          </p:txBody>
        </p:sp>
      </p:grpSp>
      <p:grpSp>
        <p:nvGrpSpPr>
          <p:cNvPr id="156" name="Group 155"/>
          <p:cNvGrpSpPr/>
          <p:nvPr/>
        </p:nvGrpSpPr>
        <p:grpSpPr>
          <a:xfrm>
            <a:off x="10560872" y="6127178"/>
            <a:ext cx="442912" cy="442912"/>
            <a:chOff x="11475043" y="8615363"/>
            <a:chExt cx="442912" cy="442912"/>
          </a:xfrm>
        </p:grpSpPr>
        <p:sp>
          <p:nvSpPr>
            <p:cNvPr id="144" name="Oval 143"/>
            <p:cNvSpPr/>
            <p:nvPr/>
          </p:nvSpPr>
          <p:spPr>
            <a:xfrm>
              <a:off x="11475043" y="8615363"/>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th 100"/>
            <p:cNvSpPr/>
            <p:nvPr/>
          </p:nvSpPr>
          <p:spPr>
            <a:xfrm>
              <a:off x="11526351" y="8683229"/>
              <a:ext cx="340297" cy="307181"/>
            </a:xfrm>
            <a:custGeom>
              <a:avLst/>
              <a:gdLst/>
              <a:ahLst/>
              <a:cxnLst/>
              <a:rect l="0" t="0" r="0" b="0"/>
              <a:pathLst>
                <a:path w="535" h="483">
                  <a:moveTo>
                    <a:pt x="144" y="301"/>
                  </a:moveTo>
                  <a:cubicBezTo>
                    <a:pt x="143" y="299"/>
                    <a:pt x="140" y="297"/>
                    <a:pt x="138" y="297"/>
                  </a:cubicBezTo>
                  <a:lnTo>
                    <a:pt x="105" y="297"/>
                  </a:lnTo>
                  <a:cubicBezTo>
                    <a:pt x="47" y="297"/>
                    <a:pt x="0" y="344"/>
                    <a:pt x="0" y="402"/>
                  </a:cubicBezTo>
                  <a:lnTo>
                    <a:pt x="0" y="449"/>
                  </a:lnTo>
                  <a:cubicBezTo>
                    <a:pt x="0" y="457"/>
                    <a:pt x="7" y="464"/>
                    <a:pt x="15" y="464"/>
                  </a:cubicBezTo>
                  <a:lnTo>
                    <a:pt x="188" y="464"/>
                  </a:lnTo>
                  <a:cubicBezTo>
                    <a:pt x="192" y="464"/>
                    <a:pt x="196" y="460"/>
                    <a:pt x="194" y="455"/>
                  </a:cubicBezTo>
                  <a:lnTo>
                    <a:pt x="144" y="301"/>
                  </a:lnTo>
                  <a:close/>
                  <a:moveTo>
                    <a:pt x="233" y="0"/>
                  </a:moveTo>
                  <a:cubicBezTo>
                    <a:pt x="162" y="0"/>
                    <a:pt x="104" y="57"/>
                    <a:pt x="104" y="129"/>
                  </a:cubicBezTo>
                  <a:cubicBezTo>
                    <a:pt x="104" y="200"/>
                    <a:pt x="162" y="258"/>
                    <a:pt x="233" y="258"/>
                  </a:cubicBezTo>
                  <a:cubicBezTo>
                    <a:pt x="305" y="258"/>
                    <a:pt x="362" y="200"/>
                    <a:pt x="362" y="129"/>
                  </a:cubicBezTo>
                  <a:cubicBezTo>
                    <a:pt x="362" y="57"/>
                    <a:pt x="304" y="0"/>
                    <a:pt x="233" y="0"/>
                  </a:cubicBezTo>
                </a:path>
                <a:path w="535" h="483">
                  <a:moveTo>
                    <a:pt x="233" y="300"/>
                  </a:moveTo>
                  <a:cubicBezTo>
                    <a:pt x="222" y="300"/>
                    <a:pt x="213" y="309"/>
                    <a:pt x="213" y="321"/>
                  </a:cubicBezTo>
                  <a:lnTo>
                    <a:pt x="213" y="428"/>
                  </a:lnTo>
                  <a:cubicBezTo>
                    <a:pt x="213" y="439"/>
                    <a:pt x="222" y="448"/>
                    <a:pt x="233" y="448"/>
                  </a:cubicBezTo>
                  <a:cubicBezTo>
                    <a:pt x="244" y="448"/>
                    <a:pt x="253" y="439"/>
                    <a:pt x="253" y="428"/>
                  </a:cubicBezTo>
                  <a:lnTo>
                    <a:pt x="253" y="320"/>
                  </a:lnTo>
                  <a:cubicBezTo>
                    <a:pt x="253" y="309"/>
                    <a:pt x="244" y="300"/>
                    <a:pt x="233" y="300"/>
                  </a:cubicBezTo>
                  <a:moveTo>
                    <a:pt x="503" y="319"/>
                  </a:moveTo>
                  <a:cubicBezTo>
                    <a:pt x="497" y="305"/>
                    <a:pt x="509" y="279"/>
                    <a:pt x="499" y="268"/>
                  </a:cubicBezTo>
                  <a:cubicBezTo>
                    <a:pt x="488" y="258"/>
                    <a:pt x="462" y="270"/>
                    <a:pt x="448" y="264"/>
                  </a:cubicBezTo>
                  <a:cubicBezTo>
                    <a:pt x="435" y="259"/>
                    <a:pt x="425" y="231"/>
                    <a:pt x="409" y="231"/>
                  </a:cubicBezTo>
                  <a:cubicBezTo>
                    <a:pt x="394" y="231"/>
                    <a:pt x="384" y="259"/>
                    <a:pt x="371" y="264"/>
                  </a:cubicBezTo>
                  <a:cubicBezTo>
                    <a:pt x="357" y="270"/>
                    <a:pt x="331" y="258"/>
                    <a:pt x="320" y="268"/>
                  </a:cubicBezTo>
                  <a:cubicBezTo>
                    <a:pt x="310" y="279"/>
                    <a:pt x="322" y="305"/>
                    <a:pt x="316" y="319"/>
                  </a:cubicBezTo>
                  <a:cubicBezTo>
                    <a:pt x="311" y="332"/>
                    <a:pt x="284" y="342"/>
                    <a:pt x="284" y="357"/>
                  </a:cubicBezTo>
                  <a:cubicBezTo>
                    <a:pt x="284" y="373"/>
                    <a:pt x="311" y="383"/>
                    <a:pt x="316" y="396"/>
                  </a:cubicBezTo>
                  <a:cubicBezTo>
                    <a:pt x="322" y="410"/>
                    <a:pt x="310" y="436"/>
                    <a:pt x="320" y="446"/>
                  </a:cubicBezTo>
                  <a:cubicBezTo>
                    <a:pt x="331" y="457"/>
                    <a:pt x="357" y="445"/>
                    <a:pt x="371" y="450"/>
                  </a:cubicBezTo>
                  <a:cubicBezTo>
                    <a:pt x="384" y="456"/>
                    <a:pt x="394" y="483"/>
                    <a:pt x="409" y="483"/>
                  </a:cubicBezTo>
                  <a:cubicBezTo>
                    <a:pt x="425" y="483"/>
                    <a:pt x="435" y="456"/>
                    <a:pt x="448" y="450"/>
                  </a:cubicBezTo>
                  <a:cubicBezTo>
                    <a:pt x="462" y="445"/>
                    <a:pt x="488" y="457"/>
                    <a:pt x="499" y="446"/>
                  </a:cubicBezTo>
                  <a:cubicBezTo>
                    <a:pt x="509" y="436"/>
                    <a:pt x="497" y="410"/>
                    <a:pt x="503" y="396"/>
                  </a:cubicBezTo>
                  <a:cubicBezTo>
                    <a:pt x="508" y="383"/>
                    <a:pt x="535" y="373"/>
                    <a:pt x="535" y="357"/>
                  </a:cubicBezTo>
                  <a:cubicBezTo>
                    <a:pt x="535" y="342"/>
                    <a:pt x="508" y="332"/>
                    <a:pt x="503" y="319"/>
                  </a:cubicBezTo>
                  <a:moveTo>
                    <a:pt x="409" y="431"/>
                  </a:moveTo>
                  <a:cubicBezTo>
                    <a:pt x="398" y="431"/>
                    <a:pt x="389" y="422"/>
                    <a:pt x="389" y="411"/>
                  </a:cubicBezTo>
                  <a:cubicBezTo>
                    <a:pt x="389" y="400"/>
                    <a:pt x="398" y="391"/>
                    <a:pt x="409" y="391"/>
                  </a:cubicBezTo>
                  <a:cubicBezTo>
                    <a:pt x="421" y="391"/>
                    <a:pt x="430" y="400"/>
                    <a:pt x="430" y="411"/>
                  </a:cubicBezTo>
                  <a:cubicBezTo>
                    <a:pt x="430" y="422"/>
                    <a:pt x="421" y="431"/>
                    <a:pt x="409" y="431"/>
                  </a:cubicBezTo>
                  <a:moveTo>
                    <a:pt x="430" y="347"/>
                  </a:moveTo>
                  <a:cubicBezTo>
                    <a:pt x="430" y="358"/>
                    <a:pt x="421" y="367"/>
                    <a:pt x="409" y="367"/>
                  </a:cubicBezTo>
                  <a:cubicBezTo>
                    <a:pt x="398" y="367"/>
                    <a:pt x="389" y="358"/>
                    <a:pt x="389" y="347"/>
                  </a:cubicBezTo>
                  <a:lnTo>
                    <a:pt x="389" y="299"/>
                  </a:lnTo>
                  <a:cubicBezTo>
                    <a:pt x="389" y="288"/>
                    <a:pt x="398" y="279"/>
                    <a:pt x="409" y="279"/>
                  </a:cubicBezTo>
                  <a:cubicBezTo>
                    <a:pt x="421" y="279"/>
                    <a:pt x="430" y="288"/>
                    <a:pt x="430" y="299"/>
                  </a:cubicBezTo>
                  <a:lnTo>
                    <a:pt x="430" y="347"/>
                  </a:lnTo>
                  <a:close/>
                </a:path>
              </a:pathLst>
            </a:custGeom>
            <a:solidFill>
              <a:srgbClr val="FFFFFF">
                <a:alpha val="100000"/>
              </a:srgbClr>
            </a:solidFill>
            <a:ln w="0" cap="flat">
              <a:noFill/>
              <a:prstDash val="solid"/>
              <a:miter lim="0"/>
            </a:ln>
          </p:spPr>
          <p:txBody>
            <a:bodyPr rtlCol="0"/>
            <a:lstStyle/>
            <a:p>
              <a:pPr algn="ctr"/>
              <a:endParaRPr lang="zh-CN" altLang="en-US"/>
            </a:p>
          </p:txBody>
        </p:sp>
      </p:grpSp>
      <p:grpSp>
        <p:nvGrpSpPr>
          <p:cNvPr id="155" name="Group 154"/>
          <p:cNvGrpSpPr/>
          <p:nvPr/>
        </p:nvGrpSpPr>
        <p:grpSpPr>
          <a:xfrm>
            <a:off x="8505260" y="6127178"/>
            <a:ext cx="442912" cy="442912"/>
            <a:chOff x="10868618" y="8642242"/>
            <a:chExt cx="442912" cy="442912"/>
          </a:xfrm>
        </p:grpSpPr>
        <p:sp>
          <p:nvSpPr>
            <p:cNvPr id="145" name="Oval 144"/>
            <p:cNvSpPr/>
            <p:nvPr/>
          </p:nvSpPr>
          <p:spPr>
            <a:xfrm>
              <a:off x="10868618" y="8642242"/>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path 112"/>
            <p:cNvSpPr/>
            <p:nvPr/>
          </p:nvSpPr>
          <p:spPr>
            <a:xfrm>
              <a:off x="10920423" y="8684188"/>
              <a:ext cx="339303" cy="359020"/>
            </a:xfrm>
            <a:custGeom>
              <a:avLst/>
              <a:gdLst/>
              <a:ahLst/>
              <a:cxnLst/>
              <a:rect l="0" t="0" r="0" b="0"/>
              <a:pathLst>
                <a:path w="534" h="565">
                  <a:moveTo>
                    <a:pt x="521" y="343"/>
                  </a:moveTo>
                  <a:lnTo>
                    <a:pt x="521" y="343"/>
                  </a:lnTo>
                  <a:cubicBezTo>
                    <a:pt x="508" y="327"/>
                    <a:pt x="485" y="324"/>
                    <a:pt x="468" y="337"/>
                  </a:cubicBezTo>
                  <a:lnTo>
                    <a:pt x="362" y="420"/>
                  </a:lnTo>
                  <a:cubicBezTo>
                    <a:pt x="357" y="424"/>
                    <a:pt x="350" y="427"/>
                    <a:pt x="344" y="427"/>
                  </a:cubicBezTo>
                  <a:lnTo>
                    <a:pt x="268" y="427"/>
                  </a:lnTo>
                  <a:cubicBezTo>
                    <a:pt x="257" y="427"/>
                    <a:pt x="249" y="418"/>
                    <a:pt x="249" y="408"/>
                  </a:cubicBezTo>
                  <a:cubicBezTo>
                    <a:pt x="249" y="398"/>
                    <a:pt x="257" y="389"/>
                    <a:pt x="268" y="389"/>
                  </a:cubicBezTo>
                  <a:lnTo>
                    <a:pt x="331" y="389"/>
                  </a:lnTo>
                  <a:cubicBezTo>
                    <a:pt x="352" y="389"/>
                    <a:pt x="369" y="372"/>
                    <a:pt x="369" y="352"/>
                  </a:cubicBezTo>
                  <a:cubicBezTo>
                    <a:pt x="369" y="331"/>
                    <a:pt x="352" y="314"/>
                    <a:pt x="331" y="314"/>
                  </a:cubicBezTo>
                  <a:lnTo>
                    <a:pt x="185" y="314"/>
                  </a:lnTo>
                  <a:lnTo>
                    <a:pt x="176" y="314"/>
                  </a:lnTo>
                  <a:cubicBezTo>
                    <a:pt x="155" y="314"/>
                    <a:pt x="136" y="321"/>
                    <a:pt x="120" y="334"/>
                  </a:cubicBezTo>
                  <a:lnTo>
                    <a:pt x="68" y="375"/>
                  </a:lnTo>
                  <a:cubicBezTo>
                    <a:pt x="65" y="377"/>
                    <a:pt x="64" y="382"/>
                    <a:pt x="67" y="385"/>
                  </a:cubicBezTo>
                  <a:lnTo>
                    <a:pt x="168" y="513"/>
                  </a:lnTo>
                  <a:cubicBezTo>
                    <a:pt x="169" y="515"/>
                    <a:pt x="171" y="516"/>
                    <a:pt x="174" y="516"/>
                  </a:cubicBezTo>
                  <a:lnTo>
                    <a:pt x="296" y="517"/>
                  </a:lnTo>
                  <a:lnTo>
                    <a:pt x="330" y="517"/>
                  </a:lnTo>
                  <a:cubicBezTo>
                    <a:pt x="350" y="517"/>
                    <a:pt x="370" y="511"/>
                    <a:pt x="386" y="498"/>
                  </a:cubicBezTo>
                  <a:lnTo>
                    <a:pt x="515" y="396"/>
                  </a:lnTo>
                  <a:cubicBezTo>
                    <a:pt x="531" y="383"/>
                    <a:pt x="534" y="360"/>
                    <a:pt x="521" y="343"/>
                  </a:cubicBezTo>
                </a:path>
                <a:path w="534" h="565">
                  <a:moveTo>
                    <a:pt x="37" y="408"/>
                  </a:moveTo>
                  <a:cubicBezTo>
                    <a:pt x="35" y="405"/>
                    <a:pt x="30" y="405"/>
                    <a:pt x="27" y="407"/>
                  </a:cubicBezTo>
                  <a:lnTo>
                    <a:pt x="3" y="426"/>
                  </a:lnTo>
                  <a:cubicBezTo>
                    <a:pt x="0" y="428"/>
                    <a:pt x="0" y="433"/>
                    <a:pt x="2" y="436"/>
                  </a:cubicBezTo>
                  <a:lnTo>
                    <a:pt x="101" y="561"/>
                  </a:lnTo>
                  <a:cubicBezTo>
                    <a:pt x="103" y="564"/>
                    <a:pt x="108" y="565"/>
                    <a:pt x="111" y="562"/>
                  </a:cubicBezTo>
                  <a:lnTo>
                    <a:pt x="135" y="544"/>
                  </a:lnTo>
                  <a:cubicBezTo>
                    <a:pt x="138" y="541"/>
                    <a:pt x="139" y="536"/>
                    <a:pt x="136" y="533"/>
                  </a:cubicBezTo>
                  <a:lnTo>
                    <a:pt x="37" y="408"/>
                  </a:lnTo>
                  <a:close/>
                  <a:moveTo>
                    <a:pt x="304" y="141"/>
                  </a:moveTo>
                  <a:cubicBezTo>
                    <a:pt x="343" y="141"/>
                    <a:pt x="375" y="109"/>
                    <a:pt x="375" y="70"/>
                  </a:cubicBezTo>
                  <a:cubicBezTo>
                    <a:pt x="375" y="31"/>
                    <a:pt x="343" y="0"/>
                    <a:pt x="304" y="0"/>
                  </a:cubicBezTo>
                  <a:cubicBezTo>
                    <a:pt x="265" y="0"/>
                    <a:pt x="234" y="31"/>
                    <a:pt x="234" y="70"/>
                  </a:cubicBezTo>
                  <a:cubicBezTo>
                    <a:pt x="234" y="109"/>
                    <a:pt x="265" y="141"/>
                    <a:pt x="304" y="141"/>
                  </a:cubicBezTo>
                  <a:moveTo>
                    <a:pt x="370" y="185"/>
                  </a:moveTo>
                  <a:lnTo>
                    <a:pt x="239" y="185"/>
                  </a:lnTo>
                  <a:cubicBezTo>
                    <a:pt x="209" y="185"/>
                    <a:pt x="185" y="211"/>
                    <a:pt x="185" y="243"/>
                  </a:cubicBezTo>
                  <a:lnTo>
                    <a:pt x="185" y="259"/>
                  </a:lnTo>
                  <a:cubicBezTo>
                    <a:pt x="185" y="269"/>
                    <a:pt x="193" y="277"/>
                    <a:pt x="202" y="277"/>
                  </a:cubicBezTo>
                  <a:lnTo>
                    <a:pt x="407" y="277"/>
                  </a:lnTo>
                  <a:cubicBezTo>
                    <a:pt x="416" y="277"/>
                    <a:pt x="423" y="269"/>
                    <a:pt x="423" y="259"/>
                  </a:cubicBezTo>
                  <a:lnTo>
                    <a:pt x="423" y="243"/>
                  </a:lnTo>
                  <a:cubicBezTo>
                    <a:pt x="423" y="211"/>
                    <a:pt x="399" y="185"/>
                    <a:pt x="370" y="185"/>
                  </a:cubicBezTo>
                </a:path>
              </a:pathLst>
            </a:custGeom>
            <a:solidFill>
              <a:srgbClr val="FFFFFF">
                <a:alpha val="100000"/>
              </a:srgbClr>
            </a:solidFill>
            <a:ln w="0" cap="flat">
              <a:noFill/>
              <a:prstDash val="solid"/>
              <a:miter lim="0"/>
            </a:ln>
          </p:spPr>
          <p:txBody>
            <a:bodyPr rtlCol="0"/>
            <a:lstStyle/>
            <a:p>
              <a:pPr algn="ctr"/>
              <a:endParaRPr lang="zh-CN" altLang="en-US"/>
            </a:p>
          </p:txBody>
        </p:sp>
      </p:grpSp>
      <p:grpSp>
        <p:nvGrpSpPr>
          <p:cNvPr id="152" name="Group 151"/>
          <p:cNvGrpSpPr/>
          <p:nvPr/>
        </p:nvGrpSpPr>
        <p:grpSpPr>
          <a:xfrm>
            <a:off x="2338424" y="6127178"/>
            <a:ext cx="442912" cy="442912"/>
            <a:chOff x="9056720" y="8615363"/>
            <a:chExt cx="442912" cy="442912"/>
          </a:xfrm>
        </p:grpSpPr>
        <p:sp>
          <p:nvSpPr>
            <p:cNvPr id="148" name="Oval 147"/>
            <p:cNvSpPr/>
            <p:nvPr/>
          </p:nvSpPr>
          <p:spPr>
            <a:xfrm>
              <a:off x="9056720" y="8615363"/>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ath 108"/>
            <p:cNvSpPr/>
            <p:nvPr/>
          </p:nvSpPr>
          <p:spPr>
            <a:xfrm>
              <a:off x="9120160" y="8675181"/>
              <a:ext cx="316033" cy="323277"/>
            </a:xfrm>
            <a:custGeom>
              <a:avLst/>
              <a:gdLst/>
              <a:ahLst/>
              <a:cxnLst/>
              <a:rect l="0" t="0" r="0" b="0"/>
              <a:pathLst>
                <a:path w="497" h="509">
                  <a:moveTo>
                    <a:pt x="485" y="302"/>
                  </a:moveTo>
                  <a:lnTo>
                    <a:pt x="485" y="302"/>
                  </a:lnTo>
                  <a:cubicBezTo>
                    <a:pt x="473" y="287"/>
                    <a:pt x="451" y="285"/>
                    <a:pt x="436" y="297"/>
                  </a:cubicBezTo>
                  <a:lnTo>
                    <a:pt x="337" y="374"/>
                  </a:lnTo>
                  <a:cubicBezTo>
                    <a:pt x="332" y="378"/>
                    <a:pt x="326" y="380"/>
                    <a:pt x="320" y="380"/>
                  </a:cubicBezTo>
                  <a:lnTo>
                    <a:pt x="249" y="380"/>
                  </a:lnTo>
                  <a:cubicBezTo>
                    <a:pt x="240" y="380"/>
                    <a:pt x="232" y="372"/>
                    <a:pt x="232" y="363"/>
                  </a:cubicBezTo>
                  <a:cubicBezTo>
                    <a:pt x="232" y="353"/>
                    <a:pt x="240" y="345"/>
                    <a:pt x="249" y="345"/>
                  </a:cubicBezTo>
                  <a:lnTo>
                    <a:pt x="309" y="345"/>
                  </a:lnTo>
                  <a:cubicBezTo>
                    <a:pt x="328" y="345"/>
                    <a:pt x="344" y="329"/>
                    <a:pt x="344" y="310"/>
                  </a:cubicBezTo>
                  <a:cubicBezTo>
                    <a:pt x="344" y="291"/>
                    <a:pt x="328" y="275"/>
                    <a:pt x="309" y="275"/>
                  </a:cubicBezTo>
                  <a:lnTo>
                    <a:pt x="173" y="275"/>
                  </a:lnTo>
                  <a:lnTo>
                    <a:pt x="164" y="275"/>
                  </a:lnTo>
                  <a:cubicBezTo>
                    <a:pt x="145" y="275"/>
                    <a:pt x="127" y="282"/>
                    <a:pt x="112" y="293"/>
                  </a:cubicBezTo>
                  <a:lnTo>
                    <a:pt x="63" y="331"/>
                  </a:lnTo>
                  <a:cubicBezTo>
                    <a:pt x="60" y="334"/>
                    <a:pt x="60" y="338"/>
                    <a:pt x="62" y="341"/>
                  </a:cubicBezTo>
                  <a:lnTo>
                    <a:pt x="156" y="460"/>
                  </a:lnTo>
                  <a:cubicBezTo>
                    <a:pt x="158" y="462"/>
                    <a:pt x="160" y="463"/>
                    <a:pt x="162" y="463"/>
                  </a:cubicBezTo>
                  <a:lnTo>
                    <a:pt x="276" y="464"/>
                  </a:lnTo>
                  <a:lnTo>
                    <a:pt x="307" y="464"/>
                  </a:lnTo>
                  <a:cubicBezTo>
                    <a:pt x="326" y="464"/>
                    <a:pt x="345" y="458"/>
                    <a:pt x="360" y="446"/>
                  </a:cubicBezTo>
                  <a:lnTo>
                    <a:pt x="479" y="352"/>
                  </a:lnTo>
                  <a:cubicBezTo>
                    <a:pt x="495" y="340"/>
                    <a:pt x="497" y="318"/>
                    <a:pt x="485" y="302"/>
                  </a:cubicBezTo>
                </a:path>
                <a:path w="497" h="509">
                  <a:moveTo>
                    <a:pt x="35" y="363"/>
                  </a:moveTo>
                  <a:cubicBezTo>
                    <a:pt x="32" y="360"/>
                    <a:pt x="28" y="359"/>
                    <a:pt x="25" y="362"/>
                  </a:cubicBezTo>
                  <a:lnTo>
                    <a:pt x="3" y="379"/>
                  </a:lnTo>
                  <a:cubicBezTo>
                    <a:pt x="0" y="381"/>
                    <a:pt x="0" y="386"/>
                    <a:pt x="2" y="389"/>
                  </a:cubicBezTo>
                  <a:lnTo>
                    <a:pt x="94" y="505"/>
                  </a:lnTo>
                  <a:cubicBezTo>
                    <a:pt x="96" y="508"/>
                    <a:pt x="101" y="509"/>
                    <a:pt x="104" y="506"/>
                  </a:cubicBezTo>
                  <a:lnTo>
                    <a:pt x="126" y="489"/>
                  </a:lnTo>
                  <a:cubicBezTo>
                    <a:pt x="129" y="486"/>
                    <a:pt x="129" y="482"/>
                    <a:pt x="127" y="479"/>
                  </a:cubicBezTo>
                  <a:lnTo>
                    <a:pt x="35" y="363"/>
                  </a:lnTo>
                  <a:close/>
                  <a:moveTo>
                    <a:pt x="419" y="98"/>
                  </a:moveTo>
                  <a:lnTo>
                    <a:pt x="402" y="98"/>
                  </a:lnTo>
                  <a:cubicBezTo>
                    <a:pt x="398" y="97"/>
                    <a:pt x="396" y="95"/>
                    <a:pt x="395" y="91"/>
                  </a:cubicBezTo>
                  <a:cubicBezTo>
                    <a:pt x="393" y="86"/>
                    <a:pt x="391" y="82"/>
                    <a:pt x="389" y="77"/>
                  </a:cubicBezTo>
                  <a:cubicBezTo>
                    <a:pt x="387" y="74"/>
                    <a:pt x="387" y="69"/>
                    <a:pt x="390" y="66"/>
                  </a:cubicBezTo>
                  <a:lnTo>
                    <a:pt x="401" y="55"/>
                  </a:lnTo>
                  <a:cubicBezTo>
                    <a:pt x="405" y="51"/>
                    <a:pt x="405" y="45"/>
                    <a:pt x="401" y="41"/>
                  </a:cubicBezTo>
                  <a:lnTo>
                    <a:pt x="387" y="27"/>
                  </a:lnTo>
                  <a:cubicBezTo>
                    <a:pt x="383" y="23"/>
                    <a:pt x="377" y="23"/>
                    <a:pt x="373" y="27"/>
                  </a:cubicBezTo>
                  <a:lnTo>
                    <a:pt x="362" y="38"/>
                  </a:lnTo>
                  <a:cubicBezTo>
                    <a:pt x="359" y="41"/>
                    <a:pt x="355" y="41"/>
                    <a:pt x="351" y="39"/>
                  </a:cubicBezTo>
                  <a:cubicBezTo>
                    <a:pt x="346" y="37"/>
                    <a:pt x="342" y="35"/>
                    <a:pt x="337" y="34"/>
                  </a:cubicBezTo>
                  <a:cubicBezTo>
                    <a:pt x="333" y="32"/>
                    <a:pt x="329" y="28"/>
                    <a:pt x="329" y="24"/>
                  </a:cubicBezTo>
                  <a:lnTo>
                    <a:pt x="330" y="9"/>
                  </a:lnTo>
                  <a:cubicBezTo>
                    <a:pt x="330" y="4"/>
                    <a:pt x="325" y="0"/>
                    <a:pt x="320" y="0"/>
                  </a:cubicBezTo>
                  <a:lnTo>
                    <a:pt x="300" y="0"/>
                  </a:lnTo>
                  <a:cubicBezTo>
                    <a:pt x="294" y="0"/>
                    <a:pt x="290" y="4"/>
                    <a:pt x="290" y="9"/>
                  </a:cubicBezTo>
                  <a:lnTo>
                    <a:pt x="290" y="24"/>
                  </a:lnTo>
                  <a:cubicBezTo>
                    <a:pt x="290" y="28"/>
                    <a:pt x="287" y="32"/>
                    <a:pt x="283" y="34"/>
                  </a:cubicBezTo>
                  <a:cubicBezTo>
                    <a:pt x="278" y="35"/>
                    <a:pt x="273" y="37"/>
                    <a:pt x="269" y="39"/>
                  </a:cubicBezTo>
                  <a:cubicBezTo>
                    <a:pt x="265" y="41"/>
                    <a:pt x="260" y="41"/>
                    <a:pt x="257" y="38"/>
                  </a:cubicBezTo>
                  <a:lnTo>
                    <a:pt x="247" y="27"/>
                  </a:lnTo>
                  <a:cubicBezTo>
                    <a:pt x="243" y="23"/>
                    <a:pt x="236" y="23"/>
                    <a:pt x="233" y="27"/>
                  </a:cubicBezTo>
                  <a:lnTo>
                    <a:pt x="219" y="41"/>
                  </a:lnTo>
                  <a:cubicBezTo>
                    <a:pt x="215" y="45"/>
                    <a:pt x="215" y="51"/>
                    <a:pt x="219" y="55"/>
                  </a:cubicBezTo>
                  <a:lnTo>
                    <a:pt x="229" y="66"/>
                  </a:lnTo>
                  <a:cubicBezTo>
                    <a:pt x="232" y="69"/>
                    <a:pt x="233" y="74"/>
                    <a:pt x="231" y="77"/>
                  </a:cubicBezTo>
                  <a:cubicBezTo>
                    <a:pt x="228" y="82"/>
                    <a:pt x="226" y="86"/>
                    <a:pt x="225" y="91"/>
                  </a:cubicBezTo>
                  <a:cubicBezTo>
                    <a:pt x="224" y="95"/>
                    <a:pt x="221" y="97"/>
                    <a:pt x="218" y="98"/>
                  </a:cubicBezTo>
                  <a:lnTo>
                    <a:pt x="201" y="98"/>
                  </a:lnTo>
                  <a:cubicBezTo>
                    <a:pt x="195" y="98"/>
                    <a:pt x="191" y="103"/>
                    <a:pt x="191" y="108"/>
                  </a:cubicBezTo>
                  <a:lnTo>
                    <a:pt x="191" y="128"/>
                  </a:lnTo>
                  <a:cubicBezTo>
                    <a:pt x="191" y="134"/>
                    <a:pt x="195" y="138"/>
                    <a:pt x="201" y="138"/>
                  </a:cubicBezTo>
                  <a:lnTo>
                    <a:pt x="218" y="138"/>
                  </a:lnTo>
                  <a:cubicBezTo>
                    <a:pt x="221" y="139"/>
                    <a:pt x="224" y="142"/>
                    <a:pt x="225" y="145"/>
                  </a:cubicBezTo>
                  <a:cubicBezTo>
                    <a:pt x="226" y="150"/>
                    <a:pt x="228" y="155"/>
                    <a:pt x="231" y="159"/>
                  </a:cubicBezTo>
                  <a:cubicBezTo>
                    <a:pt x="233" y="163"/>
                    <a:pt x="232" y="168"/>
                    <a:pt x="229" y="171"/>
                  </a:cubicBezTo>
                  <a:lnTo>
                    <a:pt x="219" y="181"/>
                  </a:lnTo>
                  <a:cubicBezTo>
                    <a:pt x="215" y="185"/>
                    <a:pt x="215" y="191"/>
                    <a:pt x="219" y="195"/>
                  </a:cubicBezTo>
                  <a:lnTo>
                    <a:pt x="233" y="209"/>
                  </a:lnTo>
                  <a:cubicBezTo>
                    <a:pt x="236" y="213"/>
                    <a:pt x="243" y="213"/>
                    <a:pt x="247" y="209"/>
                  </a:cubicBezTo>
                  <a:lnTo>
                    <a:pt x="257" y="199"/>
                  </a:lnTo>
                  <a:cubicBezTo>
                    <a:pt x="260" y="196"/>
                    <a:pt x="265" y="195"/>
                    <a:pt x="269" y="197"/>
                  </a:cubicBezTo>
                  <a:cubicBezTo>
                    <a:pt x="273" y="199"/>
                    <a:pt x="278" y="201"/>
                    <a:pt x="283" y="203"/>
                  </a:cubicBezTo>
                  <a:cubicBezTo>
                    <a:pt x="287" y="204"/>
                    <a:pt x="290" y="208"/>
                    <a:pt x="290" y="212"/>
                  </a:cubicBezTo>
                  <a:lnTo>
                    <a:pt x="290" y="227"/>
                  </a:lnTo>
                  <a:cubicBezTo>
                    <a:pt x="290" y="232"/>
                    <a:pt x="294" y="237"/>
                    <a:pt x="300" y="237"/>
                  </a:cubicBezTo>
                  <a:lnTo>
                    <a:pt x="320" y="237"/>
                  </a:lnTo>
                  <a:cubicBezTo>
                    <a:pt x="325" y="237"/>
                    <a:pt x="329" y="232"/>
                    <a:pt x="329" y="227"/>
                  </a:cubicBezTo>
                  <a:lnTo>
                    <a:pt x="330" y="212"/>
                  </a:lnTo>
                  <a:cubicBezTo>
                    <a:pt x="330" y="208"/>
                    <a:pt x="333" y="204"/>
                    <a:pt x="337" y="203"/>
                  </a:cubicBezTo>
                  <a:cubicBezTo>
                    <a:pt x="342" y="201"/>
                    <a:pt x="346" y="199"/>
                    <a:pt x="351" y="197"/>
                  </a:cubicBezTo>
                  <a:cubicBezTo>
                    <a:pt x="355" y="195"/>
                    <a:pt x="359" y="196"/>
                    <a:pt x="362" y="199"/>
                  </a:cubicBezTo>
                  <a:lnTo>
                    <a:pt x="373" y="209"/>
                  </a:lnTo>
                  <a:cubicBezTo>
                    <a:pt x="377" y="213"/>
                    <a:pt x="383" y="213"/>
                    <a:pt x="387" y="209"/>
                  </a:cubicBezTo>
                  <a:lnTo>
                    <a:pt x="401" y="195"/>
                  </a:lnTo>
                  <a:cubicBezTo>
                    <a:pt x="405" y="191"/>
                    <a:pt x="405" y="185"/>
                    <a:pt x="401" y="181"/>
                  </a:cubicBezTo>
                  <a:lnTo>
                    <a:pt x="390" y="171"/>
                  </a:lnTo>
                  <a:cubicBezTo>
                    <a:pt x="387" y="168"/>
                    <a:pt x="387" y="163"/>
                    <a:pt x="389" y="159"/>
                  </a:cubicBezTo>
                  <a:cubicBezTo>
                    <a:pt x="391" y="155"/>
                    <a:pt x="393" y="150"/>
                    <a:pt x="395" y="145"/>
                  </a:cubicBezTo>
                  <a:cubicBezTo>
                    <a:pt x="396" y="142"/>
                    <a:pt x="398" y="139"/>
                    <a:pt x="402" y="138"/>
                  </a:cubicBezTo>
                  <a:lnTo>
                    <a:pt x="419" y="138"/>
                  </a:lnTo>
                  <a:cubicBezTo>
                    <a:pt x="424" y="138"/>
                    <a:pt x="429" y="134"/>
                    <a:pt x="429" y="128"/>
                  </a:cubicBezTo>
                  <a:lnTo>
                    <a:pt x="429" y="108"/>
                  </a:lnTo>
                  <a:cubicBezTo>
                    <a:pt x="429" y="103"/>
                    <a:pt x="424" y="98"/>
                    <a:pt x="419" y="98"/>
                  </a:cubicBezTo>
                  <a:moveTo>
                    <a:pt x="310" y="160"/>
                  </a:moveTo>
                  <a:cubicBezTo>
                    <a:pt x="287" y="160"/>
                    <a:pt x="268" y="141"/>
                    <a:pt x="268" y="118"/>
                  </a:cubicBezTo>
                  <a:cubicBezTo>
                    <a:pt x="268" y="95"/>
                    <a:pt x="287" y="77"/>
                    <a:pt x="310" y="77"/>
                  </a:cubicBezTo>
                  <a:cubicBezTo>
                    <a:pt x="333" y="77"/>
                    <a:pt x="351" y="95"/>
                    <a:pt x="351" y="118"/>
                  </a:cubicBezTo>
                  <a:cubicBezTo>
                    <a:pt x="351" y="141"/>
                    <a:pt x="333" y="160"/>
                    <a:pt x="310" y="160"/>
                  </a:cubicBezTo>
                </a:path>
              </a:pathLst>
            </a:custGeom>
            <a:solidFill>
              <a:srgbClr val="FFFFFF">
                <a:alpha val="100000"/>
              </a:srgbClr>
            </a:solidFill>
            <a:ln w="0" cap="flat">
              <a:noFill/>
              <a:prstDash val="solid"/>
              <a:miter lim="0"/>
            </a:ln>
          </p:spPr>
          <p:txBody>
            <a:bodyPr rtlCol="0"/>
            <a:lstStyle/>
            <a:p>
              <a:pPr algn="ctr"/>
              <a:endParaRPr lang="zh-CN" altLang="en-US"/>
            </a:p>
          </p:txBody>
        </p:sp>
      </p:grpSp>
      <p:grpSp>
        <p:nvGrpSpPr>
          <p:cNvPr id="153" name="Group 152"/>
          <p:cNvGrpSpPr/>
          <p:nvPr/>
        </p:nvGrpSpPr>
        <p:grpSpPr>
          <a:xfrm>
            <a:off x="4394036" y="6127178"/>
            <a:ext cx="442912" cy="442912"/>
            <a:chOff x="9581388" y="8615363"/>
            <a:chExt cx="442912" cy="442912"/>
          </a:xfrm>
        </p:grpSpPr>
        <p:sp>
          <p:nvSpPr>
            <p:cNvPr id="147" name="Oval 146"/>
            <p:cNvSpPr/>
            <p:nvPr/>
          </p:nvSpPr>
          <p:spPr>
            <a:xfrm>
              <a:off x="9581388" y="8615363"/>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path 60"/>
            <p:cNvSpPr/>
            <p:nvPr/>
          </p:nvSpPr>
          <p:spPr>
            <a:xfrm>
              <a:off x="9673516" y="8691670"/>
              <a:ext cx="258657" cy="290298"/>
            </a:xfrm>
            <a:custGeom>
              <a:avLst/>
              <a:gdLst/>
              <a:ahLst/>
              <a:cxnLst/>
              <a:rect l="0" t="0" r="0" b="0"/>
              <a:pathLst>
                <a:path w="407" h="457">
                  <a:moveTo>
                    <a:pt x="126" y="338"/>
                  </a:moveTo>
                  <a:cubicBezTo>
                    <a:pt x="125" y="336"/>
                    <a:pt x="122" y="334"/>
                    <a:pt x="120" y="334"/>
                  </a:cubicBezTo>
                  <a:lnTo>
                    <a:pt x="78" y="334"/>
                  </a:lnTo>
                  <a:cubicBezTo>
                    <a:pt x="34" y="334"/>
                    <a:pt x="0" y="369"/>
                    <a:pt x="0" y="412"/>
                  </a:cubicBezTo>
                  <a:lnTo>
                    <a:pt x="0" y="451"/>
                  </a:lnTo>
                  <a:cubicBezTo>
                    <a:pt x="0" y="454"/>
                    <a:pt x="2" y="457"/>
                    <a:pt x="5" y="457"/>
                  </a:cubicBezTo>
                  <a:lnTo>
                    <a:pt x="163" y="457"/>
                  </a:lnTo>
                  <a:cubicBezTo>
                    <a:pt x="167" y="457"/>
                    <a:pt x="170" y="453"/>
                    <a:pt x="169" y="449"/>
                  </a:cubicBezTo>
                  <a:lnTo>
                    <a:pt x="126" y="338"/>
                  </a:lnTo>
                  <a:close/>
                  <a:moveTo>
                    <a:pt x="329" y="334"/>
                  </a:moveTo>
                  <a:lnTo>
                    <a:pt x="286" y="334"/>
                  </a:lnTo>
                  <a:cubicBezTo>
                    <a:pt x="284" y="334"/>
                    <a:pt x="282" y="336"/>
                    <a:pt x="281" y="338"/>
                  </a:cubicBezTo>
                  <a:lnTo>
                    <a:pt x="238" y="449"/>
                  </a:lnTo>
                  <a:cubicBezTo>
                    <a:pt x="236" y="453"/>
                    <a:pt x="239" y="457"/>
                    <a:pt x="243" y="457"/>
                  </a:cubicBezTo>
                  <a:lnTo>
                    <a:pt x="401" y="457"/>
                  </a:lnTo>
                  <a:cubicBezTo>
                    <a:pt x="404" y="457"/>
                    <a:pt x="407" y="454"/>
                    <a:pt x="407" y="451"/>
                  </a:cubicBezTo>
                  <a:lnTo>
                    <a:pt x="407" y="412"/>
                  </a:lnTo>
                  <a:cubicBezTo>
                    <a:pt x="407" y="369"/>
                    <a:pt x="372" y="334"/>
                    <a:pt x="329" y="334"/>
                  </a:cubicBezTo>
                </a:path>
                <a:path w="407" h="457">
                  <a:moveTo>
                    <a:pt x="203" y="337"/>
                  </a:moveTo>
                  <a:cubicBezTo>
                    <a:pt x="193" y="337"/>
                    <a:pt x="186" y="345"/>
                    <a:pt x="186" y="355"/>
                  </a:cubicBezTo>
                  <a:lnTo>
                    <a:pt x="186" y="437"/>
                  </a:lnTo>
                  <a:cubicBezTo>
                    <a:pt x="186" y="446"/>
                    <a:pt x="193" y="454"/>
                    <a:pt x="203" y="454"/>
                  </a:cubicBezTo>
                  <a:cubicBezTo>
                    <a:pt x="213" y="454"/>
                    <a:pt x="221" y="446"/>
                    <a:pt x="221" y="437"/>
                  </a:cubicBezTo>
                  <a:lnTo>
                    <a:pt x="221" y="355"/>
                  </a:lnTo>
                  <a:cubicBezTo>
                    <a:pt x="221" y="345"/>
                    <a:pt x="213" y="337"/>
                    <a:pt x="203" y="337"/>
                  </a:cubicBezTo>
                  <a:moveTo>
                    <a:pt x="359" y="134"/>
                  </a:moveTo>
                  <a:cubicBezTo>
                    <a:pt x="358" y="130"/>
                    <a:pt x="355" y="128"/>
                    <a:pt x="351" y="128"/>
                  </a:cubicBezTo>
                  <a:lnTo>
                    <a:pt x="337" y="128"/>
                  </a:lnTo>
                  <a:cubicBezTo>
                    <a:pt x="332" y="126"/>
                    <a:pt x="328" y="122"/>
                    <a:pt x="327" y="118"/>
                  </a:cubicBezTo>
                  <a:cubicBezTo>
                    <a:pt x="324" y="109"/>
                    <a:pt x="320" y="101"/>
                    <a:pt x="316" y="93"/>
                  </a:cubicBezTo>
                  <a:cubicBezTo>
                    <a:pt x="314" y="90"/>
                    <a:pt x="314" y="86"/>
                    <a:pt x="317" y="84"/>
                  </a:cubicBezTo>
                  <a:lnTo>
                    <a:pt x="328" y="72"/>
                  </a:lnTo>
                  <a:cubicBezTo>
                    <a:pt x="331" y="70"/>
                    <a:pt x="331" y="66"/>
                    <a:pt x="329" y="63"/>
                  </a:cubicBezTo>
                  <a:cubicBezTo>
                    <a:pt x="320" y="51"/>
                    <a:pt x="309" y="40"/>
                    <a:pt x="297" y="31"/>
                  </a:cubicBezTo>
                  <a:cubicBezTo>
                    <a:pt x="294" y="29"/>
                    <a:pt x="290" y="29"/>
                    <a:pt x="288" y="32"/>
                  </a:cubicBezTo>
                  <a:lnTo>
                    <a:pt x="276" y="43"/>
                  </a:lnTo>
                  <a:cubicBezTo>
                    <a:pt x="274" y="46"/>
                    <a:pt x="270" y="46"/>
                    <a:pt x="267" y="45"/>
                  </a:cubicBezTo>
                  <a:cubicBezTo>
                    <a:pt x="256" y="38"/>
                    <a:pt x="245" y="34"/>
                    <a:pt x="232" y="31"/>
                  </a:cubicBezTo>
                  <a:cubicBezTo>
                    <a:pt x="232" y="31"/>
                    <a:pt x="232" y="31"/>
                    <a:pt x="232" y="31"/>
                  </a:cubicBezTo>
                  <a:lnTo>
                    <a:pt x="232" y="8"/>
                  </a:lnTo>
                  <a:cubicBezTo>
                    <a:pt x="232" y="5"/>
                    <a:pt x="229" y="2"/>
                    <a:pt x="226" y="1"/>
                  </a:cubicBezTo>
                  <a:cubicBezTo>
                    <a:pt x="218" y="0"/>
                    <a:pt x="211" y="0"/>
                    <a:pt x="203" y="0"/>
                  </a:cubicBezTo>
                  <a:cubicBezTo>
                    <a:pt x="195" y="0"/>
                    <a:pt x="188" y="0"/>
                    <a:pt x="180" y="1"/>
                  </a:cubicBezTo>
                  <a:cubicBezTo>
                    <a:pt x="177" y="2"/>
                    <a:pt x="174" y="5"/>
                    <a:pt x="174" y="8"/>
                  </a:cubicBezTo>
                  <a:lnTo>
                    <a:pt x="174" y="31"/>
                  </a:lnTo>
                  <a:cubicBezTo>
                    <a:pt x="174" y="31"/>
                    <a:pt x="174" y="31"/>
                    <a:pt x="174" y="31"/>
                  </a:cubicBezTo>
                  <a:cubicBezTo>
                    <a:pt x="162" y="34"/>
                    <a:pt x="150" y="38"/>
                    <a:pt x="139" y="45"/>
                  </a:cubicBezTo>
                  <a:cubicBezTo>
                    <a:pt x="136" y="46"/>
                    <a:pt x="133" y="46"/>
                    <a:pt x="130" y="43"/>
                  </a:cubicBezTo>
                  <a:lnTo>
                    <a:pt x="119" y="32"/>
                  </a:lnTo>
                  <a:cubicBezTo>
                    <a:pt x="116" y="29"/>
                    <a:pt x="112" y="29"/>
                    <a:pt x="109" y="31"/>
                  </a:cubicBezTo>
                  <a:cubicBezTo>
                    <a:pt x="97" y="40"/>
                    <a:pt x="86" y="51"/>
                    <a:pt x="77" y="63"/>
                  </a:cubicBezTo>
                  <a:cubicBezTo>
                    <a:pt x="75" y="66"/>
                    <a:pt x="75" y="70"/>
                    <a:pt x="78" y="72"/>
                  </a:cubicBezTo>
                  <a:lnTo>
                    <a:pt x="90" y="84"/>
                  </a:lnTo>
                  <a:cubicBezTo>
                    <a:pt x="92" y="86"/>
                    <a:pt x="92" y="90"/>
                    <a:pt x="91" y="93"/>
                  </a:cubicBezTo>
                  <a:cubicBezTo>
                    <a:pt x="86" y="101"/>
                    <a:pt x="83" y="109"/>
                    <a:pt x="80" y="118"/>
                  </a:cubicBezTo>
                  <a:cubicBezTo>
                    <a:pt x="78" y="122"/>
                    <a:pt x="74" y="126"/>
                    <a:pt x="70" y="128"/>
                  </a:cubicBezTo>
                  <a:lnTo>
                    <a:pt x="55" y="128"/>
                  </a:lnTo>
                  <a:cubicBezTo>
                    <a:pt x="51" y="128"/>
                    <a:pt x="48" y="130"/>
                    <a:pt x="48" y="134"/>
                  </a:cubicBezTo>
                  <a:cubicBezTo>
                    <a:pt x="47" y="141"/>
                    <a:pt x="46" y="149"/>
                    <a:pt x="46" y="157"/>
                  </a:cubicBezTo>
                  <a:cubicBezTo>
                    <a:pt x="46" y="164"/>
                    <a:pt x="47" y="172"/>
                    <a:pt x="48" y="180"/>
                  </a:cubicBezTo>
                  <a:cubicBezTo>
                    <a:pt x="48" y="183"/>
                    <a:pt x="51" y="186"/>
                    <a:pt x="55" y="186"/>
                  </a:cubicBezTo>
                  <a:lnTo>
                    <a:pt x="70" y="186"/>
                  </a:lnTo>
                  <a:cubicBezTo>
                    <a:pt x="74" y="187"/>
                    <a:pt x="78" y="191"/>
                    <a:pt x="80" y="196"/>
                  </a:cubicBezTo>
                  <a:cubicBezTo>
                    <a:pt x="83" y="204"/>
                    <a:pt x="86" y="213"/>
                    <a:pt x="91" y="220"/>
                  </a:cubicBezTo>
                  <a:cubicBezTo>
                    <a:pt x="92" y="223"/>
                    <a:pt x="92" y="227"/>
                    <a:pt x="90" y="229"/>
                  </a:cubicBezTo>
                  <a:lnTo>
                    <a:pt x="78" y="241"/>
                  </a:lnTo>
                  <a:cubicBezTo>
                    <a:pt x="75" y="243"/>
                    <a:pt x="75" y="247"/>
                    <a:pt x="77" y="250"/>
                  </a:cubicBezTo>
                  <a:cubicBezTo>
                    <a:pt x="86" y="262"/>
                    <a:pt x="97" y="273"/>
                    <a:pt x="109" y="282"/>
                  </a:cubicBezTo>
                  <a:cubicBezTo>
                    <a:pt x="112" y="285"/>
                    <a:pt x="116" y="284"/>
                    <a:pt x="119" y="282"/>
                  </a:cubicBezTo>
                  <a:lnTo>
                    <a:pt x="130" y="270"/>
                  </a:lnTo>
                  <a:cubicBezTo>
                    <a:pt x="133" y="267"/>
                    <a:pt x="136" y="267"/>
                    <a:pt x="139" y="269"/>
                  </a:cubicBezTo>
                  <a:cubicBezTo>
                    <a:pt x="150" y="275"/>
                    <a:pt x="162" y="280"/>
                    <a:pt x="174" y="283"/>
                  </a:cubicBezTo>
                  <a:cubicBezTo>
                    <a:pt x="174" y="283"/>
                    <a:pt x="174" y="283"/>
                    <a:pt x="174" y="283"/>
                  </a:cubicBezTo>
                  <a:lnTo>
                    <a:pt x="174" y="305"/>
                  </a:lnTo>
                  <a:cubicBezTo>
                    <a:pt x="174" y="308"/>
                    <a:pt x="177" y="311"/>
                    <a:pt x="180" y="312"/>
                  </a:cubicBezTo>
                  <a:cubicBezTo>
                    <a:pt x="188" y="313"/>
                    <a:pt x="195" y="314"/>
                    <a:pt x="203" y="314"/>
                  </a:cubicBezTo>
                  <a:cubicBezTo>
                    <a:pt x="211" y="314"/>
                    <a:pt x="218" y="313"/>
                    <a:pt x="226" y="312"/>
                  </a:cubicBezTo>
                  <a:cubicBezTo>
                    <a:pt x="229" y="311"/>
                    <a:pt x="232" y="308"/>
                    <a:pt x="232" y="305"/>
                  </a:cubicBezTo>
                  <a:lnTo>
                    <a:pt x="232" y="283"/>
                  </a:lnTo>
                  <a:cubicBezTo>
                    <a:pt x="232" y="283"/>
                    <a:pt x="232" y="283"/>
                    <a:pt x="232" y="283"/>
                  </a:cubicBezTo>
                  <a:cubicBezTo>
                    <a:pt x="245" y="280"/>
                    <a:pt x="256" y="275"/>
                    <a:pt x="267" y="269"/>
                  </a:cubicBezTo>
                  <a:cubicBezTo>
                    <a:pt x="270" y="267"/>
                    <a:pt x="274" y="268"/>
                    <a:pt x="276" y="270"/>
                  </a:cubicBezTo>
                  <a:lnTo>
                    <a:pt x="288" y="282"/>
                  </a:lnTo>
                  <a:cubicBezTo>
                    <a:pt x="290" y="284"/>
                    <a:pt x="294" y="285"/>
                    <a:pt x="297" y="282"/>
                  </a:cubicBezTo>
                  <a:cubicBezTo>
                    <a:pt x="309" y="273"/>
                    <a:pt x="320" y="263"/>
                    <a:pt x="329" y="250"/>
                  </a:cubicBezTo>
                  <a:cubicBezTo>
                    <a:pt x="331" y="247"/>
                    <a:pt x="331" y="243"/>
                    <a:pt x="328" y="241"/>
                  </a:cubicBezTo>
                  <a:lnTo>
                    <a:pt x="317" y="229"/>
                  </a:lnTo>
                  <a:cubicBezTo>
                    <a:pt x="314" y="227"/>
                    <a:pt x="314" y="223"/>
                    <a:pt x="316" y="220"/>
                  </a:cubicBezTo>
                  <a:cubicBezTo>
                    <a:pt x="320" y="213"/>
                    <a:pt x="324" y="204"/>
                    <a:pt x="327" y="196"/>
                  </a:cubicBezTo>
                  <a:cubicBezTo>
                    <a:pt x="328" y="191"/>
                    <a:pt x="332" y="187"/>
                    <a:pt x="337" y="186"/>
                  </a:cubicBezTo>
                  <a:lnTo>
                    <a:pt x="351" y="186"/>
                  </a:lnTo>
                  <a:cubicBezTo>
                    <a:pt x="355" y="186"/>
                    <a:pt x="358" y="183"/>
                    <a:pt x="359" y="180"/>
                  </a:cubicBezTo>
                  <a:cubicBezTo>
                    <a:pt x="360" y="172"/>
                    <a:pt x="360" y="164"/>
                    <a:pt x="360" y="157"/>
                  </a:cubicBezTo>
                  <a:cubicBezTo>
                    <a:pt x="360" y="149"/>
                    <a:pt x="360" y="141"/>
                    <a:pt x="359" y="134"/>
                  </a:cubicBezTo>
                  <a:moveTo>
                    <a:pt x="262" y="166"/>
                  </a:moveTo>
                  <a:cubicBezTo>
                    <a:pt x="259" y="191"/>
                    <a:pt x="238" y="212"/>
                    <a:pt x="213" y="216"/>
                  </a:cubicBezTo>
                  <a:cubicBezTo>
                    <a:pt x="172" y="222"/>
                    <a:pt x="138" y="188"/>
                    <a:pt x="144" y="147"/>
                  </a:cubicBezTo>
                  <a:cubicBezTo>
                    <a:pt x="148" y="122"/>
                    <a:pt x="168" y="101"/>
                    <a:pt x="194" y="97"/>
                  </a:cubicBezTo>
                  <a:cubicBezTo>
                    <a:pt x="234" y="91"/>
                    <a:pt x="269" y="126"/>
                    <a:pt x="262" y="166"/>
                  </a:cubicBezTo>
                </a:path>
              </a:pathLst>
            </a:custGeom>
            <a:solidFill>
              <a:srgbClr val="FFFFFF">
                <a:alpha val="100000"/>
              </a:srgbClr>
            </a:solidFill>
            <a:ln w="0" cap="flat">
              <a:noFill/>
              <a:prstDash val="solid"/>
              <a:miter lim="0"/>
            </a:ln>
          </p:spPr>
          <p:txBody>
            <a:bodyPr rtlCol="0"/>
            <a:lstStyle/>
            <a:p>
              <a:pPr algn="ctr"/>
              <a:endParaRPr lang="zh-CN" altLang="en-US"/>
            </a:p>
          </p:txBody>
        </p:sp>
      </p:grpSp>
      <p:grpSp>
        <p:nvGrpSpPr>
          <p:cNvPr id="154" name="Group 153"/>
          <p:cNvGrpSpPr/>
          <p:nvPr/>
        </p:nvGrpSpPr>
        <p:grpSpPr>
          <a:xfrm>
            <a:off x="6449648" y="6127178"/>
            <a:ext cx="442912" cy="442912"/>
            <a:chOff x="10233618" y="8615363"/>
            <a:chExt cx="442912" cy="442912"/>
          </a:xfrm>
        </p:grpSpPr>
        <p:sp>
          <p:nvSpPr>
            <p:cNvPr id="146" name="Oval 145"/>
            <p:cNvSpPr/>
            <p:nvPr/>
          </p:nvSpPr>
          <p:spPr>
            <a:xfrm>
              <a:off x="10233618" y="8615363"/>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path 116"/>
            <p:cNvSpPr/>
            <p:nvPr/>
          </p:nvSpPr>
          <p:spPr>
            <a:xfrm>
              <a:off x="10312671" y="8686008"/>
              <a:ext cx="284806" cy="301622"/>
            </a:xfrm>
            <a:custGeom>
              <a:avLst/>
              <a:gdLst/>
              <a:ahLst/>
              <a:cxnLst/>
              <a:rect l="0" t="0" r="0" b="0"/>
              <a:pathLst>
                <a:path w="448" h="474">
                  <a:moveTo>
                    <a:pt x="447" y="254"/>
                  </a:moveTo>
                  <a:lnTo>
                    <a:pt x="432" y="171"/>
                  </a:lnTo>
                  <a:cubicBezTo>
                    <a:pt x="428" y="152"/>
                    <a:pt x="411" y="138"/>
                    <a:pt x="392" y="138"/>
                  </a:cubicBezTo>
                  <a:lnTo>
                    <a:pt x="358" y="138"/>
                  </a:lnTo>
                  <a:cubicBezTo>
                    <a:pt x="339" y="138"/>
                    <a:pt x="322" y="152"/>
                    <a:pt x="318" y="171"/>
                  </a:cubicBezTo>
                  <a:cubicBezTo>
                    <a:pt x="320" y="175"/>
                    <a:pt x="321" y="178"/>
                    <a:pt x="321" y="182"/>
                  </a:cubicBezTo>
                  <a:lnTo>
                    <a:pt x="340" y="281"/>
                  </a:lnTo>
                  <a:cubicBezTo>
                    <a:pt x="342" y="293"/>
                    <a:pt x="340" y="305"/>
                    <a:pt x="335" y="315"/>
                  </a:cubicBezTo>
                  <a:cubicBezTo>
                    <a:pt x="335" y="315"/>
                    <a:pt x="335" y="316"/>
                    <a:pt x="335" y="316"/>
                  </a:cubicBezTo>
                  <a:lnTo>
                    <a:pt x="341" y="392"/>
                  </a:lnTo>
                  <a:cubicBezTo>
                    <a:pt x="342" y="403"/>
                    <a:pt x="351" y="411"/>
                    <a:pt x="361" y="411"/>
                  </a:cubicBezTo>
                  <a:lnTo>
                    <a:pt x="389" y="411"/>
                  </a:lnTo>
                  <a:cubicBezTo>
                    <a:pt x="399" y="411"/>
                    <a:pt x="408" y="403"/>
                    <a:pt x="409" y="392"/>
                  </a:cubicBezTo>
                  <a:lnTo>
                    <a:pt x="415" y="316"/>
                  </a:lnTo>
                  <a:cubicBezTo>
                    <a:pt x="415" y="312"/>
                    <a:pt x="416" y="309"/>
                    <a:pt x="418" y="306"/>
                  </a:cubicBezTo>
                  <a:lnTo>
                    <a:pt x="444" y="269"/>
                  </a:lnTo>
                  <a:cubicBezTo>
                    <a:pt x="447" y="265"/>
                    <a:pt x="448" y="259"/>
                    <a:pt x="447" y="254"/>
                  </a:cubicBezTo>
                  <a:moveTo>
                    <a:pt x="74" y="110"/>
                  </a:moveTo>
                  <a:cubicBezTo>
                    <a:pt x="100" y="110"/>
                    <a:pt x="121" y="89"/>
                    <a:pt x="121" y="62"/>
                  </a:cubicBezTo>
                  <a:cubicBezTo>
                    <a:pt x="121" y="36"/>
                    <a:pt x="100" y="15"/>
                    <a:pt x="74" y="15"/>
                  </a:cubicBezTo>
                  <a:cubicBezTo>
                    <a:pt x="48" y="15"/>
                    <a:pt x="26" y="36"/>
                    <a:pt x="26" y="62"/>
                  </a:cubicBezTo>
                  <a:cubicBezTo>
                    <a:pt x="26" y="89"/>
                    <a:pt x="48" y="110"/>
                    <a:pt x="74" y="110"/>
                  </a:cubicBezTo>
                  <a:moveTo>
                    <a:pt x="376" y="110"/>
                  </a:moveTo>
                  <a:cubicBezTo>
                    <a:pt x="403" y="110"/>
                    <a:pt x="424" y="89"/>
                    <a:pt x="424" y="62"/>
                  </a:cubicBezTo>
                  <a:cubicBezTo>
                    <a:pt x="424" y="36"/>
                    <a:pt x="403" y="15"/>
                    <a:pt x="376" y="15"/>
                  </a:cubicBezTo>
                  <a:cubicBezTo>
                    <a:pt x="350" y="15"/>
                    <a:pt x="329" y="36"/>
                    <a:pt x="329" y="62"/>
                  </a:cubicBezTo>
                  <a:cubicBezTo>
                    <a:pt x="329" y="89"/>
                    <a:pt x="350" y="110"/>
                    <a:pt x="376" y="110"/>
                  </a:cubicBezTo>
                  <a:moveTo>
                    <a:pt x="89" y="138"/>
                  </a:moveTo>
                  <a:lnTo>
                    <a:pt x="56" y="138"/>
                  </a:lnTo>
                  <a:cubicBezTo>
                    <a:pt x="36" y="138"/>
                    <a:pt x="19" y="152"/>
                    <a:pt x="16" y="171"/>
                  </a:cubicBezTo>
                  <a:lnTo>
                    <a:pt x="0" y="254"/>
                  </a:lnTo>
                  <a:cubicBezTo>
                    <a:pt x="0" y="259"/>
                    <a:pt x="1" y="265"/>
                    <a:pt x="4" y="269"/>
                  </a:cubicBezTo>
                  <a:lnTo>
                    <a:pt x="29" y="306"/>
                  </a:lnTo>
                  <a:cubicBezTo>
                    <a:pt x="31" y="309"/>
                    <a:pt x="32" y="312"/>
                    <a:pt x="33" y="316"/>
                  </a:cubicBezTo>
                  <a:lnTo>
                    <a:pt x="39" y="392"/>
                  </a:lnTo>
                  <a:cubicBezTo>
                    <a:pt x="40" y="403"/>
                    <a:pt x="48" y="411"/>
                    <a:pt x="59" y="411"/>
                  </a:cubicBezTo>
                  <a:lnTo>
                    <a:pt x="86" y="411"/>
                  </a:lnTo>
                  <a:cubicBezTo>
                    <a:pt x="97" y="411"/>
                    <a:pt x="105" y="403"/>
                    <a:pt x="106" y="392"/>
                  </a:cubicBezTo>
                  <a:lnTo>
                    <a:pt x="112" y="316"/>
                  </a:lnTo>
                  <a:cubicBezTo>
                    <a:pt x="112" y="316"/>
                    <a:pt x="113" y="315"/>
                    <a:pt x="113" y="315"/>
                  </a:cubicBezTo>
                  <a:cubicBezTo>
                    <a:pt x="107" y="305"/>
                    <a:pt x="105" y="293"/>
                    <a:pt x="108" y="281"/>
                  </a:cubicBezTo>
                  <a:lnTo>
                    <a:pt x="126" y="182"/>
                  </a:lnTo>
                  <a:cubicBezTo>
                    <a:pt x="127" y="178"/>
                    <a:pt x="128" y="175"/>
                    <a:pt x="129" y="171"/>
                  </a:cubicBezTo>
                  <a:cubicBezTo>
                    <a:pt x="126" y="152"/>
                    <a:pt x="109" y="138"/>
                    <a:pt x="89" y="138"/>
                  </a:cubicBezTo>
                </a:path>
                <a:path w="448" h="474">
                  <a:moveTo>
                    <a:pt x="225" y="114"/>
                  </a:moveTo>
                  <a:cubicBezTo>
                    <a:pt x="257" y="114"/>
                    <a:pt x="282" y="88"/>
                    <a:pt x="282" y="57"/>
                  </a:cubicBezTo>
                  <a:cubicBezTo>
                    <a:pt x="282" y="25"/>
                    <a:pt x="257" y="0"/>
                    <a:pt x="225" y="0"/>
                  </a:cubicBezTo>
                  <a:cubicBezTo>
                    <a:pt x="194" y="0"/>
                    <a:pt x="168" y="25"/>
                    <a:pt x="168" y="57"/>
                  </a:cubicBezTo>
                  <a:cubicBezTo>
                    <a:pt x="168" y="88"/>
                    <a:pt x="194" y="114"/>
                    <a:pt x="225" y="114"/>
                  </a:cubicBezTo>
                  <a:moveTo>
                    <a:pt x="310" y="287"/>
                  </a:moveTo>
                  <a:lnTo>
                    <a:pt x="292" y="187"/>
                  </a:lnTo>
                  <a:cubicBezTo>
                    <a:pt x="287" y="164"/>
                    <a:pt x="267" y="148"/>
                    <a:pt x="244" y="148"/>
                  </a:cubicBezTo>
                  <a:lnTo>
                    <a:pt x="203" y="148"/>
                  </a:lnTo>
                  <a:cubicBezTo>
                    <a:pt x="180" y="148"/>
                    <a:pt x="160" y="164"/>
                    <a:pt x="156" y="187"/>
                  </a:cubicBezTo>
                  <a:lnTo>
                    <a:pt x="137" y="287"/>
                  </a:lnTo>
                  <a:cubicBezTo>
                    <a:pt x="136" y="293"/>
                    <a:pt x="138" y="299"/>
                    <a:pt x="141" y="305"/>
                  </a:cubicBezTo>
                  <a:lnTo>
                    <a:pt x="172" y="349"/>
                  </a:lnTo>
                  <a:cubicBezTo>
                    <a:pt x="174" y="352"/>
                    <a:pt x="176" y="356"/>
                    <a:pt x="176" y="361"/>
                  </a:cubicBezTo>
                  <a:lnTo>
                    <a:pt x="183" y="452"/>
                  </a:lnTo>
                  <a:cubicBezTo>
                    <a:pt x="184" y="465"/>
                    <a:pt x="195" y="474"/>
                    <a:pt x="207" y="474"/>
                  </a:cubicBezTo>
                  <a:lnTo>
                    <a:pt x="240" y="474"/>
                  </a:lnTo>
                  <a:cubicBezTo>
                    <a:pt x="253" y="474"/>
                    <a:pt x="263" y="465"/>
                    <a:pt x="264" y="452"/>
                  </a:cubicBezTo>
                  <a:lnTo>
                    <a:pt x="272" y="361"/>
                  </a:lnTo>
                  <a:cubicBezTo>
                    <a:pt x="272" y="356"/>
                    <a:pt x="273" y="352"/>
                    <a:pt x="276" y="349"/>
                  </a:cubicBezTo>
                  <a:lnTo>
                    <a:pt x="306" y="305"/>
                  </a:lnTo>
                  <a:cubicBezTo>
                    <a:pt x="310" y="299"/>
                    <a:pt x="311" y="293"/>
                    <a:pt x="310" y="287"/>
                  </a:cubicBezTo>
                </a:path>
              </a:pathLst>
            </a:custGeom>
            <a:solidFill>
              <a:srgbClr val="FFFFFF">
                <a:alpha val="100000"/>
              </a:srgbClr>
            </a:solidFill>
            <a:ln w="0" cap="flat">
              <a:noFill/>
              <a:prstDash val="solid"/>
              <a:miter lim="0"/>
            </a:ln>
          </p:spPr>
          <p:txBody>
            <a:bodyPr rtlCol="0"/>
            <a:lstStyle/>
            <a:p>
              <a:pPr algn="ctr"/>
              <a:endParaRPr lang="zh-CN" altLang="en-US"/>
            </a:p>
          </p:txBody>
        </p:sp>
      </p:grpSp>
      <p:grpSp>
        <p:nvGrpSpPr>
          <p:cNvPr id="151" name="Group 150"/>
          <p:cNvGrpSpPr/>
          <p:nvPr/>
        </p:nvGrpSpPr>
        <p:grpSpPr>
          <a:xfrm>
            <a:off x="282812" y="6127178"/>
            <a:ext cx="442912" cy="442912"/>
            <a:chOff x="8430668" y="8615363"/>
            <a:chExt cx="442912" cy="442912"/>
          </a:xfrm>
        </p:grpSpPr>
        <p:sp>
          <p:nvSpPr>
            <p:cNvPr id="149" name="Oval 148"/>
            <p:cNvSpPr/>
            <p:nvPr/>
          </p:nvSpPr>
          <p:spPr>
            <a:xfrm>
              <a:off x="8430668" y="8615363"/>
              <a:ext cx="442912" cy="442912"/>
            </a:xfrm>
            <a:prstGeom prst="ellipse">
              <a:avLst/>
            </a:prstGeom>
            <a:solidFill>
              <a:srgbClr val="3A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path 96"/>
            <p:cNvSpPr/>
            <p:nvPr/>
          </p:nvSpPr>
          <p:spPr>
            <a:xfrm>
              <a:off x="8471660" y="8714110"/>
              <a:ext cx="360929" cy="245418"/>
            </a:xfrm>
            <a:custGeom>
              <a:avLst/>
              <a:gdLst/>
              <a:ahLst/>
              <a:cxnLst/>
              <a:rect l="0" t="0" r="0" b="0"/>
              <a:pathLst>
                <a:path w="568" h="386">
                  <a:moveTo>
                    <a:pt x="566" y="113"/>
                  </a:moveTo>
                  <a:lnTo>
                    <a:pt x="461" y="2"/>
                  </a:lnTo>
                  <a:cubicBezTo>
                    <a:pt x="459" y="0"/>
                    <a:pt x="455" y="0"/>
                    <a:pt x="453" y="2"/>
                  </a:cubicBezTo>
                  <a:lnTo>
                    <a:pt x="409" y="43"/>
                  </a:lnTo>
                  <a:cubicBezTo>
                    <a:pt x="406" y="45"/>
                    <a:pt x="406" y="49"/>
                    <a:pt x="408" y="52"/>
                  </a:cubicBezTo>
                  <a:lnTo>
                    <a:pt x="513" y="163"/>
                  </a:lnTo>
                  <a:cubicBezTo>
                    <a:pt x="515" y="165"/>
                    <a:pt x="519" y="165"/>
                    <a:pt x="521" y="163"/>
                  </a:cubicBezTo>
                  <a:lnTo>
                    <a:pt x="565" y="122"/>
                  </a:lnTo>
                  <a:cubicBezTo>
                    <a:pt x="568" y="119"/>
                    <a:pt x="568" y="115"/>
                    <a:pt x="566" y="113"/>
                  </a:cubicBezTo>
                  <a:moveTo>
                    <a:pt x="527" y="125"/>
                  </a:moveTo>
                  <a:cubicBezTo>
                    <a:pt x="522" y="130"/>
                    <a:pt x="513" y="130"/>
                    <a:pt x="508" y="125"/>
                  </a:cubicBezTo>
                  <a:cubicBezTo>
                    <a:pt x="503" y="119"/>
                    <a:pt x="503" y="111"/>
                    <a:pt x="509" y="105"/>
                  </a:cubicBezTo>
                  <a:cubicBezTo>
                    <a:pt x="514" y="100"/>
                    <a:pt x="523" y="101"/>
                    <a:pt x="528" y="106"/>
                  </a:cubicBezTo>
                  <a:cubicBezTo>
                    <a:pt x="533" y="112"/>
                    <a:pt x="533" y="120"/>
                    <a:pt x="527" y="125"/>
                  </a:cubicBezTo>
                  <a:moveTo>
                    <a:pt x="108" y="17"/>
                  </a:moveTo>
                  <a:cubicBezTo>
                    <a:pt x="105" y="15"/>
                    <a:pt x="101" y="16"/>
                    <a:pt x="99" y="18"/>
                  </a:cubicBezTo>
                  <a:lnTo>
                    <a:pt x="2" y="144"/>
                  </a:lnTo>
                  <a:cubicBezTo>
                    <a:pt x="0" y="146"/>
                    <a:pt x="0" y="150"/>
                    <a:pt x="3" y="152"/>
                  </a:cubicBezTo>
                  <a:lnTo>
                    <a:pt x="50" y="189"/>
                  </a:lnTo>
                  <a:cubicBezTo>
                    <a:pt x="53" y="191"/>
                    <a:pt x="57" y="191"/>
                    <a:pt x="59" y="188"/>
                  </a:cubicBezTo>
                  <a:lnTo>
                    <a:pt x="156" y="63"/>
                  </a:lnTo>
                  <a:cubicBezTo>
                    <a:pt x="159" y="60"/>
                    <a:pt x="158" y="56"/>
                    <a:pt x="155" y="54"/>
                  </a:cubicBezTo>
                  <a:lnTo>
                    <a:pt x="108" y="17"/>
                  </a:lnTo>
                  <a:close/>
                  <a:moveTo>
                    <a:pt x="62" y="148"/>
                  </a:moveTo>
                  <a:cubicBezTo>
                    <a:pt x="57" y="154"/>
                    <a:pt x="49" y="155"/>
                    <a:pt x="43" y="150"/>
                  </a:cubicBezTo>
                  <a:cubicBezTo>
                    <a:pt x="37" y="145"/>
                    <a:pt x="36" y="137"/>
                    <a:pt x="40" y="131"/>
                  </a:cubicBezTo>
                  <a:cubicBezTo>
                    <a:pt x="45" y="125"/>
                    <a:pt x="53" y="124"/>
                    <a:pt x="59" y="128"/>
                  </a:cubicBezTo>
                  <a:cubicBezTo>
                    <a:pt x="65" y="133"/>
                    <a:pt x="66" y="142"/>
                    <a:pt x="62" y="148"/>
                  </a:cubicBezTo>
                </a:path>
                <a:path w="568" h="386">
                  <a:moveTo>
                    <a:pt x="424" y="269"/>
                  </a:moveTo>
                  <a:lnTo>
                    <a:pt x="317" y="185"/>
                  </a:lnTo>
                  <a:lnTo>
                    <a:pt x="297" y="203"/>
                  </a:lnTo>
                  <a:cubicBezTo>
                    <a:pt x="270" y="228"/>
                    <a:pt x="245" y="235"/>
                    <a:pt x="226" y="235"/>
                  </a:cubicBezTo>
                  <a:cubicBezTo>
                    <a:pt x="221" y="235"/>
                    <a:pt x="217" y="234"/>
                    <a:pt x="213" y="234"/>
                  </a:cubicBezTo>
                  <a:cubicBezTo>
                    <a:pt x="187" y="229"/>
                    <a:pt x="170" y="213"/>
                    <a:pt x="162" y="199"/>
                  </a:cubicBezTo>
                  <a:cubicBezTo>
                    <a:pt x="152" y="183"/>
                    <a:pt x="155" y="164"/>
                    <a:pt x="169" y="151"/>
                  </a:cubicBezTo>
                  <a:lnTo>
                    <a:pt x="246" y="81"/>
                  </a:lnTo>
                  <a:cubicBezTo>
                    <a:pt x="237" y="75"/>
                    <a:pt x="226" y="71"/>
                    <a:pt x="215" y="71"/>
                  </a:cubicBezTo>
                  <a:cubicBezTo>
                    <a:pt x="200" y="71"/>
                    <a:pt x="186" y="78"/>
                    <a:pt x="176" y="91"/>
                  </a:cubicBezTo>
                  <a:lnTo>
                    <a:pt x="101" y="187"/>
                  </a:lnTo>
                  <a:cubicBezTo>
                    <a:pt x="95" y="195"/>
                    <a:pt x="92" y="205"/>
                    <a:pt x="93" y="215"/>
                  </a:cubicBezTo>
                  <a:lnTo>
                    <a:pt x="98" y="254"/>
                  </a:lnTo>
                  <a:cubicBezTo>
                    <a:pt x="99" y="264"/>
                    <a:pt x="104" y="273"/>
                    <a:pt x="112" y="279"/>
                  </a:cubicBezTo>
                  <a:lnTo>
                    <a:pt x="244" y="382"/>
                  </a:lnTo>
                  <a:cubicBezTo>
                    <a:pt x="247" y="385"/>
                    <a:pt x="252" y="386"/>
                    <a:pt x="256" y="386"/>
                  </a:cubicBezTo>
                  <a:cubicBezTo>
                    <a:pt x="261" y="386"/>
                    <a:pt x="267" y="384"/>
                    <a:pt x="271" y="379"/>
                  </a:cubicBezTo>
                  <a:lnTo>
                    <a:pt x="277" y="373"/>
                  </a:lnTo>
                  <a:cubicBezTo>
                    <a:pt x="285" y="365"/>
                    <a:pt x="284" y="351"/>
                    <a:pt x="275" y="344"/>
                  </a:cubicBezTo>
                  <a:lnTo>
                    <a:pt x="297" y="362"/>
                  </a:lnTo>
                  <a:cubicBezTo>
                    <a:pt x="301" y="366"/>
                    <a:pt x="305" y="367"/>
                    <a:pt x="310" y="367"/>
                  </a:cubicBezTo>
                  <a:cubicBezTo>
                    <a:pt x="315" y="367"/>
                    <a:pt x="320" y="365"/>
                    <a:pt x="324" y="361"/>
                  </a:cubicBezTo>
                  <a:lnTo>
                    <a:pt x="331" y="355"/>
                  </a:lnTo>
                  <a:cubicBezTo>
                    <a:pt x="339" y="347"/>
                    <a:pt x="339" y="333"/>
                    <a:pt x="330" y="325"/>
                  </a:cubicBezTo>
                  <a:lnTo>
                    <a:pt x="346" y="339"/>
                  </a:lnTo>
                  <a:cubicBezTo>
                    <a:pt x="350" y="342"/>
                    <a:pt x="354" y="343"/>
                    <a:pt x="359" y="343"/>
                  </a:cubicBezTo>
                  <a:cubicBezTo>
                    <a:pt x="364" y="343"/>
                    <a:pt x="369" y="341"/>
                    <a:pt x="373" y="337"/>
                  </a:cubicBezTo>
                  <a:lnTo>
                    <a:pt x="379" y="332"/>
                  </a:lnTo>
                  <a:cubicBezTo>
                    <a:pt x="387" y="323"/>
                    <a:pt x="387" y="310"/>
                    <a:pt x="378" y="302"/>
                  </a:cubicBezTo>
                  <a:lnTo>
                    <a:pt x="389" y="311"/>
                  </a:lnTo>
                  <a:cubicBezTo>
                    <a:pt x="393" y="315"/>
                    <a:pt x="397" y="316"/>
                    <a:pt x="402" y="316"/>
                  </a:cubicBezTo>
                  <a:cubicBezTo>
                    <a:pt x="408" y="316"/>
                    <a:pt x="413" y="314"/>
                    <a:pt x="417" y="309"/>
                  </a:cubicBezTo>
                  <a:lnTo>
                    <a:pt x="427" y="298"/>
                  </a:lnTo>
                  <a:cubicBezTo>
                    <a:pt x="434" y="289"/>
                    <a:pt x="433" y="276"/>
                    <a:pt x="424" y="269"/>
                  </a:cubicBezTo>
                  <a:moveTo>
                    <a:pt x="476" y="169"/>
                  </a:moveTo>
                  <a:lnTo>
                    <a:pt x="386" y="77"/>
                  </a:lnTo>
                  <a:cubicBezTo>
                    <a:pt x="382" y="73"/>
                    <a:pt x="377" y="70"/>
                    <a:pt x="371" y="70"/>
                  </a:cubicBezTo>
                  <a:lnTo>
                    <a:pt x="325" y="64"/>
                  </a:lnTo>
                  <a:cubicBezTo>
                    <a:pt x="318" y="63"/>
                    <a:pt x="310" y="65"/>
                    <a:pt x="305" y="70"/>
                  </a:cubicBezTo>
                  <a:lnTo>
                    <a:pt x="294" y="80"/>
                  </a:lnTo>
                  <a:lnTo>
                    <a:pt x="190" y="174"/>
                  </a:lnTo>
                  <a:cubicBezTo>
                    <a:pt x="189" y="175"/>
                    <a:pt x="186" y="178"/>
                    <a:pt x="189" y="182"/>
                  </a:cubicBezTo>
                  <a:lnTo>
                    <a:pt x="189" y="183"/>
                  </a:lnTo>
                  <a:cubicBezTo>
                    <a:pt x="193" y="191"/>
                    <a:pt x="203" y="200"/>
                    <a:pt x="218" y="203"/>
                  </a:cubicBezTo>
                  <a:cubicBezTo>
                    <a:pt x="236" y="206"/>
                    <a:pt x="256" y="198"/>
                    <a:pt x="276" y="180"/>
                  </a:cubicBezTo>
                  <a:lnTo>
                    <a:pt x="315" y="145"/>
                  </a:lnTo>
                  <a:lnTo>
                    <a:pt x="437" y="240"/>
                  </a:lnTo>
                  <a:lnTo>
                    <a:pt x="476" y="204"/>
                  </a:lnTo>
                  <a:cubicBezTo>
                    <a:pt x="485" y="195"/>
                    <a:pt x="486" y="179"/>
                    <a:pt x="476" y="169"/>
                  </a:cubicBezTo>
                </a:path>
              </a:pathLst>
            </a:custGeom>
            <a:solidFill>
              <a:srgbClr val="FFFFFF">
                <a:alpha val="100000"/>
              </a:srgbClr>
            </a:solidFill>
            <a:ln w="0" cap="flat">
              <a:noFill/>
              <a:prstDash val="solid"/>
              <a:miter lim="0"/>
            </a:ln>
          </p:spPr>
          <p:txBody>
            <a:bodyPr rtlCol="0"/>
            <a:lstStyle/>
            <a:p>
              <a:pPr algn="ctr"/>
              <a:endParaRPr lang="zh-CN" altLang="en-US"/>
            </a:p>
          </p:txBody>
        </p:sp>
      </p:grpSp>
      <p:pic>
        <p:nvPicPr>
          <p:cNvPr id="42" name="picture 44"/>
          <p:cNvPicPr>
            <a:picLocks noChangeAspect="1"/>
          </p:cNvPicPr>
          <p:nvPr/>
        </p:nvPicPr>
        <p:blipFill>
          <a:blip r:embed="rId2"/>
          <a:stretch>
            <a:fillRect/>
          </a:stretch>
        </p:blipFill>
        <p:spPr>
          <a:xfrm>
            <a:off x="-69850" y="7524205"/>
            <a:ext cx="15120001" cy="2027465"/>
          </a:xfrm>
          <a:prstGeom prst="rect">
            <a:avLst/>
          </a:prstGeom>
        </p:spPr>
      </p:pic>
      <p:sp>
        <p:nvSpPr>
          <p:cNvPr id="3" name="TextBox 2"/>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Organizational Structure </a:t>
            </a:r>
            <a:r>
              <a:rPr lang="en-US" sz="2400" b="1" dirty="0">
                <a:solidFill>
                  <a:srgbClr val="404040"/>
                </a:solidFill>
                <a:latin typeface="Verdana" panose="020B0604030504040204" pitchFamily="34" charset="0"/>
                <a:ea typeface="Verdana" panose="020B0604030504040204" pitchFamily="34" charset="0"/>
              </a:rPr>
              <a:t>(1/2)</a:t>
            </a:r>
            <a:endParaRPr lang="en-US" sz="3200" b="1" dirty="0">
              <a:solidFill>
                <a:srgbClr val="404040"/>
              </a:solidFill>
              <a:latin typeface="Verdana" panose="020B0604030504040204" pitchFamily="34" charset="0"/>
              <a:ea typeface="Verdan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Isosceles Triangle 72"/>
          <p:cNvSpPr/>
          <p:nvPr/>
        </p:nvSpPr>
        <p:spPr>
          <a:xfrm rot="5400000">
            <a:off x="-130947" y="381155"/>
            <a:ext cx="918722" cy="656828"/>
          </a:xfrm>
          <a:prstGeom prst="triangle">
            <a:avLst/>
          </a:prstGeom>
          <a:solidFill>
            <a:srgbClr val="6D7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84140"/>
              </a:solidFill>
              <a:latin typeface="Verdana" panose="020B0604030504040204" pitchFamily="34" charset="0"/>
              <a:ea typeface="Verdana" panose="020B0604030504040204" pitchFamily="34" charset="0"/>
            </a:endParaRPr>
          </a:p>
        </p:txBody>
      </p:sp>
      <p:pic>
        <p:nvPicPr>
          <p:cNvPr id="61" name="Picture 60"/>
          <p:cNvPicPr>
            <a:picLocks noChangeAspect="1"/>
          </p:cNvPicPr>
          <p:nvPr/>
        </p:nvPicPr>
        <p:blipFill>
          <a:blip r:embed="rId1">
            <a:duotone>
              <a:srgbClr val="72C7E7">
                <a:shade val="45000"/>
                <a:satMod val="135000"/>
              </a:srgbClr>
              <a:prstClr val="white"/>
            </a:duotone>
          </a:blip>
          <a:stretch>
            <a:fillRect/>
          </a:stretch>
        </p:blipFill>
        <p:spPr>
          <a:xfrm>
            <a:off x="12015933" y="1743093"/>
            <a:ext cx="2587610" cy="7658991"/>
          </a:xfrm>
          <a:prstGeom prst="rect">
            <a:avLst/>
          </a:prstGeom>
          <a:ln>
            <a:solidFill>
              <a:srgbClr val="6D7579"/>
            </a:solidFill>
            <a:prstDash val="dash"/>
          </a:ln>
        </p:spPr>
      </p:pic>
      <p:sp>
        <p:nvSpPr>
          <p:cNvPr id="103" name="Rectangle 102"/>
          <p:cNvSpPr/>
          <p:nvPr/>
        </p:nvSpPr>
        <p:spPr bwMode="gray">
          <a:xfrm flipH="1">
            <a:off x="1350005" y="1289001"/>
            <a:ext cx="1756682" cy="379176"/>
          </a:xfrm>
          <a:prstGeom prst="rect">
            <a:avLst/>
          </a:prstGeom>
          <a:solidFill>
            <a:sysClr val="window" lastClr="FFFFFF"/>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Tx/>
              <a:buNone/>
              <a:defRPr/>
            </a:pPr>
            <a:r>
              <a:rPr kumimoji="0" lang="en-US" sz="16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Sitka Small" charset="0"/>
                <a:sym typeface="Arial" panose="020B0604020202020204" pitchFamily="34" charset="0"/>
              </a:rPr>
              <a:t>Department</a:t>
            </a:r>
            <a:endParaRPr kumimoji="0" lang="en-US" sz="16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Sitka Small" charset="0"/>
              <a:sym typeface="Arial" panose="020B0604020202020204" pitchFamily="34" charset="0"/>
            </a:endParaRPr>
          </a:p>
        </p:txBody>
      </p:sp>
      <p:grpSp>
        <p:nvGrpSpPr>
          <p:cNvPr id="122" name="Accounting4" descr="{&quot;Key&quot;:&quot;POWER_USER_SHAPE_ICON&quot;,&quot;Value&quot;:&quot;POWER_USER_SHAPE_ICON_STYLE_1&quot;}"/>
          <p:cNvGrpSpPr>
            <a:grpSpLocks noChangeAspect="1"/>
          </p:cNvGrpSpPr>
          <p:nvPr/>
        </p:nvGrpSpPr>
        <p:grpSpPr>
          <a:xfrm>
            <a:off x="561378" y="8569818"/>
            <a:ext cx="510857" cy="526233"/>
            <a:chOff x="5127626" y="288925"/>
            <a:chExt cx="474663" cy="488950"/>
          </a:xfrm>
          <a:solidFill>
            <a:srgbClr val="6D7579"/>
          </a:solidFill>
        </p:grpSpPr>
        <p:sp>
          <p:nvSpPr>
            <p:cNvPr id="123" name="Freeform 23"/>
            <p:cNvSpPr/>
            <p:nvPr/>
          </p:nvSpPr>
          <p:spPr bwMode="auto">
            <a:xfrm>
              <a:off x="5167313" y="330200"/>
              <a:ext cx="287338" cy="287338"/>
            </a:xfrm>
            <a:custGeom>
              <a:avLst/>
              <a:gdLst>
                <a:gd name="T0" fmla="*/ 158 w 315"/>
                <a:gd name="T1" fmla="*/ 316 h 316"/>
                <a:gd name="T2" fmla="*/ 0 w 315"/>
                <a:gd name="T3" fmla="*/ 158 h 316"/>
                <a:gd name="T4" fmla="*/ 158 w 315"/>
                <a:gd name="T5" fmla="*/ 0 h 316"/>
                <a:gd name="T6" fmla="*/ 315 w 315"/>
                <a:gd name="T7" fmla="*/ 137 h 316"/>
                <a:gd name="T8" fmla="*/ 308 w 315"/>
                <a:gd name="T9" fmla="*/ 145 h 316"/>
                <a:gd name="T10" fmla="*/ 300 w 315"/>
                <a:gd name="T11" fmla="*/ 139 h 316"/>
                <a:gd name="T12" fmla="*/ 158 w 315"/>
                <a:gd name="T13" fmla="*/ 14 h 316"/>
                <a:gd name="T14" fmla="*/ 14 w 315"/>
                <a:gd name="T15" fmla="*/ 158 h 316"/>
                <a:gd name="T16" fmla="*/ 158 w 315"/>
                <a:gd name="T17" fmla="*/ 301 h 316"/>
                <a:gd name="T18" fmla="*/ 207 w 315"/>
                <a:gd name="T19" fmla="*/ 293 h 316"/>
                <a:gd name="T20" fmla="*/ 217 w 315"/>
                <a:gd name="T21" fmla="*/ 297 h 316"/>
                <a:gd name="T22" fmla="*/ 212 w 315"/>
                <a:gd name="T23" fmla="*/ 306 h 316"/>
                <a:gd name="T24" fmla="*/ 158 w 315"/>
                <a:gd name="T25"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 h="316">
                  <a:moveTo>
                    <a:pt x="158" y="316"/>
                  </a:moveTo>
                  <a:cubicBezTo>
                    <a:pt x="71" y="316"/>
                    <a:pt x="0" y="245"/>
                    <a:pt x="0" y="158"/>
                  </a:cubicBezTo>
                  <a:cubicBezTo>
                    <a:pt x="0" y="71"/>
                    <a:pt x="71" y="0"/>
                    <a:pt x="158" y="0"/>
                  </a:cubicBezTo>
                  <a:cubicBezTo>
                    <a:pt x="237" y="0"/>
                    <a:pt x="304" y="59"/>
                    <a:pt x="315" y="137"/>
                  </a:cubicBezTo>
                  <a:cubicBezTo>
                    <a:pt x="315" y="141"/>
                    <a:pt x="312" y="145"/>
                    <a:pt x="308" y="145"/>
                  </a:cubicBezTo>
                  <a:cubicBezTo>
                    <a:pt x="304" y="146"/>
                    <a:pt x="301" y="143"/>
                    <a:pt x="300" y="139"/>
                  </a:cubicBezTo>
                  <a:cubicBezTo>
                    <a:pt x="291" y="68"/>
                    <a:pt x="230" y="14"/>
                    <a:pt x="158" y="14"/>
                  </a:cubicBezTo>
                  <a:cubicBezTo>
                    <a:pt x="79" y="14"/>
                    <a:pt x="14" y="79"/>
                    <a:pt x="14" y="158"/>
                  </a:cubicBezTo>
                  <a:cubicBezTo>
                    <a:pt x="14" y="237"/>
                    <a:pt x="79" y="301"/>
                    <a:pt x="158" y="301"/>
                  </a:cubicBezTo>
                  <a:cubicBezTo>
                    <a:pt x="175" y="301"/>
                    <a:pt x="191" y="298"/>
                    <a:pt x="207" y="293"/>
                  </a:cubicBezTo>
                  <a:cubicBezTo>
                    <a:pt x="211" y="291"/>
                    <a:pt x="215" y="293"/>
                    <a:pt x="217" y="297"/>
                  </a:cubicBezTo>
                  <a:cubicBezTo>
                    <a:pt x="218" y="301"/>
                    <a:pt x="216" y="305"/>
                    <a:pt x="212" y="306"/>
                  </a:cubicBezTo>
                  <a:cubicBezTo>
                    <a:pt x="195" y="313"/>
                    <a:pt x="177" y="316"/>
                    <a:pt x="158" y="316"/>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24"/>
            <p:cNvSpPr/>
            <p:nvPr/>
          </p:nvSpPr>
          <p:spPr bwMode="auto">
            <a:xfrm>
              <a:off x="5127626" y="288925"/>
              <a:ext cx="366713" cy="369888"/>
            </a:xfrm>
            <a:custGeom>
              <a:avLst/>
              <a:gdLst>
                <a:gd name="T0" fmla="*/ 202 w 403"/>
                <a:gd name="T1" fmla="*/ 404 h 404"/>
                <a:gd name="T2" fmla="*/ 0 w 403"/>
                <a:gd name="T3" fmla="*/ 202 h 404"/>
                <a:gd name="T4" fmla="*/ 202 w 403"/>
                <a:gd name="T5" fmla="*/ 0 h 404"/>
                <a:gd name="T6" fmla="*/ 402 w 403"/>
                <a:gd name="T7" fmla="*/ 177 h 404"/>
                <a:gd name="T8" fmla="*/ 396 w 403"/>
                <a:gd name="T9" fmla="*/ 185 h 404"/>
                <a:gd name="T10" fmla="*/ 388 w 403"/>
                <a:gd name="T11" fmla="*/ 178 h 404"/>
                <a:gd name="T12" fmla="*/ 202 w 403"/>
                <a:gd name="T13" fmla="*/ 15 h 404"/>
                <a:gd name="T14" fmla="*/ 15 w 403"/>
                <a:gd name="T15" fmla="*/ 202 h 404"/>
                <a:gd name="T16" fmla="*/ 202 w 403"/>
                <a:gd name="T17" fmla="*/ 389 h 404"/>
                <a:gd name="T18" fmla="*/ 252 w 403"/>
                <a:gd name="T19" fmla="*/ 382 h 404"/>
                <a:gd name="T20" fmla="*/ 261 w 403"/>
                <a:gd name="T21" fmla="*/ 387 h 404"/>
                <a:gd name="T22" fmla="*/ 256 w 403"/>
                <a:gd name="T23" fmla="*/ 396 h 404"/>
                <a:gd name="T24" fmla="*/ 202 w 403"/>
                <a:gd name="T25"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404">
                  <a:moveTo>
                    <a:pt x="202" y="404"/>
                  </a:moveTo>
                  <a:cubicBezTo>
                    <a:pt x="91" y="404"/>
                    <a:pt x="0" y="313"/>
                    <a:pt x="0" y="202"/>
                  </a:cubicBezTo>
                  <a:cubicBezTo>
                    <a:pt x="0" y="91"/>
                    <a:pt x="91" y="0"/>
                    <a:pt x="202" y="0"/>
                  </a:cubicBezTo>
                  <a:cubicBezTo>
                    <a:pt x="304" y="0"/>
                    <a:pt x="390" y="76"/>
                    <a:pt x="402" y="177"/>
                  </a:cubicBezTo>
                  <a:cubicBezTo>
                    <a:pt x="403" y="181"/>
                    <a:pt x="400" y="184"/>
                    <a:pt x="396" y="185"/>
                  </a:cubicBezTo>
                  <a:cubicBezTo>
                    <a:pt x="392" y="185"/>
                    <a:pt x="388" y="182"/>
                    <a:pt x="388" y="178"/>
                  </a:cubicBezTo>
                  <a:cubicBezTo>
                    <a:pt x="376" y="85"/>
                    <a:pt x="296" y="15"/>
                    <a:pt x="202" y="15"/>
                  </a:cubicBezTo>
                  <a:cubicBezTo>
                    <a:pt x="99" y="15"/>
                    <a:pt x="15" y="99"/>
                    <a:pt x="15" y="202"/>
                  </a:cubicBezTo>
                  <a:cubicBezTo>
                    <a:pt x="15" y="305"/>
                    <a:pt x="99" y="389"/>
                    <a:pt x="202" y="389"/>
                  </a:cubicBezTo>
                  <a:cubicBezTo>
                    <a:pt x="219" y="389"/>
                    <a:pt x="236" y="387"/>
                    <a:pt x="252" y="382"/>
                  </a:cubicBezTo>
                  <a:cubicBezTo>
                    <a:pt x="256" y="381"/>
                    <a:pt x="260" y="384"/>
                    <a:pt x="261" y="387"/>
                  </a:cubicBezTo>
                  <a:cubicBezTo>
                    <a:pt x="262" y="391"/>
                    <a:pt x="260" y="395"/>
                    <a:pt x="256" y="396"/>
                  </a:cubicBezTo>
                  <a:cubicBezTo>
                    <a:pt x="238" y="401"/>
                    <a:pt x="220" y="404"/>
                    <a:pt x="202" y="40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25"/>
            <p:cNvSpPr/>
            <p:nvPr/>
          </p:nvSpPr>
          <p:spPr bwMode="auto">
            <a:xfrm>
              <a:off x="5267326" y="414338"/>
              <a:ext cx="88900" cy="119063"/>
            </a:xfrm>
            <a:custGeom>
              <a:avLst/>
              <a:gdLst>
                <a:gd name="T0" fmla="*/ 61 w 98"/>
                <a:gd name="T1" fmla="*/ 131 h 131"/>
                <a:gd name="T2" fmla="*/ 37 w 98"/>
                <a:gd name="T3" fmla="*/ 131 h 131"/>
                <a:gd name="T4" fmla="*/ 0 w 98"/>
                <a:gd name="T5" fmla="*/ 95 h 131"/>
                <a:gd name="T6" fmla="*/ 8 w 98"/>
                <a:gd name="T7" fmla="*/ 88 h 131"/>
                <a:gd name="T8" fmla="*/ 15 w 98"/>
                <a:gd name="T9" fmla="*/ 95 h 131"/>
                <a:gd name="T10" fmla="*/ 37 w 98"/>
                <a:gd name="T11" fmla="*/ 117 h 131"/>
                <a:gd name="T12" fmla="*/ 61 w 98"/>
                <a:gd name="T13" fmla="*/ 117 h 131"/>
                <a:gd name="T14" fmla="*/ 83 w 98"/>
                <a:gd name="T15" fmla="*/ 95 h 131"/>
                <a:gd name="T16" fmla="*/ 61 w 98"/>
                <a:gd name="T17" fmla="*/ 73 h 131"/>
                <a:gd name="T18" fmla="*/ 37 w 98"/>
                <a:gd name="T19" fmla="*/ 73 h 131"/>
                <a:gd name="T20" fmla="*/ 0 w 98"/>
                <a:gd name="T21" fmla="*/ 37 h 131"/>
                <a:gd name="T22" fmla="*/ 37 w 98"/>
                <a:gd name="T23" fmla="*/ 0 h 131"/>
                <a:gd name="T24" fmla="*/ 61 w 98"/>
                <a:gd name="T25" fmla="*/ 0 h 131"/>
                <a:gd name="T26" fmla="*/ 98 w 98"/>
                <a:gd name="T27" fmla="*/ 37 h 131"/>
                <a:gd name="T28" fmla="*/ 90 w 98"/>
                <a:gd name="T29" fmla="*/ 44 h 131"/>
                <a:gd name="T30" fmla="*/ 83 w 98"/>
                <a:gd name="T31" fmla="*/ 37 h 131"/>
                <a:gd name="T32" fmla="*/ 61 w 98"/>
                <a:gd name="T33" fmla="*/ 15 h 131"/>
                <a:gd name="T34" fmla="*/ 37 w 98"/>
                <a:gd name="T35" fmla="*/ 15 h 131"/>
                <a:gd name="T36" fmla="*/ 15 w 98"/>
                <a:gd name="T37" fmla="*/ 37 h 131"/>
                <a:gd name="T38" fmla="*/ 37 w 98"/>
                <a:gd name="T39" fmla="*/ 59 h 131"/>
                <a:gd name="T40" fmla="*/ 61 w 98"/>
                <a:gd name="T41" fmla="*/ 59 h 131"/>
                <a:gd name="T42" fmla="*/ 98 w 98"/>
                <a:gd name="T43" fmla="*/ 95 h 131"/>
                <a:gd name="T44" fmla="*/ 61 w 98"/>
                <a:gd name="T4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31">
                  <a:moveTo>
                    <a:pt x="61" y="131"/>
                  </a:moveTo>
                  <a:lnTo>
                    <a:pt x="37" y="131"/>
                  </a:lnTo>
                  <a:cubicBezTo>
                    <a:pt x="17" y="131"/>
                    <a:pt x="0" y="115"/>
                    <a:pt x="0" y="95"/>
                  </a:cubicBezTo>
                  <a:cubicBezTo>
                    <a:pt x="0" y="91"/>
                    <a:pt x="4" y="88"/>
                    <a:pt x="8" y="88"/>
                  </a:cubicBezTo>
                  <a:cubicBezTo>
                    <a:pt x="12" y="88"/>
                    <a:pt x="15" y="91"/>
                    <a:pt x="15" y="95"/>
                  </a:cubicBezTo>
                  <a:cubicBezTo>
                    <a:pt x="15" y="107"/>
                    <a:pt x="25" y="117"/>
                    <a:pt x="37" y="117"/>
                  </a:cubicBezTo>
                  <a:lnTo>
                    <a:pt x="61" y="117"/>
                  </a:lnTo>
                  <a:cubicBezTo>
                    <a:pt x="73" y="117"/>
                    <a:pt x="83" y="107"/>
                    <a:pt x="83" y="95"/>
                  </a:cubicBezTo>
                  <a:cubicBezTo>
                    <a:pt x="83" y="83"/>
                    <a:pt x="73" y="73"/>
                    <a:pt x="61" y="73"/>
                  </a:cubicBezTo>
                  <a:lnTo>
                    <a:pt x="37" y="73"/>
                  </a:lnTo>
                  <a:cubicBezTo>
                    <a:pt x="17" y="73"/>
                    <a:pt x="0" y="57"/>
                    <a:pt x="0" y="37"/>
                  </a:cubicBezTo>
                  <a:cubicBezTo>
                    <a:pt x="0" y="17"/>
                    <a:pt x="17" y="0"/>
                    <a:pt x="37" y="0"/>
                  </a:cubicBezTo>
                  <a:lnTo>
                    <a:pt x="61" y="0"/>
                  </a:lnTo>
                  <a:cubicBezTo>
                    <a:pt x="81" y="0"/>
                    <a:pt x="98" y="17"/>
                    <a:pt x="98" y="37"/>
                  </a:cubicBezTo>
                  <a:cubicBezTo>
                    <a:pt x="98" y="41"/>
                    <a:pt x="94" y="44"/>
                    <a:pt x="90" y="44"/>
                  </a:cubicBezTo>
                  <a:cubicBezTo>
                    <a:pt x="86" y="44"/>
                    <a:pt x="83" y="41"/>
                    <a:pt x="83" y="37"/>
                  </a:cubicBezTo>
                  <a:cubicBezTo>
                    <a:pt x="83" y="25"/>
                    <a:pt x="73" y="15"/>
                    <a:pt x="61" y="15"/>
                  </a:cubicBezTo>
                  <a:lnTo>
                    <a:pt x="37" y="15"/>
                  </a:lnTo>
                  <a:cubicBezTo>
                    <a:pt x="25" y="15"/>
                    <a:pt x="15" y="25"/>
                    <a:pt x="15" y="37"/>
                  </a:cubicBezTo>
                  <a:cubicBezTo>
                    <a:pt x="15" y="49"/>
                    <a:pt x="25" y="59"/>
                    <a:pt x="37" y="59"/>
                  </a:cubicBezTo>
                  <a:lnTo>
                    <a:pt x="61" y="59"/>
                  </a:lnTo>
                  <a:cubicBezTo>
                    <a:pt x="81" y="59"/>
                    <a:pt x="98" y="75"/>
                    <a:pt x="98" y="95"/>
                  </a:cubicBezTo>
                  <a:cubicBezTo>
                    <a:pt x="98" y="115"/>
                    <a:pt x="81" y="131"/>
                    <a:pt x="61" y="13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26"/>
            <p:cNvSpPr/>
            <p:nvPr/>
          </p:nvSpPr>
          <p:spPr bwMode="auto">
            <a:xfrm>
              <a:off x="5305426" y="388938"/>
              <a:ext cx="12700" cy="38100"/>
            </a:xfrm>
            <a:custGeom>
              <a:avLst/>
              <a:gdLst>
                <a:gd name="T0" fmla="*/ 7 w 14"/>
                <a:gd name="T1" fmla="*/ 42 h 42"/>
                <a:gd name="T2" fmla="*/ 0 w 14"/>
                <a:gd name="T3" fmla="*/ 35 h 42"/>
                <a:gd name="T4" fmla="*/ 0 w 14"/>
                <a:gd name="T5" fmla="*/ 8 h 42"/>
                <a:gd name="T6" fmla="*/ 7 w 14"/>
                <a:gd name="T7" fmla="*/ 0 h 42"/>
                <a:gd name="T8" fmla="*/ 14 w 14"/>
                <a:gd name="T9" fmla="*/ 8 h 42"/>
                <a:gd name="T10" fmla="*/ 14 w 14"/>
                <a:gd name="T11" fmla="*/ 35 h 42"/>
                <a:gd name="T12" fmla="*/ 7 w 1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14" h="42">
                  <a:moveTo>
                    <a:pt x="7" y="42"/>
                  </a:moveTo>
                  <a:cubicBezTo>
                    <a:pt x="3" y="42"/>
                    <a:pt x="0" y="39"/>
                    <a:pt x="0" y="35"/>
                  </a:cubicBezTo>
                  <a:lnTo>
                    <a:pt x="0" y="8"/>
                  </a:lnTo>
                  <a:cubicBezTo>
                    <a:pt x="0" y="4"/>
                    <a:pt x="3" y="0"/>
                    <a:pt x="7" y="0"/>
                  </a:cubicBezTo>
                  <a:cubicBezTo>
                    <a:pt x="11" y="0"/>
                    <a:pt x="14" y="4"/>
                    <a:pt x="14" y="8"/>
                  </a:cubicBezTo>
                  <a:lnTo>
                    <a:pt x="14" y="35"/>
                  </a:lnTo>
                  <a:cubicBezTo>
                    <a:pt x="14" y="39"/>
                    <a:pt x="11" y="42"/>
                    <a:pt x="7" y="42"/>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27"/>
            <p:cNvSpPr/>
            <p:nvPr/>
          </p:nvSpPr>
          <p:spPr bwMode="auto">
            <a:xfrm>
              <a:off x="5305426" y="520700"/>
              <a:ext cx="12700" cy="36513"/>
            </a:xfrm>
            <a:custGeom>
              <a:avLst/>
              <a:gdLst>
                <a:gd name="T0" fmla="*/ 7 w 14"/>
                <a:gd name="T1" fmla="*/ 41 h 41"/>
                <a:gd name="T2" fmla="*/ 0 w 14"/>
                <a:gd name="T3" fmla="*/ 34 h 41"/>
                <a:gd name="T4" fmla="*/ 0 w 14"/>
                <a:gd name="T5" fmla="*/ 7 h 41"/>
                <a:gd name="T6" fmla="*/ 7 w 14"/>
                <a:gd name="T7" fmla="*/ 0 h 41"/>
                <a:gd name="T8" fmla="*/ 14 w 14"/>
                <a:gd name="T9" fmla="*/ 7 h 41"/>
                <a:gd name="T10" fmla="*/ 14 w 14"/>
                <a:gd name="T11" fmla="*/ 34 h 41"/>
                <a:gd name="T12" fmla="*/ 7 w 14"/>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4" h="41">
                  <a:moveTo>
                    <a:pt x="7" y="41"/>
                  </a:moveTo>
                  <a:cubicBezTo>
                    <a:pt x="3" y="41"/>
                    <a:pt x="0" y="38"/>
                    <a:pt x="0" y="34"/>
                  </a:cubicBezTo>
                  <a:lnTo>
                    <a:pt x="0" y="7"/>
                  </a:lnTo>
                  <a:cubicBezTo>
                    <a:pt x="0" y="3"/>
                    <a:pt x="3" y="0"/>
                    <a:pt x="7" y="0"/>
                  </a:cubicBezTo>
                  <a:cubicBezTo>
                    <a:pt x="11" y="0"/>
                    <a:pt x="14" y="3"/>
                    <a:pt x="14" y="7"/>
                  </a:cubicBezTo>
                  <a:lnTo>
                    <a:pt x="14" y="34"/>
                  </a:lnTo>
                  <a:cubicBezTo>
                    <a:pt x="14" y="38"/>
                    <a:pt x="11" y="41"/>
                    <a:pt x="7" y="4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28"/>
            <p:cNvSpPr>
              <a:spLocks noEditPoints="1"/>
            </p:cNvSpPr>
            <p:nvPr/>
          </p:nvSpPr>
          <p:spPr bwMode="auto">
            <a:xfrm>
              <a:off x="5378451" y="473075"/>
              <a:ext cx="223838" cy="93663"/>
            </a:xfrm>
            <a:custGeom>
              <a:avLst/>
              <a:gdLst>
                <a:gd name="T0" fmla="*/ 15 w 247"/>
                <a:gd name="T1" fmla="*/ 87 h 102"/>
                <a:gd name="T2" fmla="*/ 233 w 247"/>
                <a:gd name="T3" fmla="*/ 87 h 102"/>
                <a:gd name="T4" fmla="*/ 233 w 247"/>
                <a:gd name="T5" fmla="*/ 14 h 102"/>
                <a:gd name="T6" fmla="*/ 15 w 247"/>
                <a:gd name="T7" fmla="*/ 14 h 102"/>
                <a:gd name="T8" fmla="*/ 15 w 247"/>
                <a:gd name="T9" fmla="*/ 87 h 102"/>
                <a:gd name="T10" fmla="*/ 240 w 247"/>
                <a:gd name="T11" fmla="*/ 102 h 102"/>
                <a:gd name="T12" fmla="*/ 7 w 247"/>
                <a:gd name="T13" fmla="*/ 102 h 102"/>
                <a:gd name="T14" fmla="*/ 0 w 247"/>
                <a:gd name="T15" fmla="*/ 94 h 102"/>
                <a:gd name="T16" fmla="*/ 0 w 247"/>
                <a:gd name="T17" fmla="*/ 7 h 102"/>
                <a:gd name="T18" fmla="*/ 7 w 247"/>
                <a:gd name="T19" fmla="*/ 0 h 102"/>
                <a:gd name="T20" fmla="*/ 240 w 247"/>
                <a:gd name="T21" fmla="*/ 0 h 102"/>
                <a:gd name="T22" fmla="*/ 247 w 247"/>
                <a:gd name="T23" fmla="*/ 7 h 102"/>
                <a:gd name="T24" fmla="*/ 247 w 247"/>
                <a:gd name="T25" fmla="*/ 94 h 102"/>
                <a:gd name="T26" fmla="*/ 240 w 247"/>
                <a:gd name="T2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102">
                  <a:moveTo>
                    <a:pt x="15" y="87"/>
                  </a:moveTo>
                  <a:lnTo>
                    <a:pt x="233" y="87"/>
                  </a:lnTo>
                  <a:lnTo>
                    <a:pt x="233" y="14"/>
                  </a:lnTo>
                  <a:lnTo>
                    <a:pt x="15" y="14"/>
                  </a:lnTo>
                  <a:lnTo>
                    <a:pt x="15" y="87"/>
                  </a:lnTo>
                  <a:close/>
                  <a:moveTo>
                    <a:pt x="240" y="102"/>
                  </a:moveTo>
                  <a:lnTo>
                    <a:pt x="7" y="102"/>
                  </a:lnTo>
                  <a:cubicBezTo>
                    <a:pt x="3" y="102"/>
                    <a:pt x="0" y="98"/>
                    <a:pt x="0" y="94"/>
                  </a:cubicBezTo>
                  <a:lnTo>
                    <a:pt x="0" y="7"/>
                  </a:lnTo>
                  <a:cubicBezTo>
                    <a:pt x="0" y="3"/>
                    <a:pt x="3" y="0"/>
                    <a:pt x="7" y="0"/>
                  </a:cubicBezTo>
                  <a:lnTo>
                    <a:pt x="240" y="0"/>
                  </a:lnTo>
                  <a:cubicBezTo>
                    <a:pt x="244" y="0"/>
                    <a:pt x="247" y="3"/>
                    <a:pt x="247" y="7"/>
                  </a:cubicBezTo>
                  <a:lnTo>
                    <a:pt x="247" y="94"/>
                  </a:lnTo>
                  <a:cubicBezTo>
                    <a:pt x="247" y="98"/>
                    <a:pt x="244" y="102"/>
                    <a:pt x="240" y="102"/>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29"/>
            <p:cNvSpPr>
              <a:spLocks noEditPoints="1"/>
            </p:cNvSpPr>
            <p:nvPr/>
          </p:nvSpPr>
          <p:spPr bwMode="auto">
            <a:xfrm>
              <a:off x="5378451" y="552450"/>
              <a:ext cx="223838" cy="225425"/>
            </a:xfrm>
            <a:custGeom>
              <a:avLst/>
              <a:gdLst>
                <a:gd name="T0" fmla="*/ 15 w 247"/>
                <a:gd name="T1" fmla="*/ 233 h 247"/>
                <a:gd name="T2" fmla="*/ 233 w 247"/>
                <a:gd name="T3" fmla="*/ 233 h 247"/>
                <a:gd name="T4" fmla="*/ 233 w 247"/>
                <a:gd name="T5" fmla="*/ 15 h 247"/>
                <a:gd name="T6" fmla="*/ 15 w 247"/>
                <a:gd name="T7" fmla="*/ 15 h 247"/>
                <a:gd name="T8" fmla="*/ 15 w 247"/>
                <a:gd name="T9" fmla="*/ 233 h 247"/>
                <a:gd name="T10" fmla="*/ 240 w 247"/>
                <a:gd name="T11" fmla="*/ 247 h 247"/>
                <a:gd name="T12" fmla="*/ 7 w 247"/>
                <a:gd name="T13" fmla="*/ 247 h 247"/>
                <a:gd name="T14" fmla="*/ 0 w 247"/>
                <a:gd name="T15" fmla="*/ 240 h 247"/>
                <a:gd name="T16" fmla="*/ 0 w 247"/>
                <a:gd name="T17" fmla="*/ 7 h 247"/>
                <a:gd name="T18" fmla="*/ 7 w 247"/>
                <a:gd name="T19" fmla="*/ 0 h 247"/>
                <a:gd name="T20" fmla="*/ 240 w 247"/>
                <a:gd name="T21" fmla="*/ 0 h 247"/>
                <a:gd name="T22" fmla="*/ 247 w 247"/>
                <a:gd name="T23" fmla="*/ 7 h 247"/>
                <a:gd name="T24" fmla="*/ 247 w 247"/>
                <a:gd name="T25" fmla="*/ 240 h 247"/>
                <a:gd name="T26" fmla="*/ 240 w 247"/>
                <a:gd name="T2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47">
                  <a:moveTo>
                    <a:pt x="15" y="233"/>
                  </a:moveTo>
                  <a:lnTo>
                    <a:pt x="233" y="233"/>
                  </a:lnTo>
                  <a:lnTo>
                    <a:pt x="233" y="15"/>
                  </a:lnTo>
                  <a:lnTo>
                    <a:pt x="15" y="15"/>
                  </a:lnTo>
                  <a:lnTo>
                    <a:pt x="15" y="233"/>
                  </a:lnTo>
                  <a:close/>
                  <a:moveTo>
                    <a:pt x="240" y="247"/>
                  </a:moveTo>
                  <a:lnTo>
                    <a:pt x="7" y="247"/>
                  </a:lnTo>
                  <a:cubicBezTo>
                    <a:pt x="3" y="247"/>
                    <a:pt x="0" y="244"/>
                    <a:pt x="0" y="240"/>
                  </a:cubicBezTo>
                  <a:lnTo>
                    <a:pt x="0" y="7"/>
                  </a:lnTo>
                  <a:cubicBezTo>
                    <a:pt x="0" y="3"/>
                    <a:pt x="3" y="0"/>
                    <a:pt x="7" y="0"/>
                  </a:cubicBezTo>
                  <a:lnTo>
                    <a:pt x="240" y="0"/>
                  </a:lnTo>
                  <a:cubicBezTo>
                    <a:pt x="244" y="0"/>
                    <a:pt x="247" y="3"/>
                    <a:pt x="247" y="7"/>
                  </a:cubicBezTo>
                  <a:lnTo>
                    <a:pt x="247" y="240"/>
                  </a:lnTo>
                  <a:cubicBezTo>
                    <a:pt x="247" y="244"/>
                    <a:pt x="244" y="247"/>
                    <a:pt x="240" y="24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30"/>
            <p:cNvSpPr/>
            <p:nvPr/>
          </p:nvSpPr>
          <p:spPr bwMode="auto">
            <a:xfrm>
              <a:off x="5378451" y="552450"/>
              <a:ext cx="12700" cy="225425"/>
            </a:xfrm>
            <a:custGeom>
              <a:avLst/>
              <a:gdLst>
                <a:gd name="T0" fmla="*/ 7 w 15"/>
                <a:gd name="T1" fmla="*/ 247 h 247"/>
                <a:gd name="T2" fmla="*/ 0 w 15"/>
                <a:gd name="T3" fmla="*/ 240 h 247"/>
                <a:gd name="T4" fmla="*/ 0 w 15"/>
                <a:gd name="T5" fmla="*/ 7 h 247"/>
                <a:gd name="T6" fmla="*/ 7 w 15"/>
                <a:gd name="T7" fmla="*/ 0 h 247"/>
                <a:gd name="T8" fmla="*/ 15 w 15"/>
                <a:gd name="T9" fmla="*/ 7 h 247"/>
                <a:gd name="T10" fmla="*/ 15 w 15"/>
                <a:gd name="T11" fmla="*/ 240 h 247"/>
                <a:gd name="T12" fmla="*/ 7 w 15"/>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5" h="247">
                  <a:moveTo>
                    <a:pt x="7" y="247"/>
                  </a:moveTo>
                  <a:cubicBezTo>
                    <a:pt x="3" y="247"/>
                    <a:pt x="0" y="244"/>
                    <a:pt x="0" y="240"/>
                  </a:cubicBezTo>
                  <a:lnTo>
                    <a:pt x="0" y="7"/>
                  </a:lnTo>
                  <a:cubicBezTo>
                    <a:pt x="0" y="3"/>
                    <a:pt x="3" y="0"/>
                    <a:pt x="7" y="0"/>
                  </a:cubicBezTo>
                  <a:cubicBezTo>
                    <a:pt x="11" y="0"/>
                    <a:pt x="15" y="3"/>
                    <a:pt x="15" y="7"/>
                  </a:cubicBezTo>
                  <a:lnTo>
                    <a:pt x="15" y="240"/>
                  </a:lnTo>
                  <a:cubicBezTo>
                    <a:pt x="15" y="244"/>
                    <a:pt x="11" y="247"/>
                    <a:pt x="7" y="24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31"/>
            <p:cNvSpPr/>
            <p:nvPr/>
          </p:nvSpPr>
          <p:spPr bwMode="auto">
            <a:xfrm>
              <a:off x="5448301" y="552450"/>
              <a:ext cx="12700" cy="225425"/>
            </a:xfrm>
            <a:custGeom>
              <a:avLst/>
              <a:gdLst>
                <a:gd name="T0" fmla="*/ 7 w 14"/>
                <a:gd name="T1" fmla="*/ 247 h 247"/>
                <a:gd name="T2" fmla="*/ 0 w 14"/>
                <a:gd name="T3" fmla="*/ 240 h 247"/>
                <a:gd name="T4" fmla="*/ 0 w 14"/>
                <a:gd name="T5" fmla="*/ 7 h 247"/>
                <a:gd name="T6" fmla="*/ 7 w 14"/>
                <a:gd name="T7" fmla="*/ 0 h 247"/>
                <a:gd name="T8" fmla="*/ 14 w 14"/>
                <a:gd name="T9" fmla="*/ 7 h 247"/>
                <a:gd name="T10" fmla="*/ 14 w 14"/>
                <a:gd name="T11" fmla="*/ 240 h 247"/>
                <a:gd name="T12" fmla="*/ 7 w 14"/>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4" h="247">
                  <a:moveTo>
                    <a:pt x="7" y="247"/>
                  </a:moveTo>
                  <a:cubicBezTo>
                    <a:pt x="3" y="247"/>
                    <a:pt x="0" y="244"/>
                    <a:pt x="0" y="240"/>
                  </a:cubicBezTo>
                  <a:lnTo>
                    <a:pt x="0" y="7"/>
                  </a:lnTo>
                  <a:cubicBezTo>
                    <a:pt x="0" y="3"/>
                    <a:pt x="3" y="0"/>
                    <a:pt x="7" y="0"/>
                  </a:cubicBezTo>
                  <a:cubicBezTo>
                    <a:pt x="11" y="0"/>
                    <a:pt x="14" y="3"/>
                    <a:pt x="14" y="7"/>
                  </a:cubicBezTo>
                  <a:lnTo>
                    <a:pt x="14" y="240"/>
                  </a:lnTo>
                  <a:cubicBezTo>
                    <a:pt x="14" y="244"/>
                    <a:pt x="11" y="247"/>
                    <a:pt x="7" y="24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32"/>
            <p:cNvSpPr/>
            <p:nvPr/>
          </p:nvSpPr>
          <p:spPr bwMode="auto">
            <a:xfrm>
              <a:off x="5519738" y="552450"/>
              <a:ext cx="12700" cy="225425"/>
            </a:xfrm>
            <a:custGeom>
              <a:avLst/>
              <a:gdLst>
                <a:gd name="T0" fmla="*/ 7 w 15"/>
                <a:gd name="T1" fmla="*/ 247 h 247"/>
                <a:gd name="T2" fmla="*/ 0 w 15"/>
                <a:gd name="T3" fmla="*/ 240 h 247"/>
                <a:gd name="T4" fmla="*/ 0 w 15"/>
                <a:gd name="T5" fmla="*/ 7 h 247"/>
                <a:gd name="T6" fmla="*/ 7 w 15"/>
                <a:gd name="T7" fmla="*/ 0 h 247"/>
                <a:gd name="T8" fmla="*/ 15 w 15"/>
                <a:gd name="T9" fmla="*/ 7 h 247"/>
                <a:gd name="T10" fmla="*/ 15 w 15"/>
                <a:gd name="T11" fmla="*/ 240 h 247"/>
                <a:gd name="T12" fmla="*/ 7 w 15"/>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5" h="247">
                  <a:moveTo>
                    <a:pt x="7" y="247"/>
                  </a:moveTo>
                  <a:cubicBezTo>
                    <a:pt x="3" y="247"/>
                    <a:pt x="0" y="244"/>
                    <a:pt x="0" y="240"/>
                  </a:cubicBezTo>
                  <a:lnTo>
                    <a:pt x="0" y="7"/>
                  </a:lnTo>
                  <a:cubicBezTo>
                    <a:pt x="0" y="3"/>
                    <a:pt x="3" y="0"/>
                    <a:pt x="7" y="0"/>
                  </a:cubicBezTo>
                  <a:cubicBezTo>
                    <a:pt x="12" y="0"/>
                    <a:pt x="15" y="3"/>
                    <a:pt x="15" y="7"/>
                  </a:cubicBezTo>
                  <a:lnTo>
                    <a:pt x="15" y="240"/>
                  </a:lnTo>
                  <a:cubicBezTo>
                    <a:pt x="15" y="244"/>
                    <a:pt x="12" y="247"/>
                    <a:pt x="7" y="24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33"/>
            <p:cNvSpPr/>
            <p:nvPr/>
          </p:nvSpPr>
          <p:spPr bwMode="auto">
            <a:xfrm>
              <a:off x="5589588" y="552450"/>
              <a:ext cx="12700" cy="225425"/>
            </a:xfrm>
            <a:custGeom>
              <a:avLst/>
              <a:gdLst>
                <a:gd name="T0" fmla="*/ 7 w 14"/>
                <a:gd name="T1" fmla="*/ 247 h 247"/>
                <a:gd name="T2" fmla="*/ 0 w 14"/>
                <a:gd name="T3" fmla="*/ 240 h 247"/>
                <a:gd name="T4" fmla="*/ 0 w 14"/>
                <a:gd name="T5" fmla="*/ 7 h 247"/>
                <a:gd name="T6" fmla="*/ 7 w 14"/>
                <a:gd name="T7" fmla="*/ 0 h 247"/>
                <a:gd name="T8" fmla="*/ 14 w 14"/>
                <a:gd name="T9" fmla="*/ 7 h 247"/>
                <a:gd name="T10" fmla="*/ 14 w 14"/>
                <a:gd name="T11" fmla="*/ 240 h 247"/>
                <a:gd name="T12" fmla="*/ 7 w 14"/>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4" h="247">
                  <a:moveTo>
                    <a:pt x="7" y="247"/>
                  </a:moveTo>
                  <a:cubicBezTo>
                    <a:pt x="3" y="247"/>
                    <a:pt x="0" y="244"/>
                    <a:pt x="0" y="240"/>
                  </a:cubicBezTo>
                  <a:lnTo>
                    <a:pt x="0" y="7"/>
                  </a:lnTo>
                  <a:cubicBezTo>
                    <a:pt x="0" y="3"/>
                    <a:pt x="3" y="0"/>
                    <a:pt x="7" y="0"/>
                  </a:cubicBezTo>
                  <a:cubicBezTo>
                    <a:pt x="11" y="0"/>
                    <a:pt x="14" y="3"/>
                    <a:pt x="14" y="7"/>
                  </a:cubicBezTo>
                  <a:lnTo>
                    <a:pt x="14" y="240"/>
                  </a:lnTo>
                  <a:cubicBezTo>
                    <a:pt x="14" y="244"/>
                    <a:pt x="11" y="247"/>
                    <a:pt x="7" y="247"/>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34"/>
            <p:cNvSpPr/>
            <p:nvPr/>
          </p:nvSpPr>
          <p:spPr bwMode="auto">
            <a:xfrm>
              <a:off x="5378451" y="552450"/>
              <a:ext cx="223838" cy="14288"/>
            </a:xfrm>
            <a:custGeom>
              <a:avLst/>
              <a:gdLst>
                <a:gd name="T0" fmla="*/ 240 w 247"/>
                <a:gd name="T1" fmla="*/ 15 h 15"/>
                <a:gd name="T2" fmla="*/ 7 w 247"/>
                <a:gd name="T3" fmla="*/ 15 h 15"/>
                <a:gd name="T4" fmla="*/ 0 w 247"/>
                <a:gd name="T5" fmla="*/ 7 h 15"/>
                <a:gd name="T6" fmla="*/ 7 w 247"/>
                <a:gd name="T7" fmla="*/ 0 h 15"/>
                <a:gd name="T8" fmla="*/ 240 w 247"/>
                <a:gd name="T9" fmla="*/ 0 h 15"/>
                <a:gd name="T10" fmla="*/ 247 w 247"/>
                <a:gd name="T11" fmla="*/ 7 h 15"/>
                <a:gd name="T12" fmla="*/ 240 w 247"/>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47" h="15">
                  <a:moveTo>
                    <a:pt x="240" y="15"/>
                  </a:moveTo>
                  <a:lnTo>
                    <a:pt x="7" y="15"/>
                  </a:lnTo>
                  <a:cubicBezTo>
                    <a:pt x="3" y="15"/>
                    <a:pt x="0" y="11"/>
                    <a:pt x="0" y="7"/>
                  </a:cubicBezTo>
                  <a:cubicBezTo>
                    <a:pt x="0" y="3"/>
                    <a:pt x="3" y="0"/>
                    <a:pt x="7" y="0"/>
                  </a:cubicBezTo>
                  <a:lnTo>
                    <a:pt x="240" y="0"/>
                  </a:lnTo>
                  <a:cubicBezTo>
                    <a:pt x="244" y="0"/>
                    <a:pt x="247" y="3"/>
                    <a:pt x="247" y="7"/>
                  </a:cubicBezTo>
                  <a:cubicBezTo>
                    <a:pt x="247" y="11"/>
                    <a:pt x="244" y="15"/>
                    <a:pt x="240" y="1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35"/>
            <p:cNvSpPr/>
            <p:nvPr/>
          </p:nvSpPr>
          <p:spPr bwMode="auto">
            <a:xfrm>
              <a:off x="5378451" y="623888"/>
              <a:ext cx="223838" cy="12700"/>
            </a:xfrm>
            <a:custGeom>
              <a:avLst/>
              <a:gdLst>
                <a:gd name="T0" fmla="*/ 240 w 247"/>
                <a:gd name="T1" fmla="*/ 14 h 14"/>
                <a:gd name="T2" fmla="*/ 7 w 247"/>
                <a:gd name="T3" fmla="*/ 14 h 14"/>
                <a:gd name="T4" fmla="*/ 0 w 247"/>
                <a:gd name="T5" fmla="*/ 7 h 14"/>
                <a:gd name="T6" fmla="*/ 7 w 247"/>
                <a:gd name="T7" fmla="*/ 0 h 14"/>
                <a:gd name="T8" fmla="*/ 240 w 247"/>
                <a:gd name="T9" fmla="*/ 0 h 14"/>
                <a:gd name="T10" fmla="*/ 247 w 247"/>
                <a:gd name="T11" fmla="*/ 7 h 14"/>
                <a:gd name="T12" fmla="*/ 240 w 24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47" h="14">
                  <a:moveTo>
                    <a:pt x="240" y="14"/>
                  </a:moveTo>
                  <a:lnTo>
                    <a:pt x="7" y="14"/>
                  </a:lnTo>
                  <a:cubicBezTo>
                    <a:pt x="3" y="14"/>
                    <a:pt x="0" y="11"/>
                    <a:pt x="0" y="7"/>
                  </a:cubicBezTo>
                  <a:cubicBezTo>
                    <a:pt x="0" y="3"/>
                    <a:pt x="3" y="0"/>
                    <a:pt x="7" y="0"/>
                  </a:cubicBezTo>
                  <a:lnTo>
                    <a:pt x="240" y="0"/>
                  </a:lnTo>
                  <a:cubicBezTo>
                    <a:pt x="244" y="0"/>
                    <a:pt x="247" y="3"/>
                    <a:pt x="247" y="7"/>
                  </a:cubicBezTo>
                  <a:cubicBezTo>
                    <a:pt x="247" y="11"/>
                    <a:pt x="244" y="14"/>
                    <a:pt x="240" y="1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36"/>
            <p:cNvSpPr/>
            <p:nvPr/>
          </p:nvSpPr>
          <p:spPr bwMode="auto">
            <a:xfrm>
              <a:off x="5378451" y="693738"/>
              <a:ext cx="153988" cy="14288"/>
            </a:xfrm>
            <a:custGeom>
              <a:avLst/>
              <a:gdLst>
                <a:gd name="T0" fmla="*/ 162 w 170"/>
                <a:gd name="T1" fmla="*/ 15 h 15"/>
                <a:gd name="T2" fmla="*/ 7 w 170"/>
                <a:gd name="T3" fmla="*/ 15 h 15"/>
                <a:gd name="T4" fmla="*/ 0 w 170"/>
                <a:gd name="T5" fmla="*/ 7 h 15"/>
                <a:gd name="T6" fmla="*/ 7 w 170"/>
                <a:gd name="T7" fmla="*/ 0 h 15"/>
                <a:gd name="T8" fmla="*/ 162 w 170"/>
                <a:gd name="T9" fmla="*/ 0 h 15"/>
                <a:gd name="T10" fmla="*/ 170 w 170"/>
                <a:gd name="T11" fmla="*/ 7 h 15"/>
                <a:gd name="T12" fmla="*/ 162 w 170"/>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70" h="15">
                  <a:moveTo>
                    <a:pt x="162" y="15"/>
                  </a:moveTo>
                  <a:lnTo>
                    <a:pt x="7" y="15"/>
                  </a:lnTo>
                  <a:cubicBezTo>
                    <a:pt x="3" y="15"/>
                    <a:pt x="0" y="11"/>
                    <a:pt x="0" y="7"/>
                  </a:cubicBezTo>
                  <a:cubicBezTo>
                    <a:pt x="0" y="3"/>
                    <a:pt x="3" y="0"/>
                    <a:pt x="7" y="0"/>
                  </a:cubicBezTo>
                  <a:lnTo>
                    <a:pt x="162" y="0"/>
                  </a:lnTo>
                  <a:cubicBezTo>
                    <a:pt x="166" y="0"/>
                    <a:pt x="170" y="3"/>
                    <a:pt x="170" y="7"/>
                  </a:cubicBezTo>
                  <a:cubicBezTo>
                    <a:pt x="170" y="11"/>
                    <a:pt x="166" y="15"/>
                    <a:pt x="162" y="1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37"/>
            <p:cNvSpPr/>
            <p:nvPr/>
          </p:nvSpPr>
          <p:spPr bwMode="auto">
            <a:xfrm>
              <a:off x="5378451" y="765175"/>
              <a:ext cx="223838" cy="12700"/>
            </a:xfrm>
            <a:custGeom>
              <a:avLst/>
              <a:gdLst>
                <a:gd name="T0" fmla="*/ 240 w 247"/>
                <a:gd name="T1" fmla="*/ 14 h 14"/>
                <a:gd name="T2" fmla="*/ 7 w 247"/>
                <a:gd name="T3" fmla="*/ 14 h 14"/>
                <a:gd name="T4" fmla="*/ 0 w 247"/>
                <a:gd name="T5" fmla="*/ 7 h 14"/>
                <a:gd name="T6" fmla="*/ 7 w 247"/>
                <a:gd name="T7" fmla="*/ 0 h 14"/>
                <a:gd name="T8" fmla="*/ 240 w 247"/>
                <a:gd name="T9" fmla="*/ 0 h 14"/>
                <a:gd name="T10" fmla="*/ 247 w 247"/>
                <a:gd name="T11" fmla="*/ 7 h 14"/>
                <a:gd name="T12" fmla="*/ 240 w 24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47" h="14">
                  <a:moveTo>
                    <a:pt x="240" y="14"/>
                  </a:moveTo>
                  <a:lnTo>
                    <a:pt x="7" y="14"/>
                  </a:lnTo>
                  <a:cubicBezTo>
                    <a:pt x="3" y="14"/>
                    <a:pt x="0" y="11"/>
                    <a:pt x="0" y="7"/>
                  </a:cubicBezTo>
                  <a:cubicBezTo>
                    <a:pt x="0" y="3"/>
                    <a:pt x="3" y="0"/>
                    <a:pt x="7" y="0"/>
                  </a:cubicBezTo>
                  <a:lnTo>
                    <a:pt x="240" y="0"/>
                  </a:lnTo>
                  <a:cubicBezTo>
                    <a:pt x="244" y="0"/>
                    <a:pt x="247" y="3"/>
                    <a:pt x="247" y="7"/>
                  </a:cubicBezTo>
                  <a:cubicBezTo>
                    <a:pt x="247" y="11"/>
                    <a:pt x="244" y="14"/>
                    <a:pt x="240" y="1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2" name="Rectangle 151"/>
          <p:cNvSpPr/>
          <p:nvPr/>
        </p:nvSpPr>
        <p:spPr bwMode="gray">
          <a:xfrm flipH="1">
            <a:off x="6997657" y="1289001"/>
            <a:ext cx="1756682" cy="379176"/>
          </a:xfrm>
          <a:prstGeom prst="rect">
            <a:avLst/>
          </a:prstGeom>
          <a:solidFill>
            <a:sysClr val="window" lastClr="FFFFFF"/>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Tx/>
              <a:buNone/>
              <a:defRPr/>
            </a:pPr>
            <a:r>
              <a:rPr kumimoji="0" lang="en-US" sz="16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Sitka Small" charset="0"/>
                <a:sym typeface="Arial" panose="020B0604020202020204" pitchFamily="34" charset="0"/>
              </a:rPr>
              <a:t>Function</a:t>
            </a:r>
            <a:endParaRPr kumimoji="0" lang="en-US" sz="16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Sitka Small" charset="0"/>
              <a:sym typeface="Arial" panose="020B0604020202020204" pitchFamily="34" charset="0"/>
            </a:endParaRPr>
          </a:p>
        </p:txBody>
      </p:sp>
      <p:sp>
        <p:nvSpPr>
          <p:cNvPr id="78" name="AutoShape 50"/>
          <p:cNvSpPr>
            <a:spLocks noChangeArrowheads="1"/>
          </p:cNvSpPr>
          <p:nvPr/>
        </p:nvSpPr>
        <p:spPr bwMode="auto">
          <a:xfrm>
            <a:off x="1175082" y="1763210"/>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defRPr/>
            </a:pPr>
            <a:r>
              <a:rPr lang="en-US" sz="1600" b="1" kern="0" dirty="0">
                <a:solidFill>
                  <a:schemeClr val="bg1"/>
                </a:solidFill>
                <a:latin typeface="Verdana" panose="020B0604030504040204" pitchFamily="34" charset="0"/>
                <a:ea typeface="Verdana" panose="020B0604030504040204" pitchFamily="34" charset="0"/>
                <a:cs typeface="Sitka Small" charset="0"/>
              </a:rPr>
              <a:t>Sales</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69" name="TextBox 68"/>
          <p:cNvSpPr txBox="1"/>
          <p:nvPr/>
        </p:nvSpPr>
        <p:spPr>
          <a:xfrm flipH="1">
            <a:off x="3955505" y="1743094"/>
            <a:ext cx="7840987" cy="1006130"/>
          </a:xfrm>
          <a:prstGeom prst="rect">
            <a:avLst/>
          </a:prstGeom>
          <a:solidFill>
            <a:sysClr val="window" lastClr="FFFFFF">
              <a:lumMod val="95000"/>
            </a:sysClr>
          </a:solidFill>
        </p:spPr>
        <p:txBody>
          <a:bodyPr wrap="square" rtlCol="0" anchor="ctr">
            <a:noAutofit/>
          </a:bodyPr>
          <a:lstStyle/>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Local and International Business Development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Customer Relationship Management </a:t>
            </a:r>
            <a:endParaRPr lang="en-US" sz="1400" kern="0" dirty="0">
              <a:solidFill>
                <a:srgbClr val="3E5563"/>
              </a:solidFill>
              <a:latin typeface="Verdana" panose="020B0604030504040204" pitchFamily="34" charset="0"/>
              <a:ea typeface="Verdana" panose="020B0604030504040204" pitchFamily="34" charset="0"/>
            </a:endParaRPr>
          </a:p>
        </p:txBody>
      </p:sp>
      <p:sp>
        <p:nvSpPr>
          <p:cNvPr id="77" name="Isosceles Triangle 76"/>
          <p:cNvSpPr/>
          <p:nvPr/>
        </p:nvSpPr>
        <p:spPr>
          <a:xfrm rot="5400000">
            <a:off x="3256186" y="2095407"/>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sp>
        <p:nvSpPr>
          <p:cNvPr id="81" name="AutoShape 50"/>
          <p:cNvSpPr>
            <a:spLocks noChangeArrowheads="1"/>
          </p:cNvSpPr>
          <p:nvPr/>
        </p:nvSpPr>
        <p:spPr bwMode="auto">
          <a:xfrm>
            <a:off x="1175082" y="2879654"/>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Purchasing</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62" name="TextBox 61"/>
          <p:cNvSpPr txBox="1"/>
          <p:nvPr/>
        </p:nvSpPr>
        <p:spPr>
          <a:xfrm flipH="1">
            <a:off x="3955505" y="2851905"/>
            <a:ext cx="7840987" cy="1006130"/>
          </a:xfrm>
          <a:prstGeom prst="rect">
            <a:avLst/>
          </a:prstGeom>
          <a:solidFill>
            <a:sysClr val="window" lastClr="FFFFFF">
              <a:lumMod val="95000"/>
            </a:sysClr>
          </a:solidFill>
        </p:spPr>
        <p:txBody>
          <a:bodyPr wrap="square" rtlCol="0" anchor="ctr">
            <a:noAutofit/>
          </a:bodyPr>
          <a:lstStyle/>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Purchasing Management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Warehouse Management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Product Shipping Management</a:t>
            </a:r>
            <a:endParaRPr lang="en-US" sz="1400" kern="0" dirty="0">
              <a:solidFill>
                <a:srgbClr val="3E5563"/>
              </a:solidFill>
              <a:latin typeface="Verdana" panose="020B0604030504040204" pitchFamily="34" charset="0"/>
              <a:ea typeface="Verdana" panose="020B0604030504040204" pitchFamily="34" charset="0"/>
            </a:endParaRPr>
          </a:p>
        </p:txBody>
      </p:sp>
      <p:sp>
        <p:nvSpPr>
          <p:cNvPr id="80" name="Isosceles Triangle 79"/>
          <p:cNvSpPr/>
          <p:nvPr/>
        </p:nvSpPr>
        <p:spPr>
          <a:xfrm rot="5400000">
            <a:off x="3256186" y="3211850"/>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sp>
        <p:nvSpPr>
          <p:cNvPr id="84" name="AutoShape 50"/>
          <p:cNvSpPr>
            <a:spLocks noChangeArrowheads="1"/>
          </p:cNvSpPr>
          <p:nvPr/>
        </p:nvSpPr>
        <p:spPr bwMode="auto">
          <a:xfrm>
            <a:off x="1175082" y="3984644"/>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Technology</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 R&amp;D</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63" name="TextBox 62"/>
          <p:cNvSpPr txBox="1"/>
          <p:nvPr/>
        </p:nvSpPr>
        <p:spPr>
          <a:xfrm flipH="1">
            <a:off x="3955505" y="3960715"/>
            <a:ext cx="7840987" cy="1006130"/>
          </a:xfrm>
          <a:prstGeom prst="rect">
            <a:avLst/>
          </a:prstGeom>
          <a:solidFill>
            <a:sysClr val="window" lastClr="FFFFFF">
              <a:lumMod val="95000"/>
            </a:sysClr>
          </a:solidFill>
        </p:spPr>
        <p:txBody>
          <a:bodyPr wrap="square" rtlCol="0" anchor="ctr">
            <a:noAutofit/>
          </a:bodyPr>
          <a:lstStyle/>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Research &amp; Development </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Knowledge based systems (KBSs)</a:t>
            </a:r>
            <a:endParaRPr lang="en-US" sz="1400" kern="0" dirty="0">
              <a:solidFill>
                <a:srgbClr val="3E5563"/>
              </a:solidFill>
              <a:latin typeface="Verdana" panose="020B0604030504040204" pitchFamily="34" charset="0"/>
              <a:ea typeface="Verdana" panose="020B0604030504040204" pitchFamily="34" charset="0"/>
            </a:endParaRPr>
          </a:p>
        </p:txBody>
      </p:sp>
      <p:sp>
        <p:nvSpPr>
          <p:cNvPr id="83" name="Isosceles Triangle 82"/>
          <p:cNvSpPr/>
          <p:nvPr/>
        </p:nvSpPr>
        <p:spPr>
          <a:xfrm rot="5400000">
            <a:off x="3256186" y="4316842"/>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sp>
        <p:nvSpPr>
          <p:cNvPr id="90" name="AutoShape 50"/>
          <p:cNvSpPr>
            <a:spLocks noChangeArrowheads="1"/>
          </p:cNvSpPr>
          <p:nvPr/>
        </p:nvSpPr>
        <p:spPr bwMode="auto">
          <a:xfrm>
            <a:off x="1175082" y="6221357"/>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Quality Management</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65" name="TextBox 64"/>
          <p:cNvSpPr txBox="1"/>
          <p:nvPr/>
        </p:nvSpPr>
        <p:spPr>
          <a:xfrm flipH="1">
            <a:off x="3955505" y="6178336"/>
            <a:ext cx="7840987" cy="1006130"/>
          </a:xfrm>
          <a:prstGeom prst="rect">
            <a:avLst/>
          </a:prstGeom>
          <a:solidFill>
            <a:sysClr val="window" lastClr="FFFFFF">
              <a:lumMod val="95000"/>
            </a:sysClr>
          </a:solidFill>
        </p:spPr>
        <p:txBody>
          <a:bodyPr wrap="square" rtlCol="0" anchor="ctr">
            <a:noAutofit/>
          </a:bodyPr>
          <a:lstStyle>
            <a:defPPr>
              <a:defRPr lang="en-US"/>
            </a:defPPr>
            <a:lvl1pPr marL="171450" lvl="0" indent="-171450" algn="r" rtl="1">
              <a:buFont typeface="Arial" panose="020B0604020202020204" pitchFamily="34" charset="0"/>
              <a:buChar char="•"/>
              <a:defRPr sz="1400">
                <a:solidFill>
                  <a:prstClr val="black"/>
                </a:solidFill>
                <a:latin typeface="Sakkal Majalla" panose="02000000000000000000" pitchFamily="2" charset="-78"/>
                <a:cs typeface="Sakkal Majalla" panose="02000000000000000000" pitchFamily="2" charset="-78"/>
              </a:defRPr>
            </a:lvl1pPr>
          </a:lstStyle>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Incoming Inspection</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Process Inspection</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Finished Product Inspection</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Measuring Equipment Management</a:t>
            </a:r>
            <a:endParaRPr lang="en-US" kern="0" dirty="0">
              <a:solidFill>
                <a:srgbClr val="3E5563"/>
              </a:solidFill>
              <a:latin typeface="Verdana" panose="020B0604030504040204" pitchFamily="34" charset="0"/>
              <a:ea typeface="Verdana" panose="020B0604030504040204" pitchFamily="34" charset="0"/>
              <a:cs typeface="Sitka Small" charset="0"/>
            </a:endParaRPr>
          </a:p>
        </p:txBody>
      </p:sp>
      <p:sp>
        <p:nvSpPr>
          <p:cNvPr id="91" name="Isosceles Triangle 90"/>
          <p:cNvSpPr/>
          <p:nvPr/>
        </p:nvSpPr>
        <p:spPr>
          <a:xfrm rot="5400000">
            <a:off x="3256186" y="6553555"/>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sp>
        <p:nvSpPr>
          <p:cNvPr id="94" name="AutoShape 50"/>
          <p:cNvSpPr>
            <a:spLocks noChangeArrowheads="1"/>
          </p:cNvSpPr>
          <p:nvPr/>
        </p:nvSpPr>
        <p:spPr bwMode="auto">
          <a:xfrm>
            <a:off x="1175082" y="8431343"/>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Financial Management</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66" name="TextBox 65"/>
          <p:cNvSpPr txBox="1"/>
          <p:nvPr/>
        </p:nvSpPr>
        <p:spPr>
          <a:xfrm flipH="1">
            <a:off x="3955505" y="8395955"/>
            <a:ext cx="7840987" cy="1006130"/>
          </a:xfrm>
          <a:prstGeom prst="rect">
            <a:avLst/>
          </a:prstGeom>
          <a:solidFill>
            <a:sysClr val="window" lastClr="FFFFFF">
              <a:lumMod val="95000"/>
            </a:sysClr>
          </a:solidFill>
        </p:spPr>
        <p:txBody>
          <a:bodyPr wrap="square" rtlCol="0" anchor="ctr">
            <a:noAutofit/>
          </a:bodyPr>
          <a:lstStyle>
            <a:defPPr>
              <a:defRPr lang="en-US"/>
            </a:defPPr>
            <a:lvl1pPr marL="171450" lvl="0" indent="-171450" algn="r" rtl="1">
              <a:buFont typeface="Arial" panose="020B0604020202020204" pitchFamily="34" charset="0"/>
              <a:buChar char="•"/>
              <a:defRPr sz="1400">
                <a:solidFill>
                  <a:prstClr val="black"/>
                </a:solidFill>
                <a:latin typeface="Sakkal Majalla" panose="02000000000000000000" pitchFamily="2" charset="-78"/>
                <a:cs typeface="Sakkal Majalla" panose="02000000000000000000" pitchFamily="2" charset="-78"/>
              </a:defRPr>
            </a:lvl1pPr>
          </a:lstStyle>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Budgeting and Financial Planning</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Financial Reporting and Analysis</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Cash Flow and Risk Management</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Compliance and Investment Management</a:t>
            </a:r>
            <a:endParaRPr lang="en-US" kern="0" dirty="0">
              <a:solidFill>
                <a:srgbClr val="3E5563"/>
              </a:solidFill>
              <a:latin typeface="Verdana" panose="020B0604030504040204" pitchFamily="34" charset="0"/>
              <a:ea typeface="Verdana" panose="020B0604030504040204" pitchFamily="34" charset="0"/>
              <a:cs typeface="Sitka Small" charset="0"/>
            </a:endParaRPr>
          </a:p>
        </p:txBody>
      </p:sp>
      <p:sp>
        <p:nvSpPr>
          <p:cNvPr id="93" name="Isosceles Triangle 92"/>
          <p:cNvSpPr/>
          <p:nvPr/>
        </p:nvSpPr>
        <p:spPr>
          <a:xfrm rot="5400000">
            <a:off x="3256186" y="8763538"/>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sp>
        <p:nvSpPr>
          <p:cNvPr id="99" name="AutoShape 50"/>
          <p:cNvSpPr>
            <a:spLocks noChangeArrowheads="1"/>
          </p:cNvSpPr>
          <p:nvPr/>
        </p:nvSpPr>
        <p:spPr bwMode="auto">
          <a:xfrm>
            <a:off x="1175082" y="7333986"/>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General Affairs</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68" name="TextBox 67"/>
          <p:cNvSpPr txBox="1"/>
          <p:nvPr/>
        </p:nvSpPr>
        <p:spPr>
          <a:xfrm flipH="1">
            <a:off x="3955505" y="7287147"/>
            <a:ext cx="7840987" cy="1006130"/>
          </a:xfrm>
          <a:prstGeom prst="rect">
            <a:avLst/>
          </a:prstGeom>
          <a:solidFill>
            <a:sysClr val="window" lastClr="FFFFFF">
              <a:lumMod val="95000"/>
            </a:sysClr>
          </a:solidFill>
        </p:spPr>
        <p:txBody>
          <a:bodyPr wrap="square" rtlCol="0" anchor="ctr">
            <a:noAutofit/>
          </a:bodyPr>
          <a:lstStyle>
            <a:defPPr>
              <a:defRPr lang="en-US"/>
            </a:defPPr>
            <a:lvl1pPr marL="171450" lvl="0" indent="-171450" algn="r" rtl="1">
              <a:buFont typeface="Arial" panose="020B0604020202020204" pitchFamily="34" charset="0"/>
              <a:buChar char="•"/>
              <a:defRPr sz="1400">
                <a:solidFill>
                  <a:prstClr val="black"/>
                </a:solidFill>
                <a:latin typeface="Sakkal Majalla" panose="02000000000000000000" pitchFamily="2" charset="-78"/>
                <a:cs typeface="Sakkal Majalla" panose="02000000000000000000" pitchFamily="2" charset="-78"/>
              </a:defRPr>
            </a:lvl1pPr>
          </a:lstStyle>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Enterprise Architecture</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Process Management</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Human Resources Department</a:t>
            </a:r>
            <a:endParaRPr lang="en-US" kern="0" dirty="0">
              <a:solidFill>
                <a:srgbClr val="3E5563"/>
              </a:solidFill>
              <a:latin typeface="Verdana" panose="020B0604030504040204" pitchFamily="34" charset="0"/>
              <a:ea typeface="Verdana" panose="020B0604030504040204" pitchFamily="34" charset="0"/>
              <a:cs typeface="Sitka Small" charset="0"/>
            </a:endParaRPr>
          </a:p>
          <a:p>
            <a:pPr marL="285750" indent="-285750" algn="l" rtl="0">
              <a:buFont typeface="Arial" panose="020B0604020202020204" pitchFamily="34" charset="0"/>
              <a:buChar char="•"/>
            </a:pPr>
            <a:r>
              <a:rPr lang="en-US" kern="0" dirty="0">
                <a:solidFill>
                  <a:srgbClr val="3E5563"/>
                </a:solidFill>
                <a:latin typeface="Verdana" panose="020B0604030504040204" pitchFamily="34" charset="0"/>
                <a:ea typeface="Verdana" panose="020B0604030504040204" pitchFamily="34" charset="0"/>
                <a:cs typeface="Sitka Small" charset="0"/>
              </a:rPr>
              <a:t>Support Services Department</a:t>
            </a:r>
            <a:endParaRPr lang="en-US" kern="0" dirty="0">
              <a:solidFill>
                <a:srgbClr val="3E5563"/>
              </a:solidFill>
              <a:latin typeface="Verdana" panose="020B0604030504040204" pitchFamily="34" charset="0"/>
              <a:ea typeface="Verdana" panose="020B0604030504040204" pitchFamily="34" charset="0"/>
              <a:cs typeface="Sitka Small" charset="0"/>
            </a:endParaRPr>
          </a:p>
        </p:txBody>
      </p:sp>
      <p:sp>
        <p:nvSpPr>
          <p:cNvPr id="100" name="Isosceles Triangle 99"/>
          <p:cNvSpPr/>
          <p:nvPr/>
        </p:nvSpPr>
        <p:spPr>
          <a:xfrm rot="5400000">
            <a:off x="3256186" y="7666182"/>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sp>
        <p:nvSpPr>
          <p:cNvPr id="88" name="AutoShape 50"/>
          <p:cNvSpPr>
            <a:spLocks noChangeArrowheads="1"/>
          </p:cNvSpPr>
          <p:nvPr/>
        </p:nvSpPr>
        <p:spPr bwMode="auto">
          <a:xfrm>
            <a:off x="1175082" y="5101094"/>
            <a:ext cx="2124560" cy="900644"/>
          </a:xfrm>
          <a:prstGeom prst="roundRect">
            <a:avLst/>
          </a:prstGeom>
          <a:solidFill>
            <a:srgbClr val="3E5563"/>
          </a:solidFill>
          <a:ln w="9525" algn="ctr">
            <a:noFill/>
            <a:miter lim="800000"/>
          </a:ln>
          <a:effectLst/>
        </p:spPr>
        <p:txBody>
          <a:bodyPr lIns="36000" tIns="36000" rIns="36000" bIns="36000" anchor="ctr"/>
          <a:lstStyle/>
          <a:p>
            <a:pPr algn="ctr" rtl="1" eaLnBrk="0" hangingPunct="0">
              <a:buClr>
                <a:srgbClr val="9CD100"/>
              </a:buClr>
            </a:pPr>
            <a:r>
              <a:rPr lang="en-US" sz="1600" b="1" kern="0" dirty="0">
                <a:solidFill>
                  <a:schemeClr val="bg1"/>
                </a:solidFill>
                <a:latin typeface="Verdana" panose="020B0604030504040204" pitchFamily="34" charset="0"/>
                <a:ea typeface="Verdana" panose="020B0604030504040204" pitchFamily="34" charset="0"/>
                <a:cs typeface="Sitka Small" charset="0"/>
              </a:rPr>
              <a:t>Production Management</a:t>
            </a:r>
            <a:endParaRPr lang="en-US" sz="1600" b="1" kern="0" dirty="0">
              <a:solidFill>
                <a:schemeClr val="bg1"/>
              </a:solidFill>
              <a:latin typeface="Verdana" panose="020B0604030504040204" pitchFamily="34" charset="0"/>
              <a:ea typeface="Verdana" panose="020B0604030504040204" pitchFamily="34" charset="0"/>
              <a:cs typeface="Sitka Small" charset="0"/>
            </a:endParaRPr>
          </a:p>
        </p:txBody>
      </p:sp>
      <p:sp>
        <p:nvSpPr>
          <p:cNvPr id="87" name="Isosceles Triangle 86"/>
          <p:cNvSpPr/>
          <p:nvPr/>
        </p:nvSpPr>
        <p:spPr>
          <a:xfrm rot="5400000">
            <a:off x="3256186" y="5433288"/>
            <a:ext cx="772710" cy="236253"/>
          </a:xfrm>
          <a:prstGeom prst="triangle">
            <a:avLst/>
          </a:prstGeom>
          <a:solidFill>
            <a:srgbClr val="3E5563"/>
          </a:solidFill>
          <a:ln w="3175" cap="flat" cmpd="sng" algn="ctr">
            <a:noFill/>
            <a:prstDash val="solid"/>
          </a:ln>
          <a:effectLst/>
        </p:spPr>
        <p:txBody>
          <a:bodyPr rtlCol="0" anchor="ctr"/>
          <a:lstStyle/>
          <a:p>
            <a:pPr algn="ctr">
              <a:defRPr/>
            </a:pPr>
            <a:endParaRPr lang="en-GB" sz="1100" kern="0" dirty="0">
              <a:solidFill>
                <a:schemeClr val="bg1"/>
              </a:solidFill>
              <a:latin typeface="Verdana" panose="020B0604030504040204" pitchFamily="34" charset="0"/>
              <a:ea typeface="Verdana" panose="020B0604030504040204" pitchFamily="34" charset="0"/>
              <a:cs typeface="Sitka Small" charset="0"/>
            </a:endParaRPr>
          </a:p>
        </p:txBody>
      </p:sp>
      <p:grpSp>
        <p:nvGrpSpPr>
          <p:cNvPr id="177" name="Group 176"/>
          <p:cNvGrpSpPr/>
          <p:nvPr/>
        </p:nvGrpSpPr>
        <p:grpSpPr>
          <a:xfrm>
            <a:off x="3955504" y="5069526"/>
            <a:ext cx="7840985" cy="1006130"/>
            <a:chOff x="3621312" y="5196790"/>
            <a:chExt cx="7770137" cy="1006130"/>
          </a:xfrm>
        </p:grpSpPr>
        <p:sp>
          <p:nvSpPr>
            <p:cNvPr id="64" name="TextBox 63"/>
            <p:cNvSpPr txBox="1"/>
            <p:nvPr/>
          </p:nvSpPr>
          <p:spPr>
            <a:xfrm flipH="1">
              <a:off x="3621312" y="5196790"/>
              <a:ext cx="3885069" cy="1006130"/>
            </a:xfrm>
            <a:prstGeom prst="rect">
              <a:avLst/>
            </a:prstGeom>
            <a:solidFill>
              <a:sysClr val="window" lastClr="FFFFFF">
                <a:lumMod val="95000"/>
              </a:sysClr>
            </a:solidFill>
          </p:spPr>
          <p:txBody>
            <a:bodyPr wrap="square" rtlCol="0" anchor="ctr">
              <a:noAutofit/>
            </a:bodyPr>
            <a:lstStyle/>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Organizing Production</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Order Scheduling</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Outsourcing Management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6S Field Management</a:t>
              </a:r>
              <a:endParaRPr lang="en-US" sz="1400" kern="0" dirty="0">
                <a:solidFill>
                  <a:srgbClr val="3E5563"/>
                </a:solidFill>
                <a:latin typeface="Verdana" panose="020B0604030504040204" pitchFamily="34" charset="0"/>
                <a:ea typeface="Verdana" panose="020B0604030504040204" pitchFamily="34" charset="0"/>
              </a:endParaRPr>
            </a:p>
          </p:txBody>
        </p:sp>
        <p:sp>
          <p:nvSpPr>
            <p:cNvPr id="162" name="TextBox 161"/>
            <p:cNvSpPr txBox="1"/>
            <p:nvPr/>
          </p:nvSpPr>
          <p:spPr>
            <a:xfrm flipH="1">
              <a:off x="6958202" y="5196790"/>
              <a:ext cx="4433247" cy="1006130"/>
            </a:xfrm>
            <a:prstGeom prst="rect">
              <a:avLst/>
            </a:prstGeom>
            <a:solidFill>
              <a:sysClr val="window" lastClr="FFFFFF">
                <a:lumMod val="95000"/>
              </a:sysClr>
            </a:solidFill>
          </p:spPr>
          <p:txBody>
            <a:bodyPr wrap="square" rtlCol="0" anchor="ctr">
              <a:noAutofit/>
            </a:bodyPr>
            <a:lstStyle/>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Safe Production Management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Equipment Management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Tool Management</a:t>
              </a:r>
              <a:endParaRPr lang="en-US" sz="1400" kern="0" dirty="0">
                <a:solidFill>
                  <a:srgbClr val="3E5563"/>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400" kern="0" dirty="0">
                  <a:solidFill>
                    <a:srgbClr val="3E5563"/>
                  </a:solidFill>
                  <a:latin typeface="Verdana" panose="020B0604030504040204" pitchFamily="34" charset="0"/>
                  <a:ea typeface="Verdana" panose="020B0604030504040204" pitchFamily="34" charset="0"/>
                </a:rPr>
                <a:t>After-sales Services</a:t>
              </a:r>
              <a:endParaRPr lang="en-US" sz="1400" kern="0" dirty="0">
                <a:solidFill>
                  <a:srgbClr val="3E5563"/>
                </a:solidFill>
                <a:latin typeface="Verdana" panose="020B0604030504040204" pitchFamily="34" charset="0"/>
                <a:ea typeface="Verdana" panose="020B0604030504040204" pitchFamily="34" charset="0"/>
              </a:endParaRPr>
            </a:p>
          </p:txBody>
        </p:sp>
      </p:grpSp>
      <p:grpSp>
        <p:nvGrpSpPr>
          <p:cNvPr id="178" name="Employees" descr="{&quot;Key&quot;:&quot;POWER_USER_SHAPE_ICON&quot;,&quot;Value&quot;:&quot;POWER_USER_SHAPE_ICON_STYLE_1&quot;}"/>
          <p:cNvGrpSpPr>
            <a:grpSpLocks noChangeAspect="1"/>
          </p:cNvGrpSpPr>
          <p:nvPr/>
        </p:nvGrpSpPr>
        <p:grpSpPr>
          <a:xfrm>
            <a:off x="537343" y="7601607"/>
            <a:ext cx="534892" cy="380166"/>
            <a:chOff x="7000929" y="3113155"/>
            <a:chExt cx="901916" cy="641023"/>
          </a:xfrm>
          <a:noFill/>
        </p:grpSpPr>
        <p:sp>
          <p:nvSpPr>
            <p:cNvPr id="179" name="Freeform: Shape 178"/>
            <p:cNvSpPr/>
            <p:nvPr/>
          </p:nvSpPr>
          <p:spPr>
            <a:xfrm>
              <a:off x="7208634" y="3418748"/>
              <a:ext cx="84783" cy="169566"/>
            </a:xfrm>
            <a:custGeom>
              <a:avLst/>
              <a:gdLst>
                <a:gd name="connsiteX0" fmla="*/ 73624 w 84782"/>
                <a:gd name="connsiteY0" fmla="*/ 172960 h 169565"/>
                <a:gd name="connsiteX1" fmla="*/ 67570 w 84782"/>
                <a:gd name="connsiteY1" fmla="*/ 65744 h 169565"/>
                <a:gd name="connsiteX2" fmla="*/ 85695 w 84782"/>
                <a:gd name="connsiteY2" fmla="*/ 43902 h 169565"/>
                <a:gd name="connsiteX3" fmla="*/ 85984 w 84782"/>
                <a:gd name="connsiteY3" fmla="*/ 29244 h 169565"/>
                <a:gd name="connsiteX4" fmla="*/ 52221 w 84782"/>
                <a:gd name="connsiteY4" fmla="*/ 3193 h 169565"/>
                <a:gd name="connsiteX5" fmla="*/ 36785 w 84782"/>
                <a:gd name="connsiteY5" fmla="*/ 3193 h 169565"/>
                <a:gd name="connsiteX6" fmla="*/ 2972 w 84782"/>
                <a:gd name="connsiteY6" fmla="*/ 29244 h 169565"/>
                <a:gd name="connsiteX7" fmla="*/ 3336 w 84782"/>
                <a:gd name="connsiteY7" fmla="*/ 43902 h 169565"/>
                <a:gd name="connsiteX8" fmla="*/ 21423 w 84782"/>
                <a:gd name="connsiteY8" fmla="*/ 65694 h 169565"/>
                <a:gd name="connsiteX9" fmla="*/ 18208 w 84782"/>
                <a:gd name="connsiteY9" fmla="*/ 177708 h 16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82" h="169565">
                  <a:moveTo>
                    <a:pt x="73624" y="172960"/>
                  </a:moveTo>
                  <a:lnTo>
                    <a:pt x="67570" y="65744"/>
                  </a:lnTo>
                  <a:lnTo>
                    <a:pt x="85695" y="43902"/>
                  </a:lnTo>
                  <a:cubicBezTo>
                    <a:pt x="89928" y="39908"/>
                    <a:pt x="90104" y="33351"/>
                    <a:pt x="85984" y="29244"/>
                  </a:cubicBezTo>
                  <a:lnTo>
                    <a:pt x="52221" y="3193"/>
                  </a:lnTo>
                  <a:cubicBezTo>
                    <a:pt x="47976" y="-1064"/>
                    <a:pt x="41018" y="-1064"/>
                    <a:pt x="36785" y="3193"/>
                  </a:cubicBezTo>
                  <a:lnTo>
                    <a:pt x="2972" y="29244"/>
                  </a:lnTo>
                  <a:cubicBezTo>
                    <a:pt x="-1123" y="33351"/>
                    <a:pt x="-972" y="39908"/>
                    <a:pt x="3336" y="43902"/>
                  </a:cubicBezTo>
                  <a:lnTo>
                    <a:pt x="21423" y="65694"/>
                  </a:lnTo>
                  <a:lnTo>
                    <a:pt x="18208" y="177708"/>
                  </a:ln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7110356" y="3113155"/>
              <a:ext cx="263769" cy="207247"/>
            </a:xfrm>
            <a:custGeom>
              <a:avLst/>
              <a:gdLst>
                <a:gd name="connsiteX0" fmla="*/ 264661 w 263769"/>
                <a:gd name="connsiteY0" fmla="*/ 132060 h 207247"/>
                <a:gd name="connsiteX1" fmla="*/ 132337 w 263769"/>
                <a:gd name="connsiteY1" fmla="*/ 0 h 207247"/>
                <a:gd name="connsiteX2" fmla="*/ 0 w 263769"/>
                <a:gd name="connsiteY2" fmla="*/ 132060 h 207247"/>
                <a:gd name="connsiteX3" fmla="*/ 30735 w 263769"/>
                <a:gd name="connsiteY3" fmla="*/ 211957 h 207247"/>
                <a:gd name="connsiteX4" fmla="*/ 34868 w 263769"/>
                <a:gd name="connsiteY4" fmla="*/ 142260 h 207247"/>
                <a:gd name="connsiteX5" fmla="*/ 97343 w 263769"/>
                <a:gd name="connsiteY5" fmla="*/ 121120 h 207247"/>
                <a:gd name="connsiteX6" fmla="*/ 221378 w 263769"/>
                <a:gd name="connsiteY6" fmla="*/ 123306 h 207247"/>
                <a:gd name="connsiteX7" fmla="*/ 234993 w 263769"/>
                <a:gd name="connsiteY7" fmla="*/ 210752 h 207247"/>
                <a:gd name="connsiteX8" fmla="*/ 264661 w 263769"/>
                <a:gd name="connsiteY8" fmla="*/ 132060 h 20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69" h="207247">
                  <a:moveTo>
                    <a:pt x="264661" y="132060"/>
                  </a:moveTo>
                  <a:cubicBezTo>
                    <a:pt x="264661" y="63166"/>
                    <a:pt x="205401" y="0"/>
                    <a:pt x="132337" y="0"/>
                  </a:cubicBezTo>
                  <a:cubicBezTo>
                    <a:pt x="59260" y="0"/>
                    <a:pt x="0" y="63166"/>
                    <a:pt x="0" y="132060"/>
                  </a:cubicBezTo>
                  <a:cubicBezTo>
                    <a:pt x="0" y="162482"/>
                    <a:pt x="11581" y="190316"/>
                    <a:pt x="30735" y="211957"/>
                  </a:cubicBezTo>
                  <a:cubicBezTo>
                    <a:pt x="26854" y="191974"/>
                    <a:pt x="24568" y="161879"/>
                    <a:pt x="34868" y="142260"/>
                  </a:cubicBezTo>
                  <a:cubicBezTo>
                    <a:pt x="43120" y="126471"/>
                    <a:pt x="61031" y="109012"/>
                    <a:pt x="97343" y="121120"/>
                  </a:cubicBezTo>
                  <a:cubicBezTo>
                    <a:pt x="127300" y="131118"/>
                    <a:pt x="175218" y="153614"/>
                    <a:pt x="221378" y="123306"/>
                  </a:cubicBezTo>
                  <a:cubicBezTo>
                    <a:pt x="240231" y="154443"/>
                    <a:pt x="238887" y="179263"/>
                    <a:pt x="234993" y="210752"/>
                  </a:cubicBezTo>
                  <a:cubicBezTo>
                    <a:pt x="253532" y="189286"/>
                    <a:pt x="264661" y="161917"/>
                    <a:pt x="264661" y="132060"/>
                  </a:cubicBezTo>
                  <a:close/>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7000929" y="3441322"/>
              <a:ext cx="244929" cy="244929"/>
            </a:xfrm>
            <a:custGeom>
              <a:avLst/>
              <a:gdLst>
                <a:gd name="connsiteX0" fmla="*/ 252176 w 244928"/>
                <a:gd name="connsiteY0" fmla="*/ 202562 h 244928"/>
                <a:gd name="connsiteX1" fmla="*/ 140840 w 244928"/>
                <a:gd name="connsiteY1" fmla="*/ 0 h 244928"/>
                <a:gd name="connsiteX2" fmla="*/ 128757 w 244928"/>
                <a:gd name="connsiteY2" fmla="*/ 3090 h 244928"/>
                <a:gd name="connsiteX3" fmla="*/ 0 w 244928"/>
                <a:gd name="connsiteY3" fmla="*/ 149482 h 244928"/>
                <a:gd name="connsiteX4" fmla="*/ 0 w 244928"/>
                <a:gd name="connsiteY4" fmla="*/ 253922 h 244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28" h="244928">
                  <a:moveTo>
                    <a:pt x="252176" y="202562"/>
                  </a:moveTo>
                  <a:lnTo>
                    <a:pt x="140840" y="0"/>
                  </a:lnTo>
                  <a:cubicBezTo>
                    <a:pt x="136758" y="980"/>
                    <a:pt x="132714" y="1997"/>
                    <a:pt x="128757" y="3090"/>
                  </a:cubicBezTo>
                  <a:cubicBezTo>
                    <a:pt x="52050" y="24154"/>
                    <a:pt x="0" y="70263"/>
                    <a:pt x="0" y="149482"/>
                  </a:cubicBezTo>
                  <a:lnTo>
                    <a:pt x="0" y="253922"/>
                  </a:ln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7538579" y="3509249"/>
              <a:ext cx="28261" cy="244929"/>
            </a:xfrm>
            <a:custGeom>
              <a:avLst/>
              <a:gdLst>
                <a:gd name="connsiteX0" fmla="*/ 33159 w 28260"/>
                <a:gd name="connsiteY0" fmla="*/ 250078 h 244928"/>
                <a:gd name="connsiteX1" fmla="*/ 0 w 28260"/>
                <a:gd name="connsiteY1" fmla="*/ 0 h 244928"/>
              </a:gdLst>
              <a:ahLst/>
              <a:cxnLst>
                <a:cxn ang="0">
                  <a:pos x="connsiteX0" y="connsiteY0"/>
                </a:cxn>
                <a:cxn ang="0">
                  <a:pos x="connsiteX1" y="connsiteY1"/>
                </a:cxn>
              </a:cxnLst>
              <a:rect l="l" t="t" r="r" b="b"/>
              <a:pathLst>
                <a:path w="28260" h="244928">
                  <a:moveTo>
                    <a:pt x="33159" y="250078"/>
                  </a:moveTo>
                  <a:cubicBezTo>
                    <a:pt x="33159" y="130767"/>
                    <a:pt x="0" y="0"/>
                    <a:pt x="0" y="0"/>
                  </a:cubicBez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7739420" y="3509249"/>
              <a:ext cx="28261" cy="244929"/>
            </a:xfrm>
            <a:custGeom>
              <a:avLst/>
              <a:gdLst>
                <a:gd name="connsiteX0" fmla="*/ 0 w 28260"/>
                <a:gd name="connsiteY0" fmla="*/ 250078 h 244928"/>
                <a:gd name="connsiteX1" fmla="*/ 33147 w 28260"/>
                <a:gd name="connsiteY1" fmla="*/ 0 h 244928"/>
              </a:gdLst>
              <a:ahLst/>
              <a:cxnLst>
                <a:cxn ang="0">
                  <a:pos x="connsiteX0" y="connsiteY0"/>
                </a:cxn>
                <a:cxn ang="0">
                  <a:pos x="connsiteX1" y="connsiteY1"/>
                </a:cxn>
              </a:cxnLst>
              <a:rect l="l" t="t" r="r" b="b"/>
              <a:pathLst>
                <a:path w="28260" h="244928">
                  <a:moveTo>
                    <a:pt x="0" y="250078"/>
                  </a:moveTo>
                  <a:cubicBezTo>
                    <a:pt x="0" y="130767"/>
                    <a:pt x="33147" y="0"/>
                    <a:pt x="33147" y="0"/>
                  </a:cubicBez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7555410" y="3594660"/>
              <a:ext cx="197827" cy="28261"/>
            </a:xfrm>
            <a:custGeom>
              <a:avLst/>
              <a:gdLst>
                <a:gd name="connsiteX0" fmla="*/ 0 w 197826"/>
                <a:gd name="connsiteY0" fmla="*/ 0 h 28260"/>
                <a:gd name="connsiteX1" fmla="*/ 100157 w 197826"/>
                <a:gd name="connsiteY1" fmla="*/ 33725 h 28260"/>
                <a:gd name="connsiteX2" fmla="*/ 200326 w 197826"/>
                <a:gd name="connsiteY2" fmla="*/ 0 h 28260"/>
              </a:gdLst>
              <a:ahLst/>
              <a:cxnLst>
                <a:cxn ang="0">
                  <a:pos x="connsiteX0" y="connsiteY0"/>
                </a:cxn>
                <a:cxn ang="0">
                  <a:pos x="connsiteX1" y="connsiteY1"/>
                </a:cxn>
                <a:cxn ang="0">
                  <a:pos x="connsiteX2" y="connsiteY2"/>
                </a:cxn>
              </a:cxnLst>
              <a:rect l="l" t="t" r="r" b="b"/>
              <a:pathLst>
                <a:path w="197826" h="28260">
                  <a:moveTo>
                    <a:pt x="0" y="0"/>
                  </a:moveTo>
                  <a:cubicBezTo>
                    <a:pt x="20009" y="20160"/>
                    <a:pt x="57326" y="33725"/>
                    <a:pt x="100157" y="33725"/>
                  </a:cubicBezTo>
                  <a:cubicBezTo>
                    <a:pt x="142988" y="33725"/>
                    <a:pt x="180305" y="20160"/>
                    <a:pt x="200326" y="0"/>
                  </a:cubicBez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7402235" y="3270199"/>
              <a:ext cx="348552" cy="480437"/>
            </a:xfrm>
            <a:custGeom>
              <a:avLst/>
              <a:gdLst>
                <a:gd name="connsiteX0" fmla="*/ 6531 w 348552"/>
                <a:gd name="connsiteY0" fmla="*/ 489129 h 480436"/>
                <a:gd name="connsiteX1" fmla="*/ 0 w 348552"/>
                <a:gd name="connsiteY1" fmla="*/ 364089 h 480436"/>
                <a:gd name="connsiteX2" fmla="*/ 136344 w 348552"/>
                <a:gd name="connsiteY2" fmla="*/ 239050 h 480436"/>
                <a:gd name="connsiteX3" fmla="*/ 190002 w 348552"/>
                <a:gd name="connsiteY3" fmla="*/ 224907 h 480436"/>
                <a:gd name="connsiteX4" fmla="*/ 187904 w 348552"/>
                <a:gd name="connsiteY4" fmla="*/ 170119 h 480436"/>
                <a:gd name="connsiteX5" fmla="*/ 161138 w 348552"/>
                <a:gd name="connsiteY5" fmla="*/ 0 h 480436"/>
                <a:gd name="connsiteX6" fmla="*/ 350775 w 348552"/>
                <a:gd name="connsiteY6" fmla="*/ 18426 h 48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552" h="480436">
                  <a:moveTo>
                    <a:pt x="6531" y="489129"/>
                  </a:moveTo>
                  <a:lnTo>
                    <a:pt x="0" y="364089"/>
                  </a:lnTo>
                  <a:cubicBezTo>
                    <a:pt x="0" y="299755"/>
                    <a:pt x="64309" y="262840"/>
                    <a:pt x="136344" y="239050"/>
                  </a:cubicBezTo>
                  <a:cubicBezTo>
                    <a:pt x="150386" y="234415"/>
                    <a:pt x="190002" y="224907"/>
                    <a:pt x="190002" y="224907"/>
                  </a:cubicBezTo>
                  <a:cubicBezTo>
                    <a:pt x="190580" y="210664"/>
                    <a:pt x="189952" y="186887"/>
                    <a:pt x="187904" y="170119"/>
                  </a:cubicBezTo>
                  <a:cubicBezTo>
                    <a:pt x="144998" y="112290"/>
                    <a:pt x="148301" y="30509"/>
                    <a:pt x="161138" y="0"/>
                  </a:cubicBezTo>
                  <a:cubicBezTo>
                    <a:pt x="191735" y="18728"/>
                    <a:pt x="267751" y="39189"/>
                    <a:pt x="350775" y="18426"/>
                  </a:cubicBez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7686177" y="3251082"/>
              <a:ext cx="216668" cy="499277"/>
            </a:xfrm>
            <a:custGeom>
              <a:avLst/>
              <a:gdLst>
                <a:gd name="connsiteX0" fmla="*/ 216190 w 216667"/>
                <a:gd name="connsiteY0" fmla="*/ 508245 h 499277"/>
                <a:gd name="connsiteX1" fmla="*/ 222734 w 216667"/>
                <a:gd name="connsiteY1" fmla="*/ 383206 h 499277"/>
                <a:gd name="connsiteX2" fmla="*/ 86391 w 216667"/>
                <a:gd name="connsiteY2" fmla="*/ 258167 h 499277"/>
                <a:gd name="connsiteX3" fmla="*/ 32720 w 216667"/>
                <a:gd name="connsiteY3" fmla="*/ 243987 h 499277"/>
                <a:gd name="connsiteX4" fmla="*/ 34692 w 216667"/>
                <a:gd name="connsiteY4" fmla="*/ 190253 h 499277"/>
                <a:gd name="connsiteX5" fmla="*/ 66834 w 216667"/>
                <a:gd name="connsiteY5" fmla="*/ 37543 h 499277"/>
                <a:gd name="connsiteX6" fmla="*/ 0 w 216667"/>
                <a:gd name="connsiteY6" fmla="*/ 0 h 4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667" h="499277">
                  <a:moveTo>
                    <a:pt x="216190" y="508245"/>
                  </a:moveTo>
                  <a:lnTo>
                    <a:pt x="222734" y="383206"/>
                  </a:lnTo>
                  <a:cubicBezTo>
                    <a:pt x="222734" y="318872"/>
                    <a:pt x="163700" y="278389"/>
                    <a:pt x="86391" y="258167"/>
                  </a:cubicBezTo>
                  <a:cubicBezTo>
                    <a:pt x="72964" y="254663"/>
                    <a:pt x="32720" y="243987"/>
                    <a:pt x="32720" y="243987"/>
                  </a:cubicBezTo>
                  <a:cubicBezTo>
                    <a:pt x="32130" y="230032"/>
                    <a:pt x="32720" y="206569"/>
                    <a:pt x="34692" y="190253"/>
                  </a:cubicBezTo>
                  <a:cubicBezTo>
                    <a:pt x="79194" y="129774"/>
                    <a:pt x="82057" y="71418"/>
                    <a:pt x="66834" y="37543"/>
                  </a:cubicBezTo>
                  <a:cubicBezTo>
                    <a:pt x="33436" y="26955"/>
                    <a:pt x="0" y="0"/>
                    <a:pt x="0" y="0"/>
                  </a:cubicBez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7490117" y="3116396"/>
              <a:ext cx="329712" cy="405074"/>
            </a:xfrm>
            <a:custGeom>
              <a:avLst/>
              <a:gdLst>
                <a:gd name="connsiteX0" fmla="*/ 326462 w 329711"/>
                <a:gd name="connsiteY0" fmla="*/ 407875 h 405074"/>
                <a:gd name="connsiteX1" fmla="*/ 330745 w 329711"/>
                <a:gd name="connsiteY1" fmla="*/ 178233 h 405074"/>
                <a:gd name="connsiteX2" fmla="*/ 165450 w 329711"/>
                <a:gd name="connsiteY2" fmla="*/ 0 h 405074"/>
                <a:gd name="connsiteX3" fmla="*/ 92 w 329711"/>
                <a:gd name="connsiteY3" fmla="*/ 178408 h 405074"/>
                <a:gd name="connsiteX4" fmla="*/ 657 w 329711"/>
                <a:gd name="connsiteY4" fmla="*/ 411053 h 40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711" h="405074">
                  <a:moveTo>
                    <a:pt x="326462" y="407875"/>
                  </a:moveTo>
                  <a:cubicBezTo>
                    <a:pt x="284900" y="380405"/>
                    <a:pt x="332881" y="272373"/>
                    <a:pt x="330745" y="178233"/>
                  </a:cubicBezTo>
                  <a:cubicBezTo>
                    <a:pt x="330858" y="86918"/>
                    <a:pt x="261236" y="0"/>
                    <a:pt x="165450" y="0"/>
                  </a:cubicBezTo>
                  <a:cubicBezTo>
                    <a:pt x="70694" y="0"/>
                    <a:pt x="92" y="87056"/>
                    <a:pt x="92" y="178408"/>
                  </a:cubicBezTo>
                  <a:cubicBezTo>
                    <a:pt x="-2219" y="273943"/>
                    <a:pt x="40247" y="385618"/>
                    <a:pt x="657" y="411053"/>
                  </a:cubicBez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7232581" y="3444613"/>
              <a:ext cx="226088" cy="226088"/>
            </a:xfrm>
            <a:custGeom>
              <a:avLst/>
              <a:gdLst>
                <a:gd name="connsiteX0" fmla="*/ 231439 w 226087"/>
                <a:gd name="connsiteY0" fmla="*/ 57451 h 226087"/>
                <a:gd name="connsiteX1" fmla="*/ 146493 w 226087"/>
                <a:gd name="connsiteY1" fmla="*/ 3932 h 226087"/>
                <a:gd name="connsiteX2" fmla="*/ 133518 w 226087"/>
                <a:gd name="connsiteY2" fmla="*/ 0 h 226087"/>
                <a:gd name="connsiteX3" fmla="*/ 0 w 226087"/>
                <a:gd name="connsiteY3" fmla="*/ 235458 h 226087"/>
              </a:gdLst>
              <a:ahLst/>
              <a:cxnLst>
                <a:cxn ang="0">
                  <a:pos x="connsiteX0" y="connsiteY0"/>
                </a:cxn>
                <a:cxn ang="0">
                  <a:pos x="connsiteX1" y="connsiteY1"/>
                </a:cxn>
                <a:cxn ang="0">
                  <a:pos x="connsiteX2" y="connsiteY2"/>
                </a:cxn>
                <a:cxn ang="0">
                  <a:pos x="connsiteX3" y="connsiteY3"/>
                </a:cxn>
              </a:cxnLst>
              <a:rect l="l" t="t" r="r" b="b"/>
              <a:pathLst>
                <a:path w="226087" h="226087">
                  <a:moveTo>
                    <a:pt x="231439" y="57451"/>
                  </a:moveTo>
                  <a:cubicBezTo>
                    <a:pt x="211267" y="33109"/>
                    <a:pt x="181938" y="15550"/>
                    <a:pt x="146493" y="3932"/>
                  </a:cubicBezTo>
                  <a:cubicBezTo>
                    <a:pt x="142260" y="2525"/>
                    <a:pt x="137926" y="1231"/>
                    <a:pt x="133518" y="0"/>
                  </a:cubicBezTo>
                  <a:lnTo>
                    <a:pt x="0" y="235458"/>
                  </a:lnTo>
                </a:path>
              </a:pathLst>
            </a:custGeom>
            <a:grpFill/>
            <a:ln w="19050" cap="rnd">
              <a:solidFill>
                <a:srgbClr val="6D7579"/>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9" name="Customer_satisfaction2" descr="{&quot;Key&quot;:&quot;POWER_USER_SHAPE_ICON&quot;,&quot;Value&quot;:&quot;POWER_USER_SHAPE_ICON_STYLE_1&quot;}"/>
          <p:cNvGrpSpPr>
            <a:grpSpLocks noChangeAspect="1"/>
          </p:cNvGrpSpPr>
          <p:nvPr/>
        </p:nvGrpSpPr>
        <p:grpSpPr>
          <a:xfrm>
            <a:off x="604881" y="6377576"/>
            <a:ext cx="467354" cy="607991"/>
            <a:chOff x="6643255" y="1481927"/>
            <a:chExt cx="507880" cy="660712"/>
          </a:xfrm>
          <a:solidFill>
            <a:srgbClr val="6D7579"/>
          </a:solidFill>
        </p:grpSpPr>
        <p:grpSp>
          <p:nvGrpSpPr>
            <p:cNvPr id="190" name="Hand5" descr="{&quot;Key&quot;:&quot;POWER_USER_SHAPE_ICON&quot;,&quot;Value&quot;:&quot;POWER_USER_SHAPE_ICON_STYLE_1&quot;}"/>
            <p:cNvGrpSpPr>
              <a:grpSpLocks noChangeAspect="1"/>
            </p:cNvGrpSpPr>
            <p:nvPr>
              <p:custDataLst>
                <p:tags r:id="rId2"/>
              </p:custDataLst>
            </p:nvPr>
          </p:nvGrpSpPr>
          <p:grpSpPr>
            <a:xfrm>
              <a:off x="6643255" y="1821595"/>
              <a:ext cx="507880" cy="321044"/>
              <a:chOff x="5035551" y="327026"/>
              <a:chExt cx="306388" cy="193676"/>
            </a:xfrm>
            <a:grpFill/>
          </p:grpSpPr>
          <p:sp>
            <p:nvSpPr>
              <p:cNvPr id="195" name="Freeform 1522"/>
              <p:cNvSpPr/>
              <p:nvPr/>
            </p:nvSpPr>
            <p:spPr bwMode="auto">
              <a:xfrm>
                <a:off x="5087938" y="342901"/>
                <a:ext cx="150813" cy="73025"/>
              </a:xfrm>
              <a:custGeom>
                <a:avLst/>
                <a:gdLst>
                  <a:gd name="T0" fmla="*/ 12 w 247"/>
                  <a:gd name="T1" fmla="*/ 119 h 119"/>
                  <a:gd name="T2" fmla="*/ 0 w 247"/>
                  <a:gd name="T3" fmla="*/ 107 h 119"/>
                  <a:gd name="T4" fmla="*/ 86 w 247"/>
                  <a:gd name="T5" fmla="*/ 22 h 119"/>
                  <a:gd name="T6" fmla="*/ 133 w 247"/>
                  <a:gd name="T7" fmla="*/ 1 h 119"/>
                  <a:gd name="T8" fmla="*/ 204 w 247"/>
                  <a:gd name="T9" fmla="*/ 0 h 119"/>
                  <a:gd name="T10" fmla="*/ 235 w 247"/>
                  <a:gd name="T11" fmla="*/ 12 h 119"/>
                  <a:gd name="T12" fmla="*/ 247 w 247"/>
                  <a:gd name="T13" fmla="*/ 42 h 119"/>
                  <a:gd name="T14" fmla="*/ 206 w 247"/>
                  <a:gd name="T15" fmla="*/ 84 h 119"/>
                  <a:gd name="T16" fmla="*/ 155 w 247"/>
                  <a:gd name="T17" fmla="*/ 85 h 119"/>
                  <a:gd name="T18" fmla="*/ 155 w 247"/>
                  <a:gd name="T19" fmla="*/ 68 h 119"/>
                  <a:gd name="T20" fmla="*/ 206 w 247"/>
                  <a:gd name="T21" fmla="*/ 67 h 119"/>
                  <a:gd name="T22" fmla="*/ 230 w 247"/>
                  <a:gd name="T23" fmla="*/ 42 h 119"/>
                  <a:gd name="T24" fmla="*/ 223 w 247"/>
                  <a:gd name="T25" fmla="*/ 24 h 119"/>
                  <a:gd name="T26" fmla="*/ 205 w 247"/>
                  <a:gd name="T27" fmla="*/ 17 h 119"/>
                  <a:gd name="T28" fmla="*/ 134 w 247"/>
                  <a:gd name="T29" fmla="*/ 18 h 119"/>
                  <a:gd name="T30" fmla="*/ 97 w 247"/>
                  <a:gd name="T31" fmla="*/ 33 h 119"/>
                  <a:gd name="T32" fmla="*/ 12 w 247"/>
                  <a:gd name="T3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19">
                    <a:moveTo>
                      <a:pt x="12" y="119"/>
                    </a:moveTo>
                    <a:lnTo>
                      <a:pt x="0" y="107"/>
                    </a:lnTo>
                    <a:lnTo>
                      <a:pt x="86" y="22"/>
                    </a:lnTo>
                    <a:cubicBezTo>
                      <a:pt x="98" y="9"/>
                      <a:pt x="115" y="2"/>
                      <a:pt x="133" y="1"/>
                    </a:cubicBezTo>
                    <a:lnTo>
                      <a:pt x="204" y="0"/>
                    </a:lnTo>
                    <a:cubicBezTo>
                      <a:pt x="216" y="0"/>
                      <a:pt x="226" y="4"/>
                      <a:pt x="235" y="12"/>
                    </a:cubicBezTo>
                    <a:cubicBezTo>
                      <a:pt x="243" y="20"/>
                      <a:pt x="247" y="31"/>
                      <a:pt x="247" y="42"/>
                    </a:cubicBezTo>
                    <a:cubicBezTo>
                      <a:pt x="247" y="65"/>
                      <a:pt x="229" y="84"/>
                      <a:pt x="206" y="84"/>
                    </a:cubicBezTo>
                    <a:lnTo>
                      <a:pt x="155" y="85"/>
                    </a:lnTo>
                    <a:lnTo>
                      <a:pt x="155" y="68"/>
                    </a:lnTo>
                    <a:lnTo>
                      <a:pt x="206" y="67"/>
                    </a:lnTo>
                    <a:cubicBezTo>
                      <a:pt x="219" y="67"/>
                      <a:pt x="230" y="56"/>
                      <a:pt x="230" y="42"/>
                    </a:cubicBezTo>
                    <a:cubicBezTo>
                      <a:pt x="230" y="35"/>
                      <a:pt x="228" y="29"/>
                      <a:pt x="223" y="24"/>
                    </a:cubicBezTo>
                    <a:cubicBezTo>
                      <a:pt x="218" y="19"/>
                      <a:pt x="212" y="16"/>
                      <a:pt x="205" y="17"/>
                    </a:cubicBezTo>
                    <a:lnTo>
                      <a:pt x="134" y="18"/>
                    </a:lnTo>
                    <a:cubicBezTo>
                      <a:pt x="120" y="18"/>
                      <a:pt x="107" y="24"/>
                      <a:pt x="97" y="33"/>
                    </a:cubicBezTo>
                    <a:lnTo>
                      <a:pt x="12" y="119"/>
                    </a:lnTo>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1523"/>
              <p:cNvSpPr/>
              <p:nvPr/>
            </p:nvSpPr>
            <p:spPr bwMode="auto">
              <a:xfrm>
                <a:off x="5140326" y="327026"/>
                <a:ext cx="201613" cy="141288"/>
              </a:xfrm>
              <a:custGeom>
                <a:avLst/>
                <a:gdLst>
                  <a:gd name="T0" fmla="*/ 11 w 332"/>
                  <a:gd name="T1" fmla="*/ 233 h 233"/>
                  <a:gd name="T2" fmla="*/ 0 w 332"/>
                  <a:gd name="T3" fmla="*/ 221 h 233"/>
                  <a:gd name="T4" fmla="*/ 5 w 332"/>
                  <a:gd name="T5" fmla="*/ 215 h 233"/>
                  <a:gd name="T6" fmla="*/ 49 w 332"/>
                  <a:gd name="T7" fmla="*/ 190 h 233"/>
                  <a:gd name="T8" fmla="*/ 174 w 332"/>
                  <a:gd name="T9" fmla="*/ 159 h 233"/>
                  <a:gd name="T10" fmla="*/ 245 w 332"/>
                  <a:gd name="T11" fmla="*/ 118 h 233"/>
                  <a:gd name="T12" fmla="*/ 310 w 332"/>
                  <a:gd name="T13" fmla="*/ 53 h 233"/>
                  <a:gd name="T14" fmla="*/ 316 w 332"/>
                  <a:gd name="T15" fmla="*/ 40 h 233"/>
                  <a:gd name="T16" fmla="*/ 310 w 332"/>
                  <a:gd name="T17" fmla="*/ 26 h 233"/>
                  <a:gd name="T18" fmla="*/ 282 w 332"/>
                  <a:gd name="T19" fmla="*/ 26 h 233"/>
                  <a:gd name="T20" fmla="*/ 225 w 332"/>
                  <a:gd name="T21" fmla="*/ 83 h 233"/>
                  <a:gd name="T22" fmla="*/ 159 w 332"/>
                  <a:gd name="T23" fmla="*/ 111 h 233"/>
                  <a:gd name="T24" fmla="*/ 53 w 332"/>
                  <a:gd name="T25" fmla="*/ 114 h 233"/>
                  <a:gd name="T26" fmla="*/ 53 w 332"/>
                  <a:gd name="T27" fmla="*/ 97 h 233"/>
                  <a:gd name="T28" fmla="*/ 159 w 332"/>
                  <a:gd name="T29" fmla="*/ 95 h 233"/>
                  <a:gd name="T30" fmla="*/ 214 w 332"/>
                  <a:gd name="T31" fmla="*/ 71 h 233"/>
                  <a:gd name="T32" fmla="*/ 271 w 332"/>
                  <a:gd name="T33" fmla="*/ 14 h 233"/>
                  <a:gd name="T34" fmla="*/ 322 w 332"/>
                  <a:gd name="T35" fmla="*/ 14 h 233"/>
                  <a:gd name="T36" fmla="*/ 332 w 332"/>
                  <a:gd name="T37" fmla="*/ 40 h 233"/>
                  <a:gd name="T38" fmla="*/ 322 w 332"/>
                  <a:gd name="T39" fmla="*/ 65 h 233"/>
                  <a:gd name="T40" fmla="*/ 257 w 332"/>
                  <a:gd name="T41" fmla="*/ 130 h 233"/>
                  <a:gd name="T42" fmla="*/ 178 w 332"/>
                  <a:gd name="T43" fmla="*/ 175 h 233"/>
                  <a:gd name="T44" fmla="*/ 53 w 332"/>
                  <a:gd name="T45" fmla="*/ 207 h 233"/>
                  <a:gd name="T46" fmla="*/ 17 w 332"/>
                  <a:gd name="T47" fmla="*/ 227 h 233"/>
                  <a:gd name="T48" fmla="*/ 11 w 332"/>
                  <a:gd name="T49"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233">
                    <a:moveTo>
                      <a:pt x="11" y="233"/>
                    </a:moveTo>
                    <a:lnTo>
                      <a:pt x="0" y="221"/>
                    </a:lnTo>
                    <a:lnTo>
                      <a:pt x="5" y="215"/>
                    </a:lnTo>
                    <a:cubicBezTo>
                      <a:pt x="17" y="203"/>
                      <a:pt x="33" y="195"/>
                      <a:pt x="49" y="190"/>
                    </a:cubicBezTo>
                    <a:lnTo>
                      <a:pt x="174" y="159"/>
                    </a:lnTo>
                    <a:cubicBezTo>
                      <a:pt x="201" y="152"/>
                      <a:pt x="225" y="138"/>
                      <a:pt x="245" y="118"/>
                    </a:cubicBezTo>
                    <a:lnTo>
                      <a:pt x="310" y="53"/>
                    </a:lnTo>
                    <a:cubicBezTo>
                      <a:pt x="314" y="50"/>
                      <a:pt x="316" y="45"/>
                      <a:pt x="316" y="40"/>
                    </a:cubicBezTo>
                    <a:cubicBezTo>
                      <a:pt x="316" y="34"/>
                      <a:pt x="314" y="30"/>
                      <a:pt x="310" y="26"/>
                    </a:cubicBezTo>
                    <a:cubicBezTo>
                      <a:pt x="302" y="18"/>
                      <a:pt x="290" y="18"/>
                      <a:pt x="282" y="26"/>
                    </a:cubicBezTo>
                    <a:lnTo>
                      <a:pt x="225" y="83"/>
                    </a:lnTo>
                    <a:cubicBezTo>
                      <a:pt x="208" y="101"/>
                      <a:pt x="184" y="111"/>
                      <a:pt x="159" y="111"/>
                    </a:cubicBezTo>
                    <a:lnTo>
                      <a:pt x="53" y="114"/>
                    </a:lnTo>
                    <a:lnTo>
                      <a:pt x="53" y="97"/>
                    </a:lnTo>
                    <a:lnTo>
                      <a:pt x="159" y="95"/>
                    </a:lnTo>
                    <a:cubicBezTo>
                      <a:pt x="179" y="94"/>
                      <a:pt x="199" y="86"/>
                      <a:pt x="214" y="71"/>
                    </a:cubicBezTo>
                    <a:lnTo>
                      <a:pt x="271" y="14"/>
                    </a:lnTo>
                    <a:cubicBezTo>
                      <a:pt x="285" y="0"/>
                      <a:pt x="308" y="0"/>
                      <a:pt x="322" y="14"/>
                    </a:cubicBezTo>
                    <a:cubicBezTo>
                      <a:pt x="328" y="21"/>
                      <a:pt x="332" y="30"/>
                      <a:pt x="332" y="40"/>
                    </a:cubicBezTo>
                    <a:cubicBezTo>
                      <a:pt x="332" y="49"/>
                      <a:pt x="328" y="58"/>
                      <a:pt x="322" y="65"/>
                    </a:cubicBezTo>
                    <a:lnTo>
                      <a:pt x="257" y="130"/>
                    </a:lnTo>
                    <a:cubicBezTo>
                      <a:pt x="235" y="152"/>
                      <a:pt x="208" y="167"/>
                      <a:pt x="178" y="175"/>
                    </a:cubicBezTo>
                    <a:lnTo>
                      <a:pt x="53" y="207"/>
                    </a:lnTo>
                    <a:cubicBezTo>
                      <a:pt x="40" y="210"/>
                      <a:pt x="27" y="217"/>
                      <a:pt x="17" y="227"/>
                    </a:cubicBezTo>
                    <a:lnTo>
                      <a:pt x="11" y="233"/>
                    </a:lnTo>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1524"/>
              <p:cNvSpPr/>
              <p:nvPr/>
            </p:nvSpPr>
            <p:spPr bwMode="auto">
              <a:xfrm>
                <a:off x="5226051" y="327026"/>
                <a:ext cx="76200" cy="55563"/>
              </a:xfrm>
              <a:custGeom>
                <a:avLst/>
                <a:gdLst>
                  <a:gd name="T0" fmla="*/ 12 w 124"/>
                  <a:gd name="T1" fmla="*/ 91 h 91"/>
                  <a:gd name="T2" fmla="*/ 0 w 124"/>
                  <a:gd name="T3" fmla="*/ 79 h 91"/>
                  <a:gd name="T4" fmla="*/ 70 w 124"/>
                  <a:gd name="T5" fmla="*/ 9 h 91"/>
                  <a:gd name="T6" fmla="*/ 94 w 124"/>
                  <a:gd name="T7" fmla="*/ 1 h 91"/>
                  <a:gd name="T8" fmla="*/ 120 w 124"/>
                  <a:gd name="T9" fmla="*/ 20 h 91"/>
                  <a:gd name="T10" fmla="*/ 113 w 124"/>
                  <a:gd name="T11" fmla="*/ 52 h 91"/>
                  <a:gd name="T12" fmla="*/ 101 w 124"/>
                  <a:gd name="T13" fmla="*/ 40 h 91"/>
                  <a:gd name="T14" fmla="*/ 104 w 124"/>
                  <a:gd name="T15" fmla="*/ 26 h 91"/>
                  <a:gd name="T16" fmla="*/ 93 w 124"/>
                  <a:gd name="T17" fmla="*/ 17 h 91"/>
                  <a:gd name="T18" fmla="*/ 82 w 124"/>
                  <a:gd name="T19" fmla="*/ 21 h 91"/>
                  <a:gd name="T20" fmla="*/ 12 w 124"/>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91">
                    <a:moveTo>
                      <a:pt x="12" y="91"/>
                    </a:moveTo>
                    <a:lnTo>
                      <a:pt x="0" y="79"/>
                    </a:lnTo>
                    <a:lnTo>
                      <a:pt x="70" y="9"/>
                    </a:lnTo>
                    <a:cubicBezTo>
                      <a:pt x="77" y="3"/>
                      <a:pt x="86" y="0"/>
                      <a:pt x="94" y="1"/>
                    </a:cubicBezTo>
                    <a:cubicBezTo>
                      <a:pt x="106" y="2"/>
                      <a:pt x="116" y="9"/>
                      <a:pt x="120" y="20"/>
                    </a:cubicBezTo>
                    <a:cubicBezTo>
                      <a:pt x="124" y="31"/>
                      <a:pt x="121" y="43"/>
                      <a:pt x="113" y="52"/>
                    </a:cubicBezTo>
                    <a:lnTo>
                      <a:pt x="101" y="40"/>
                    </a:lnTo>
                    <a:cubicBezTo>
                      <a:pt x="105" y="36"/>
                      <a:pt x="106" y="31"/>
                      <a:pt x="104" y="26"/>
                    </a:cubicBezTo>
                    <a:cubicBezTo>
                      <a:pt x="102" y="21"/>
                      <a:pt x="98" y="18"/>
                      <a:pt x="93" y="17"/>
                    </a:cubicBezTo>
                    <a:cubicBezTo>
                      <a:pt x="89" y="17"/>
                      <a:pt x="85" y="18"/>
                      <a:pt x="82" y="21"/>
                    </a:cubicBezTo>
                    <a:lnTo>
                      <a:pt x="12" y="91"/>
                    </a:lnTo>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1525"/>
              <p:cNvSpPr/>
              <p:nvPr/>
            </p:nvSpPr>
            <p:spPr bwMode="auto">
              <a:xfrm>
                <a:off x="5035551" y="395289"/>
                <a:ext cx="125413" cy="125413"/>
              </a:xfrm>
              <a:custGeom>
                <a:avLst/>
                <a:gdLst>
                  <a:gd name="T0" fmla="*/ 48 w 79"/>
                  <a:gd name="T1" fmla="*/ 79 h 79"/>
                  <a:gd name="T2" fmla="*/ 44 w 79"/>
                  <a:gd name="T3" fmla="*/ 74 h 79"/>
                  <a:gd name="T4" fmla="*/ 70 w 79"/>
                  <a:gd name="T5" fmla="*/ 48 h 79"/>
                  <a:gd name="T6" fmla="*/ 31 w 79"/>
                  <a:gd name="T7" fmla="*/ 9 h 79"/>
                  <a:gd name="T8" fmla="*/ 4 w 79"/>
                  <a:gd name="T9" fmla="*/ 35 h 79"/>
                  <a:gd name="T10" fmla="*/ 0 w 79"/>
                  <a:gd name="T11" fmla="*/ 31 h 79"/>
                  <a:gd name="T12" fmla="*/ 31 w 79"/>
                  <a:gd name="T13" fmla="*/ 0 h 79"/>
                  <a:gd name="T14" fmla="*/ 79 w 79"/>
                  <a:gd name="T15" fmla="*/ 48 h 79"/>
                  <a:gd name="T16" fmla="*/ 48 w 79"/>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9">
                    <a:moveTo>
                      <a:pt x="48" y="79"/>
                    </a:moveTo>
                    <a:lnTo>
                      <a:pt x="44" y="74"/>
                    </a:lnTo>
                    <a:lnTo>
                      <a:pt x="70" y="48"/>
                    </a:lnTo>
                    <a:lnTo>
                      <a:pt x="31" y="9"/>
                    </a:lnTo>
                    <a:lnTo>
                      <a:pt x="4" y="35"/>
                    </a:lnTo>
                    <a:lnTo>
                      <a:pt x="0" y="31"/>
                    </a:lnTo>
                    <a:lnTo>
                      <a:pt x="31" y="0"/>
                    </a:lnTo>
                    <a:lnTo>
                      <a:pt x="79" y="48"/>
                    </a:lnTo>
                    <a:lnTo>
                      <a:pt x="48" y="79"/>
                    </a:ln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1" name="Group 190"/>
            <p:cNvGrpSpPr/>
            <p:nvPr/>
          </p:nvGrpSpPr>
          <p:grpSpPr>
            <a:xfrm>
              <a:off x="6816934" y="1481927"/>
              <a:ext cx="292561" cy="276180"/>
              <a:chOff x="6730094" y="1491943"/>
              <a:chExt cx="292561" cy="276180"/>
            </a:xfrm>
            <a:grpFill/>
          </p:grpSpPr>
          <p:sp>
            <p:nvSpPr>
              <p:cNvPr id="192" name="Star3"/>
              <p:cNvSpPr>
                <a:spLocks noChangeAspect="1"/>
              </p:cNvSpPr>
              <p:nvPr>
                <p:custDataLst>
                  <p:tags r:id="rId3"/>
                </p:custDataLst>
              </p:nvPr>
            </p:nvSpPr>
            <p:spPr bwMode="auto">
              <a:xfrm>
                <a:off x="6730094" y="1634863"/>
                <a:ext cx="140161" cy="133260"/>
              </a:xfrm>
              <a:custGeom>
                <a:avLst/>
                <a:gdLst>
                  <a:gd name="T0" fmla="*/ 666 w 706"/>
                  <a:gd name="T1" fmla="*/ 223 h 670"/>
                  <a:gd name="T2" fmla="*/ 477 w 706"/>
                  <a:gd name="T3" fmla="*/ 195 h 670"/>
                  <a:gd name="T4" fmla="*/ 393 w 706"/>
                  <a:gd name="T5" fmla="*/ 24 h 670"/>
                  <a:gd name="T6" fmla="*/ 353 w 706"/>
                  <a:gd name="T7" fmla="*/ 0 h 670"/>
                  <a:gd name="T8" fmla="*/ 314 w 706"/>
                  <a:gd name="T9" fmla="*/ 24 h 670"/>
                  <a:gd name="T10" fmla="*/ 230 w 706"/>
                  <a:gd name="T11" fmla="*/ 195 h 670"/>
                  <a:gd name="T12" fmla="*/ 41 w 706"/>
                  <a:gd name="T13" fmla="*/ 223 h 670"/>
                  <a:gd name="T14" fmla="*/ 5 w 706"/>
                  <a:gd name="T15" fmla="*/ 252 h 670"/>
                  <a:gd name="T16" fmla="*/ 17 w 706"/>
                  <a:gd name="T17" fmla="*/ 297 h 670"/>
                  <a:gd name="T18" fmla="*/ 153 w 706"/>
                  <a:gd name="T19" fmla="*/ 430 h 670"/>
                  <a:gd name="T20" fmla="*/ 121 w 706"/>
                  <a:gd name="T21" fmla="*/ 618 h 670"/>
                  <a:gd name="T22" fmla="*/ 138 w 706"/>
                  <a:gd name="T23" fmla="*/ 661 h 670"/>
                  <a:gd name="T24" fmla="*/ 164 w 706"/>
                  <a:gd name="T25" fmla="*/ 670 h 670"/>
                  <a:gd name="T26" fmla="*/ 184 w 706"/>
                  <a:gd name="T27" fmla="*/ 665 h 670"/>
                  <a:gd name="T28" fmla="*/ 353 w 706"/>
                  <a:gd name="T29" fmla="*/ 576 h 670"/>
                  <a:gd name="T30" fmla="*/ 522 w 706"/>
                  <a:gd name="T31" fmla="*/ 665 h 670"/>
                  <a:gd name="T32" fmla="*/ 543 w 706"/>
                  <a:gd name="T33" fmla="*/ 670 h 670"/>
                  <a:gd name="T34" fmla="*/ 568 w 706"/>
                  <a:gd name="T35" fmla="*/ 661 h 670"/>
                  <a:gd name="T36" fmla="*/ 586 w 706"/>
                  <a:gd name="T37" fmla="*/ 618 h 670"/>
                  <a:gd name="T38" fmla="*/ 554 w 706"/>
                  <a:gd name="T39" fmla="*/ 430 h 670"/>
                  <a:gd name="T40" fmla="*/ 690 w 706"/>
                  <a:gd name="T41" fmla="*/ 297 h 670"/>
                  <a:gd name="T42" fmla="*/ 701 w 706"/>
                  <a:gd name="T43" fmla="*/ 252 h 670"/>
                  <a:gd name="T44" fmla="*/ 666 w 706"/>
                  <a:gd name="T45" fmla="*/ 22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6" h="670">
                    <a:moveTo>
                      <a:pt x="666" y="223"/>
                    </a:moveTo>
                    <a:lnTo>
                      <a:pt x="477" y="195"/>
                    </a:lnTo>
                    <a:lnTo>
                      <a:pt x="393" y="24"/>
                    </a:lnTo>
                    <a:cubicBezTo>
                      <a:pt x="385" y="9"/>
                      <a:pt x="370" y="0"/>
                      <a:pt x="353" y="0"/>
                    </a:cubicBezTo>
                    <a:cubicBezTo>
                      <a:pt x="337" y="0"/>
                      <a:pt x="321" y="9"/>
                      <a:pt x="314" y="24"/>
                    </a:cubicBezTo>
                    <a:lnTo>
                      <a:pt x="230" y="195"/>
                    </a:lnTo>
                    <a:lnTo>
                      <a:pt x="41" y="223"/>
                    </a:lnTo>
                    <a:cubicBezTo>
                      <a:pt x="24" y="225"/>
                      <a:pt x="11" y="237"/>
                      <a:pt x="5" y="252"/>
                    </a:cubicBezTo>
                    <a:cubicBezTo>
                      <a:pt x="0" y="268"/>
                      <a:pt x="5" y="286"/>
                      <a:pt x="17" y="297"/>
                    </a:cubicBezTo>
                    <a:lnTo>
                      <a:pt x="153" y="430"/>
                    </a:lnTo>
                    <a:lnTo>
                      <a:pt x="121" y="618"/>
                    </a:lnTo>
                    <a:cubicBezTo>
                      <a:pt x="118" y="635"/>
                      <a:pt x="125" y="652"/>
                      <a:pt x="138" y="661"/>
                    </a:cubicBezTo>
                    <a:cubicBezTo>
                      <a:pt x="146" y="667"/>
                      <a:pt x="155" y="670"/>
                      <a:pt x="164" y="670"/>
                    </a:cubicBezTo>
                    <a:cubicBezTo>
                      <a:pt x="171" y="670"/>
                      <a:pt x="178" y="668"/>
                      <a:pt x="184" y="665"/>
                    </a:cubicBezTo>
                    <a:lnTo>
                      <a:pt x="353" y="576"/>
                    </a:lnTo>
                    <a:lnTo>
                      <a:pt x="522" y="665"/>
                    </a:lnTo>
                    <a:cubicBezTo>
                      <a:pt x="529" y="668"/>
                      <a:pt x="536" y="670"/>
                      <a:pt x="543" y="670"/>
                    </a:cubicBezTo>
                    <a:cubicBezTo>
                      <a:pt x="552" y="670"/>
                      <a:pt x="561" y="667"/>
                      <a:pt x="568" y="661"/>
                    </a:cubicBezTo>
                    <a:cubicBezTo>
                      <a:pt x="582" y="652"/>
                      <a:pt x="589" y="635"/>
                      <a:pt x="586" y="618"/>
                    </a:cubicBezTo>
                    <a:lnTo>
                      <a:pt x="554" y="430"/>
                    </a:lnTo>
                    <a:lnTo>
                      <a:pt x="690" y="297"/>
                    </a:lnTo>
                    <a:cubicBezTo>
                      <a:pt x="702" y="286"/>
                      <a:pt x="706" y="268"/>
                      <a:pt x="701" y="252"/>
                    </a:cubicBezTo>
                    <a:cubicBezTo>
                      <a:pt x="696" y="237"/>
                      <a:pt x="682" y="225"/>
                      <a:pt x="666" y="223"/>
                    </a:cubicBezTo>
                    <a:close/>
                  </a:path>
                </a:pathLst>
              </a:custGeom>
              <a:grpFill/>
              <a:ln w="19050">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Star3"/>
              <p:cNvSpPr>
                <a:spLocks noChangeAspect="1"/>
              </p:cNvSpPr>
              <p:nvPr>
                <p:custDataLst>
                  <p:tags r:id="rId4"/>
                </p:custDataLst>
              </p:nvPr>
            </p:nvSpPr>
            <p:spPr bwMode="auto">
              <a:xfrm>
                <a:off x="6882494" y="1634863"/>
                <a:ext cx="140161" cy="133260"/>
              </a:xfrm>
              <a:custGeom>
                <a:avLst/>
                <a:gdLst>
                  <a:gd name="T0" fmla="*/ 666 w 706"/>
                  <a:gd name="T1" fmla="*/ 223 h 670"/>
                  <a:gd name="T2" fmla="*/ 477 w 706"/>
                  <a:gd name="T3" fmla="*/ 195 h 670"/>
                  <a:gd name="T4" fmla="*/ 393 w 706"/>
                  <a:gd name="T5" fmla="*/ 24 h 670"/>
                  <a:gd name="T6" fmla="*/ 353 w 706"/>
                  <a:gd name="T7" fmla="*/ 0 h 670"/>
                  <a:gd name="T8" fmla="*/ 314 w 706"/>
                  <a:gd name="T9" fmla="*/ 24 h 670"/>
                  <a:gd name="T10" fmla="*/ 230 w 706"/>
                  <a:gd name="T11" fmla="*/ 195 h 670"/>
                  <a:gd name="T12" fmla="*/ 41 w 706"/>
                  <a:gd name="T13" fmla="*/ 223 h 670"/>
                  <a:gd name="T14" fmla="*/ 5 w 706"/>
                  <a:gd name="T15" fmla="*/ 252 h 670"/>
                  <a:gd name="T16" fmla="*/ 17 w 706"/>
                  <a:gd name="T17" fmla="*/ 297 h 670"/>
                  <a:gd name="T18" fmla="*/ 153 w 706"/>
                  <a:gd name="T19" fmla="*/ 430 h 670"/>
                  <a:gd name="T20" fmla="*/ 121 w 706"/>
                  <a:gd name="T21" fmla="*/ 618 h 670"/>
                  <a:gd name="T22" fmla="*/ 138 w 706"/>
                  <a:gd name="T23" fmla="*/ 661 h 670"/>
                  <a:gd name="T24" fmla="*/ 164 w 706"/>
                  <a:gd name="T25" fmla="*/ 670 h 670"/>
                  <a:gd name="T26" fmla="*/ 184 w 706"/>
                  <a:gd name="T27" fmla="*/ 665 h 670"/>
                  <a:gd name="T28" fmla="*/ 353 w 706"/>
                  <a:gd name="T29" fmla="*/ 576 h 670"/>
                  <a:gd name="T30" fmla="*/ 522 w 706"/>
                  <a:gd name="T31" fmla="*/ 665 h 670"/>
                  <a:gd name="T32" fmla="*/ 543 w 706"/>
                  <a:gd name="T33" fmla="*/ 670 h 670"/>
                  <a:gd name="T34" fmla="*/ 568 w 706"/>
                  <a:gd name="T35" fmla="*/ 661 h 670"/>
                  <a:gd name="T36" fmla="*/ 586 w 706"/>
                  <a:gd name="T37" fmla="*/ 618 h 670"/>
                  <a:gd name="T38" fmla="*/ 554 w 706"/>
                  <a:gd name="T39" fmla="*/ 430 h 670"/>
                  <a:gd name="T40" fmla="*/ 690 w 706"/>
                  <a:gd name="T41" fmla="*/ 297 h 670"/>
                  <a:gd name="T42" fmla="*/ 701 w 706"/>
                  <a:gd name="T43" fmla="*/ 252 h 670"/>
                  <a:gd name="T44" fmla="*/ 666 w 706"/>
                  <a:gd name="T45" fmla="*/ 22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6" h="670">
                    <a:moveTo>
                      <a:pt x="666" y="223"/>
                    </a:moveTo>
                    <a:lnTo>
                      <a:pt x="477" y="195"/>
                    </a:lnTo>
                    <a:lnTo>
                      <a:pt x="393" y="24"/>
                    </a:lnTo>
                    <a:cubicBezTo>
                      <a:pt x="385" y="9"/>
                      <a:pt x="370" y="0"/>
                      <a:pt x="353" y="0"/>
                    </a:cubicBezTo>
                    <a:cubicBezTo>
                      <a:pt x="337" y="0"/>
                      <a:pt x="321" y="9"/>
                      <a:pt x="314" y="24"/>
                    </a:cubicBezTo>
                    <a:lnTo>
                      <a:pt x="230" y="195"/>
                    </a:lnTo>
                    <a:lnTo>
                      <a:pt x="41" y="223"/>
                    </a:lnTo>
                    <a:cubicBezTo>
                      <a:pt x="24" y="225"/>
                      <a:pt x="11" y="237"/>
                      <a:pt x="5" y="252"/>
                    </a:cubicBezTo>
                    <a:cubicBezTo>
                      <a:pt x="0" y="268"/>
                      <a:pt x="5" y="286"/>
                      <a:pt x="17" y="297"/>
                    </a:cubicBezTo>
                    <a:lnTo>
                      <a:pt x="153" y="430"/>
                    </a:lnTo>
                    <a:lnTo>
                      <a:pt x="121" y="618"/>
                    </a:lnTo>
                    <a:cubicBezTo>
                      <a:pt x="118" y="635"/>
                      <a:pt x="125" y="652"/>
                      <a:pt x="138" y="661"/>
                    </a:cubicBezTo>
                    <a:cubicBezTo>
                      <a:pt x="146" y="667"/>
                      <a:pt x="155" y="670"/>
                      <a:pt x="164" y="670"/>
                    </a:cubicBezTo>
                    <a:cubicBezTo>
                      <a:pt x="171" y="670"/>
                      <a:pt x="178" y="668"/>
                      <a:pt x="184" y="665"/>
                    </a:cubicBezTo>
                    <a:lnTo>
                      <a:pt x="353" y="576"/>
                    </a:lnTo>
                    <a:lnTo>
                      <a:pt x="522" y="665"/>
                    </a:lnTo>
                    <a:cubicBezTo>
                      <a:pt x="529" y="668"/>
                      <a:pt x="536" y="670"/>
                      <a:pt x="543" y="670"/>
                    </a:cubicBezTo>
                    <a:cubicBezTo>
                      <a:pt x="552" y="670"/>
                      <a:pt x="561" y="667"/>
                      <a:pt x="568" y="661"/>
                    </a:cubicBezTo>
                    <a:cubicBezTo>
                      <a:pt x="582" y="652"/>
                      <a:pt x="589" y="635"/>
                      <a:pt x="586" y="618"/>
                    </a:cubicBezTo>
                    <a:lnTo>
                      <a:pt x="554" y="430"/>
                    </a:lnTo>
                    <a:lnTo>
                      <a:pt x="690" y="297"/>
                    </a:lnTo>
                    <a:cubicBezTo>
                      <a:pt x="702" y="286"/>
                      <a:pt x="706" y="268"/>
                      <a:pt x="701" y="252"/>
                    </a:cubicBezTo>
                    <a:cubicBezTo>
                      <a:pt x="696" y="237"/>
                      <a:pt x="682" y="225"/>
                      <a:pt x="666" y="223"/>
                    </a:cubicBezTo>
                    <a:close/>
                  </a:path>
                </a:pathLst>
              </a:custGeom>
              <a:grpFill/>
              <a:ln w="19050">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Star3"/>
              <p:cNvSpPr>
                <a:spLocks noChangeAspect="1"/>
              </p:cNvSpPr>
              <p:nvPr>
                <p:custDataLst>
                  <p:tags r:id="rId5"/>
                </p:custDataLst>
              </p:nvPr>
            </p:nvSpPr>
            <p:spPr bwMode="auto">
              <a:xfrm>
                <a:off x="6806294" y="1491943"/>
                <a:ext cx="140161" cy="133260"/>
              </a:xfrm>
              <a:custGeom>
                <a:avLst/>
                <a:gdLst>
                  <a:gd name="T0" fmla="*/ 666 w 706"/>
                  <a:gd name="T1" fmla="*/ 223 h 670"/>
                  <a:gd name="T2" fmla="*/ 477 w 706"/>
                  <a:gd name="T3" fmla="*/ 195 h 670"/>
                  <a:gd name="T4" fmla="*/ 393 w 706"/>
                  <a:gd name="T5" fmla="*/ 24 h 670"/>
                  <a:gd name="T6" fmla="*/ 353 w 706"/>
                  <a:gd name="T7" fmla="*/ 0 h 670"/>
                  <a:gd name="T8" fmla="*/ 314 w 706"/>
                  <a:gd name="T9" fmla="*/ 24 h 670"/>
                  <a:gd name="T10" fmla="*/ 230 w 706"/>
                  <a:gd name="T11" fmla="*/ 195 h 670"/>
                  <a:gd name="T12" fmla="*/ 41 w 706"/>
                  <a:gd name="T13" fmla="*/ 223 h 670"/>
                  <a:gd name="T14" fmla="*/ 5 w 706"/>
                  <a:gd name="T15" fmla="*/ 252 h 670"/>
                  <a:gd name="T16" fmla="*/ 17 w 706"/>
                  <a:gd name="T17" fmla="*/ 297 h 670"/>
                  <a:gd name="T18" fmla="*/ 153 w 706"/>
                  <a:gd name="T19" fmla="*/ 430 h 670"/>
                  <a:gd name="T20" fmla="*/ 121 w 706"/>
                  <a:gd name="T21" fmla="*/ 618 h 670"/>
                  <a:gd name="T22" fmla="*/ 138 w 706"/>
                  <a:gd name="T23" fmla="*/ 661 h 670"/>
                  <a:gd name="T24" fmla="*/ 164 w 706"/>
                  <a:gd name="T25" fmla="*/ 670 h 670"/>
                  <a:gd name="T26" fmla="*/ 184 w 706"/>
                  <a:gd name="T27" fmla="*/ 665 h 670"/>
                  <a:gd name="T28" fmla="*/ 353 w 706"/>
                  <a:gd name="T29" fmla="*/ 576 h 670"/>
                  <a:gd name="T30" fmla="*/ 522 w 706"/>
                  <a:gd name="T31" fmla="*/ 665 h 670"/>
                  <a:gd name="T32" fmla="*/ 543 w 706"/>
                  <a:gd name="T33" fmla="*/ 670 h 670"/>
                  <a:gd name="T34" fmla="*/ 568 w 706"/>
                  <a:gd name="T35" fmla="*/ 661 h 670"/>
                  <a:gd name="T36" fmla="*/ 586 w 706"/>
                  <a:gd name="T37" fmla="*/ 618 h 670"/>
                  <a:gd name="T38" fmla="*/ 554 w 706"/>
                  <a:gd name="T39" fmla="*/ 430 h 670"/>
                  <a:gd name="T40" fmla="*/ 690 w 706"/>
                  <a:gd name="T41" fmla="*/ 297 h 670"/>
                  <a:gd name="T42" fmla="*/ 701 w 706"/>
                  <a:gd name="T43" fmla="*/ 252 h 670"/>
                  <a:gd name="T44" fmla="*/ 666 w 706"/>
                  <a:gd name="T45" fmla="*/ 22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6" h="670">
                    <a:moveTo>
                      <a:pt x="666" y="223"/>
                    </a:moveTo>
                    <a:lnTo>
                      <a:pt x="477" y="195"/>
                    </a:lnTo>
                    <a:lnTo>
                      <a:pt x="393" y="24"/>
                    </a:lnTo>
                    <a:cubicBezTo>
                      <a:pt x="385" y="9"/>
                      <a:pt x="370" y="0"/>
                      <a:pt x="353" y="0"/>
                    </a:cubicBezTo>
                    <a:cubicBezTo>
                      <a:pt x="337" y="0"/>
                      <a:pt x="321" y="9"/>
                      <a:pt x="314" y="24"/>
                    </a:cubicBezTo>
                    <a:lnTo>
                      <a:pt x="230" y="195"/>
                    </a:lnTo>
                    <a:lnTo>
                      <a:pt x="41" y="223"/>
                    </a:lnTo>
                    <a:cubicBezTo>
                      <a:pt x="24" y="225"/>
                      <a:pt x="11" y="237"/>
                      <a:pt x="5" y="252"/>
                    </a:cubicBezTo>
                    <a:cubicBezTo>
                      <a:pt x="0" y="268"/>
                      <a:pt x="5" y="286"/>
                      <a:pt x="17" y="297"/>
                    </a:cubicBezTo>
                    <a:lnTo>
                      <a:pt x="153" y="430"/>
                    </a:lnTo>
                    <a:lnTo>
                      <a:pt x="121" y="618"/>
                    </a:lnTo>
                    <a:cubicBezTo>
                      <a:pt x="118" y="635"/>
                      <a:pt x="125" y="652"/>
                      <a:pt x="138" y="661"/>
                    </a:cubicBezTo>
                    <a:cubicBezTo>
                      <a:pt x="146" y="667"/>
                      <a:pt x="155" y="670"/>
                      <a:pt x="164" y="670"/>
                    </a:cubicBezTo>
                    <a:cubicBezTo>
                      <a:pt x="171" y="670"/>
                      <a:pt x="178" y="668"/>
                      <a:pt x="184" y="665"/>
                    </a:cubicBezTo>
                    <a:lnTo>
                      <a:pt x="353" y="576"/>
                    </a:lnTo>
                    <a:lnTo>
                      <a:pt x="522" y="665"/>
                    </a:lnTo>
                    <a:cubicBezTo>
                      <a:pt x="529" y="668"/>
                      <a:pt x="536" y="670"/>
                      <a:pt x="543" y="670"/>
                    </a:cubicBezTo>
                    <a:cubicBezTo>
                      <a:pt x="552" y="670"/>
                      <a:pt x="561" y="667"/>
                      <a:pt x="568" y="661"/>
                    </a:cubicBezTo>
                    <a:cubicBezTo>
                      <a:pt x="582" y="652"/>
                      <a:pt x="589" y="635"/>
                      <a:pt x="586" y="618"/>
                    </a:cubicBezTo>
                    <a:lnTo>
                      <a:pt x="554" y="430"/>
                    </a:lnTo>
                    <a:lnTo>
                      <a:pt x="690" y="297"/>
                    </a:lnTo>
                    <a:cubicBezTo>
                      <a:pt x="702" y="286"/>
                      <a:pt x="706" y="268"/>
                      <a:pt x="701" y="252"/>
                    </a:cubicBezTo>
                    <a:cubicBezTo>
                      <a:pt x="696" y="237"/>
                      <a:pt x="682" y="225"/>
                      <a:pt x="666" y="223"/>
                    </a:cubicBezTo>
                    <a:close/>
                  </a:path>
                </a:pathLst>
              </a:custGeom>
              <a:grpFill/>
              <a:ln w="19050">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19" name="Atom2" descr="{&quot;Key&quot;:&quot;POWER_USER_SHAPE_ICON&quot;,&quot;Value&quot;:&quot;POWER_USER_SHAPE_ICON_STYLE_1&quot;}"/>
          <p:cNvGrpSpPr>
            <a:grpSpLocks noChangeAspect="1"/>
          </p:cNvGrpSpPr>
          <p:nvPr/>
        </p:nvGrpSpPr>
        <p:grpSpPr>
          <a:xfrm>
            <a:off x="584858" y="4172206"/>
            <a:ext cx="487377" cy="526434"/>
            <a:chOff x="5500688" y="3530600"/>
            <a:chExt cx="455613" cy="492125"/>
          </a:xfrm>
          <a:solidFill>
            <a:srgbClr val="6D7579"/>
          </a:solidFill>
        </p:grpSpPr>
        <p:sp>
          <p:nvSpPr>
            <p:cNvPr id="220" name="Freeform 257"/>
            <p:cNvSpPr/>
            <p:nvPr/>
          </p:nvSpPr>
          <p:spPr bwMode="auto">
            <a:xfrm>
              <a:off x="5861050" y="3771900"/>
              <a:ext cx="36513" cy="33338"/>
            </a:xfrm>
            <a:custGeom>
              <a:avLst/>
              <a:gdLst>
                <a:gd name="T0" fmla="*/ 283 w 357"/>
                <a:gd name="T1" fmla="*/ 326 h 326"/>
                <a:gd name="T2" fmla="*/ 238 w 357"/>
                <a:gd name="T3" fmla="*/ 308 h 326"/>
                <a:gd name="T4" fmla="*/ 32 w 357"/>
                <a:gd name="T5" fmla="*/ 126 h 326"/>
                <a:gd name="T6" fmla="*/ 23 w 357"/>
                <a:gd name="T7" fmla="*/ 32 h 326"/>
                <a:gd name="T8" fmla="*/ 117 w 357"/>
                <a:gd name="T9" fmla="*/ 24 h 326"/>
                <a:gd name="T10" fmla="*/ 329 w 357"/>
                <a:gd name="T11" fmla="*/ 211 h 326"/>
                <a:gd name="T12" fmla="*/ 332 w 357"/>
                <a:gd name="T13" fmla="*/ 305 h 326"/>
                <a:gd name="T14" fmla="*/ 283 w 357"/>
                <a:gd name="T15" fmla="*/ 326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326">
                  <a:moveTo>
                    <a:pt x="283" y="326"/>
                  </a:moveTo>
                  <a:cubicBezTo>
                    <a:pt x="267" y="326"/>
                    <a:pt x="250" y="320"/>
                    <a:pt x="238" y="308"/>
                  </a:cubicBezTo>
                  <a:cubicBezTo>
                    <a:pt x="174" y="248"/>
                    <a:pt x="105" y="187"/>
                    <a:pt x="32" y="126"/>
                  </a:cubicBezTo>
                  <a:cubicBezTo>
                    <a:pt x="4" y="103"/>
                    <a:pt x="0" y="61"/>
                    <a:pt x="23" y="32"/>
                  </a:cubicBezTo>
                  <a:cubicBezTo>
                    <a:pt x="47" y="4"/>
                    <a:pt x="89" y="0"/>
                    <a:pt x="117" y="24"/>
                  </a:cubicBezTo>
                  <a:cubicBezTo>
                    <a:pt x="192" y="86"/>
                    <a:pt x="263" y="149"/>
                    <a:pt x="329" y="211"/>
                  </a:cubicBezTo>
                  <a:cubicBezTo>
                    <a:pt x="356" y="236"/>
                    <a:pt x="357" y="278"/>
                    <a:pt x="332" y="305"/>
                  </a:cubicBezTo>
                  <a:cubicBezTo>
                    <a:pt x="318" y="319"/>
                    <a:pt x="301" y="326"/>
                    <a:pt x="283" y="326"/>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58"/>
            <p:cNvSpPr/>
            <p:nvPr/>
          </p:nvSpPr>
          <p:spPr bwMode="auto">
            <a:xfrm>
              <a:off x="5510213" y="3636963"/>
              <a:ext cx="442913" cy="287338"/>
            </a:xfrm>
            <a:custGeom>
              <a:avLst/>
              <a:gdLst>
                <a:gd name="T0" fmla="*/ 3757 w 4376"/>
                <a:gd name="T1" fmla="*/ 2825 h 2825"/>
                <a:gd name="T2" fmla="*/ 3369 w 4376"/>
                <a:gd name="T3" fmla="*/ 2785 h 2825"/>
                <a:gd name="T4" fmla="*/ 1799 w 4376"/>
                <a:gd name="T5" fmla="*/ 2176 h 2825"/>
                <a:gd name="T6" fmla="*/ 454 w 4376"/>
                <a:gd name="T7" fmla="*/ 1164 h 2825"/>
                <a:gd name="T8" fmla="*/ 116 w 4376"/>
                <a:gd name="T9" fmla="*/ 274 h 2825"/>
                <a:gd name="T10" fmla="*/ 1050 w 4376"/>
                <a:gd name="T11" fmla="*/ 91 h 2825"/>
                <a:gd name="T12" fmla="*/ 2620 w 4376"/>
                <a:gd name="T13" fmla="*/ 699 h 2825"/>
                <a:gd name="T14" fmla="*/ 3295 w 4376"/>
                <a:gd name="T15" fmla="*/ 1127 h 2825"/>
                <a:gd name="T16" fmla="*/ 3309 w 4376"/>
                <a:gd name="T17" fmla="*/ 1220 h 2825"/>
                <a:gd name="T18" fmla="*/ 3217 w 4376"/>
                <a:gd name="T19" fmla="*/ 1235 h 2825"/>
                <a:gd name="T20" fmla="*/ 2555 w 4376"/>
                <a:gd name="T21" fmla="*/ 816 h 2825"/>
                <a:gd name="T22" fmla="*/ 1026 w 4376"/>
                <a:gd name="T23" fmla="*/ 222 h 2825"/>
                <a:gd name="T24" fmla="*/ 233 w 4376"/>
                <a:gd name="T25" fmla="*/ 339 h 2825"/>
                <a:gd name="T26" fmla="*/ 552 w 4376"/>
                <a:gd name="T27" fmla="*/ 1074 h 2825"/>
                <a:gd name="T28" fmla="*/ 1864 w 4376"/>
                <a:gd name="T29" fmla="*/ 2060 h 2825"/>
                <a:gd name="T30" fmla="*/ 3393 w 4376"/>
                <a:gd name="T31" fmla="*/ 2653 h 2825"/>
                <a:gd name="T32" fmla="*/ 4186 w 4376"/>
                <a:gd name="T33" fmla="*/ 2537 h 2825"/>
                <a:gd name="T34" fmla="*/ 4132 w 4376"/>
                <a:gd name="T35" fmla="*/ 2161 h 2825"/>
                <a:gd name="T36" fmla="*/ 4160 w 4376"/>
                <a:gd name="T37" fmla="*/ 2071 h 2825"/>
                <a:gd name="T38" fmla="*/ 4250 w 4376"/>
                <a:gd name="T39" fmla="*/ 2098 h 2825"/>
                <a:gd name="T40" fmla="*/ 4303 w 4376"/>
                <a:gd name="T41" fmla="*/ 2602 h 2825"/>
                <a:gd name="T42" fmla="*/ 3757 w 4376"/>
                <a:gd name="T43" fmla="*/ 2825 h 2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6" h="2825">
                  <a:moveTo>
                    <a:pt x="3757" y="2825"/>
                  </a:moveTo>
                  <a:cubicBezTo>
                    <a:pt x="3642" y="2825"/>
                    <a:pt x="3512" y="2811"/>
                    <a:pt x="3369" y="2785"/>
                  </a:cubicBezTo>
                  <a:cubicBezTo>
                    <a:pt x="2906" y="2698"/>
                    <a:pt x="2349" y="2482"/>
                    <a:pt x="1799" y="2176"/>
                  </a:cubicBezTo>
                  <a:cubicBezTo>
                    <a:pt x="1249" y="1871"/>
                    <a:pt x="772" y="1511"/>
                    <a:pt x="454" y="1164"/>
                  </a:cubicBezTo>
                  <a:cubicBezTo>
                    <a:pt x="120" y="799"/>
                    <a:pt x="0" y="483"/>
                    <a:pt x="116" y="274"/>
                  </a:cubicBezTo>
                  <a:cubicBezTo>
                    <a:pt x="232" y="65"/>
                    <a:pt x="564" y="0"/>
                    <a:pt x="1050" y="91"/>
                  </a:cubicBezTo>
                  <a:cubicBezTo>
                    <a:pt x="1513" y="177"/>
                    <a:pt x="2071" y="394"/>
                    <a:pt x="2620" y="699"/>
                  </a:cubicBezTo>
                  <a:cubicBezTo>
                    <a:pt x="2860" y="832"/>
                    <a:pt x="3087" y="976"/>
                    <a:pt x="3295" y="1127"/>
                  </a:cubicBezTo>
                  <a:cubicBezTo>
                    <a:pt x="3325" y="1149"/>
                    <a:pt x="3331" y="1190"/>
                    <a:pt x="3309" y="1220"/>
                  </a:cubicBezTo>
                  <a:cubicBezTo>
                    <a:pt x="3288" y="1250"/>
                    <a:pt x="3246" y="1257"/>
                    <a:pt x="3217" y="1235"/>
                  </a:cubicBezTo>
                  <a:cubicBezTo>
                    <a:pt x="3013" y="1087"/>
                    <a:pt x="2790" y="946"/>
                    <a:pt x="2555" y="816"/>
                  </a:cubicBezTo>
                  <a:cubicBezTo>
                    <a:pt x="2018" y="517"/>
                    <a:pt x="1475" y="306"/>
                    <a:pt x="1026" y="222"/>
                  </a:cubicBezTo>
                  <a:cubicBezTo>
                    <a:pt x="607" y="144"/>
                    <a:pt x="317" y="186"/>
                    <a:pt x="233" y="339"/>
                  </a:cubicBezTo>
                  <a:cubicBezTo>
                    <a:pt x="148" y="491"/>
                    <a:pt x="264" y="759"/>
                    <a:pt x="552" y="1074"/>
                  </a:cubicBezTo>
                  <a:cubicBezTo>
                    <a:pt x="860" y="1411"/>
                    <a:pt x="1326" y="1761"/>
                    <a:pt x="1864" y="2060"/>
                  </a:cubicBezTo>
                  <a:cubicBezTo>
                    <a:pt x="2401" y="2359"/>
                    <a:pt x="2945" y="2569"/>
                    <a:pt x="3393" y="2653"/>
                  </a:cubicBezTo>
                  <a:cubicBezTo>
                    <a:pt x="3813" y="2732"/>
                    <a:pt x="4102" y="2689"/>
                    <a:pt x="4186" y="2537"/>
                  </a:cubicBezTo>
                  <a:cubicBezTo>
                    <a:pt x="4248" y="2426"/>
                    <a:pt x="4191" y="2271"/>
                    <a:pt x="4132" y="2161"/>
                  </a:cubicBezTo>
                  <a:cubicBezTo>
                    <a:pt x="4115" y="2129"/>
                    <a:pt x="4127" y="2088"/>
                    <a:pt x="4160" y="2071"/>
                  </a:cubicBezTo>
                  <a:cubicBezTo>
                    <a:pt x="4192" y="2053"/>
                    <a:pt x="4232" y="2066"/>
                    <a:pt x="4250" y="2098"/>
                  </a:cubicBezTo>
                  <a:cubicBezTo>
                    <a:pt x="4358" y="2301"/>
                    <a:pt x="4376" y="2470"/>
                    <a:pt x="4303" y="2602"/>
                  </a:cubicBezTo>
                  <a:cubicBezTo>
                    <a:pt x="4221" y="2749"/>
                    <a:pt x="4032" y="2825"/>
                    <a:pt x="3757" y="282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59"/>
            <p:cNvSpPr/>
            <p:nvPr/>
          </p:nvSpPr>
          <p:spPr bwMode="auto">
            <a:xfrm>
              <a:off x="5583238" y="3635375"/>
              <a:ext cx="365125" cy="277813"/>
            </a:xfrm>
            <a:custGeom>
              <a:avLst/>
              <a:gdLst>
                <a:gd name="T0" fmla="*/ 520 w 3608"/>
                <a:gd name="T1" fmla="*/ 2729 h 2729"/>
                <a:gd name="T2" fmla="*/ 456 w 3608"/>
                <a:gd name="T3" fmla="*/ 2680 h 2729"/>
                <a:gd name="T4" fmla="*/ 502 w 3608"/>
                <a:gd name="T5" fmla="*/ 2598 h 2729"/>
                <a:gd name="T6" fmla="*/ 1751 w 3608"/>
                <a:gd name="T7" fmla="*/ 2064 h 2729"/>
                <a:gd name="T8" fmla="*/ 3058 w 3608"/>
                <a:gd name="T9" fmla="*/ 1073 h 2729"/>
                <a:gd name="T10" fmla="*/ 3375 w 3608"/>
                <a:gd name="T11" fmla="*/ 337 h 2729"/>
                <a:gd name="T12" fmla="*/ 2581 w 3608"/>
                <a:gd name="T13" fmla="*/ 224 h 2729"/>
                <a:gd name="T14" fmla="*/ 1054 w 3608"/>
                <a:gd name="T15" fmla="*/ 823 h 2729"/>
                <a:gd name="T16" fmla="*/ 118 w 3608"/>
                <a:gd name="T17" fmla="*/ 1461 h 2729"/>
                <a:gd name="T18" fmla="*/ 24 w 3608"/>
                <a:gd name="T19" fmla="*/ 1453 h 2729"/>
                <a:gd name="T20" fmla="*/ 32 w 3608"/>
                <a:gd name="T21" fmla="*/ 1359 h 2729"/>
                <a:gd name="T22" fmla="*/ 989 w 3608"/>
                <a:gd name="T23" fmla="*/ 707 h 2729"/>
                <a:gd name="T24" fmla="*/ 2557 w 3608"/>
                <a:gd name="T25" fmla="*/ 92 h 2729"/>
                <a:gd name="T26" fmla="*/ 3491 w 3608"/>
                <a:gd name="T27" fmla="*/ 272 h 2729"/>
                <a:gd name="T28" fmla="*/ 3157 w 3608"/>
                <a:gd name="T29" fmla="*/ 1163 h 2729"/>
                <a:gd name="T30" fmla="*/ 1816 w 3608"/>
                <a:gd name="T31" fmla="*/ 2181 h 2729"/>
                <a:gd name="T32" fmla="*/ 538 w 3608"/>
                <a:gd name="T33" fmla="*/ 2726 h 2729"/>
                <a:gd name="T34" fmla="*/ 520 w 3608"/>
                <a:gd name="T35" fmla="*/ 2729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08" h="2729">
                  <a:moveTo>
                    <a:pt x="520" y="2729"/>
                  </a:moveTo>
                  <a:cubicBezTo>
                    <a:pt x="491" y="2729"/>
                    <a:pt x="464" y="2709"/>
                    <a:pt x="456" y="2680"/>
                  </a:cubicBezTo>
                  <a:cubicBezTo>
                    <a:pt x="446" y="2644"/>
                    <a:pt x="466" y="2608"/>
                    <a:pt x="502" y="2598"/>
                  </a:cubicBezTo>
                  <a:cubicBezTo>
                    <a:pt x="892" y="2488"/>
                    <a:pt x="1324" y="2304"/>
                    <a:pt x="1751" y="2064"/>
                  </a:cubicBezTo>
                  <a:cubicBezTo>
                    <a:pt x="2287" y="1764"/>
                    <a:pt x="2752" y="1412"/>
                    <a:pt x="3058" y="1073"/>
                  </a:cubicBezTo>
                  <a:cubicBezTo>
                    <a:pt x="3345" y="758"/>
                    <a:pt x="3460" y="489"/>
                    <a:pt x="3375" y="337"/>
                  </a:cubicBezTo>
                  <a:cubicBezTo>
                    <a:pt x="3290" y="185"/>
                    <a:pt x="3000" y="143"/>
                    <a:pt x="2581" y="224"/>
                  </a:cubicBezTo>
                  <a:cubicBezTo>
                    <a:pt x="2133" y="309"/>
                    <a:pt x="1590" y="522"/>
                    <a:pt x="1054" y="823"/>
                  </a:cubicBezTo>
                  <a:cubicBezTo>
                    <a:pt x="709" y="1017"/>
                    <a:pt x="385" y="1237"/>
                    <a:pt x="118" y="1461"/>
                  </a:cubicBezTo>
                  <a:cubicBezTo>
                    <a:pt x="90" y="1485"/>
                    <a:pt x="48" y="1481"/>
                    <a:pt x="24" y="1453"/>
                  </a:cubicBezTo>
                  <a:cubicBezTo>
                    <a:pt x="0" y="1425"/>
                    <a:pt x="4" y="1383"/>
                    <a:pt x="32" y="1359"/>
                  </a:cubicBezTo>
                  <a:cubicBezTo>
                    <a:pt x="306" y="1130"/>
                    <a:pt x="637" y="904"/>
                    <a:pt x="989" y="707"/>
                  </a:cubicBezTo>
                  <a:cubicBezTo>
                    <a:pt x="1537" y="399"/>
                    <a:pt x="2094" y="181"/>
                    <a:pt x="2557" y="92"/>
                  </a:cubicBezTo>
                  <a:cubicBezTo>
                    <a:pt x="3042" y="0"/>
                    <a:pt x="3374" y="64"/>
                    <a:pt x="3491" y="272"/>
                  </a:cubicBezTo>
                  <a:cubicBezTo>
                    <a:pt x="3608" y="480"/>
                    <a:pt x="3490" y="797"/>
                    <a:pt x="3157" y="1163"/>
                  </a:cubicBezTo>
                  <a:cubicBezTo>
                    <a:pt x="2841" y="1512"/>
                    <a:pt x="2365" y="1873"/>
                    <a:pt x="1816" y="2181"/>
                  </a:cubicBezTo>
                  <a:cubicBezTo>
                    <a:pt x="1380" y="2425"/>
                    <a:pt x="938" y="2614"/>
                    <a:pt x="538" y="2726"/>
                  </a:cubicBezTo>
                  <a:cubicBezTo>
                    <a:pt x="532" y="2728"/>
                    <a:pt x="526" y="2729"/>
                    <a:pt x="520" y="2729"/>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60"/>
            <p:cNvSpPr/>
            <p:nvPr/>
          </p:nvSpPr>
          <p:spPr bwMode="auto">
            <a:xfrm>
              <a:off x="5500688" y="3792538"/>
              <a:ext cx="73025" cy="130175"/>
            </a:xfrm>
            <a:custGeom>
              <a:avLst/>
              <a:gdLst>
                <a:gd name="T0" fmla="*/ 619 w 728"/>
                <a:gd name="T1" fmla="*/ 1283 h 1283"/>
                <a:gd name="T2" fmla="*/ 616 w 728"/>
                <a:gd name="T3" fmla="*/ 1283 h 1283"/>
                <a:gd name="T4" fmla="*/ 134 w 728"/>
                <a:gd name="T5" fmla="*/ 1063 h 1283"/>
                <a:gd name="T6" fmla="*/ 608 w 728"/>
                <a:gd name="T7" fmla="*/ 26 h 1283"/>
                <a:gd name="T8" fmla="*/ 702 w 728"/>
                <a:gd name="T9" fmla="*/ 27 h 1283"/>
                <a:gd name="T10" fmla="*/ 701 w 728"/>
                <a:gd name="T11" fmla="*/ 122 h 1283"/>
                <a:gd name="T12" fmla="*/ 250 w 728"/>
                <a:gd name="T13" fmla="*/ 997 h 1283"/>
                <a:gd name="T14" fmla="*/ 622 w 728"/>
                <a:gd name="T15" fmla="*/ 1149 h 1283"/>
                <a:gd name="T16" fmla="*/ 686 w 728"/>
                <a:gd name="T17" fmla="*/ 1219 h 1283"/>
                <a:gd name="T18" fmla="*/ 619 w 728"/>
                <a:gd name="T19" fmla="*/ 1283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8" h="1283">
                  <a:moveTo>
                    <a:pt x="619" y="1283"/>
                  </a:moveTo>
                  <a:lnTo>
                    <a:pt x="616" y="1283"/>
                  </a:lnTo>
                  <a:cubicBezTo>
                    <a:pt x="313" y="1270"/>
                    <a:pt x="186" y="1156"/>
                    <a:pt x="134" y="1063"/>
                  </a:cubicBezTo>
                  <a:cubicBezTo>
                    <a:pt x="0" y="824"/>
                    <a:pt x="168" y="456"/>
                    <a:pt x="608" y="26"/>
                  </a:cubicBezTo>
                  <a:cubicBezTo>
                    <a:pt x="634" y="0"/>
                    <a:pt x="677" y="1"/>
                    <a:pt x="702" y="27"/>
                  </a:cubicBezTo>
                  <a:cubicBezTo>
                    <a:pt x="728" y="54"/>
                    <a:pt x="728" y="96"/>
                    <a:pt x="701" y="122"/>
                  </a:cubicBezTo>
                  <a:cubicBezTo>
                    <a:pt x="320" y="494"/>
                    <a:pt x="151" y="821"/>
                    <a:pt x="250" y="997"/>
                  </a:cubicBezTo>
                  <a:cubicBezTo>
                    <a:pt x="315" y="1113"/>
                    <a:pt x="488" y="1144"/>
                    <a:pt x="622" y="1149"/>
                  </a:cubicBezTo>
                  <a:cubicBezTo>
                    <a:pt x="658" y="1151"/>
                    <a:pt x="687" y="1182"/>
                    <a:pt x="686" y="1219"/>
                  </a:cubicBezTo>
                  <a:cubicBezTo>
                    <a:pt x="684" y="1255"/>
                    <a:pt x="655" y="1283"/>
                    <a:pt x="619" y="128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61"/>
            <p:cNvSpPr/>
            <p:nvPr/>
          </p:nvSpPr>
          <p:spPr bwMode="auto">
            <a:xfrm>
              <a:off x="5640388" y="3643313"/>
              <a:ext cx="26988" cy="261938"/>
            </a:xfrm>
            <a:custGeom>
              <a:avLst/>
              <a:gdLst>
                <a:gd name="T0" fmla="*/ 178 w 265"/>
                <a:gd name="T1" fmla="*/ 2592 h 2592"/>
                <a:gd name="T2" fmla="*/ 112 w 265"/>
                <a:gd name="T3" fmla="*/ 2538 h 2592"/>
                <a:gd name="T4" fmla="*/ 1 w 265"/>
                <a:gd name="T5" fmla="*/ 1353 h 2592"/>
                <a:gd name="T6" fmla="*/ 126 w 265"/>
                <a:gd name="T7" fmla="*/ 58 h 2592"/>
                <a:gd name="T8" fmla="*/ 206 w 265"/>
                <a:gd name="T9" fmla="*/ 7 h 2592"/>
                <a:gd name="T10" fmla="*/ 257 w 265"/>
                <a:gd name="T11" fmla="*/ 86 h 2592"/>
                <a:gd name="T12" fmla="*/ 135 w 265"/>
                <a:gd name="T13" fmla="*/ 1352 h 2592"/>
                <a:gd name="T14" fmla="*/ 243 w 265"/>
                <a:gd name="T15" fmla="*/ 2512 h 2592"/>
                <a:gd name="T16" fmla="*/ 191 w 265"/>
                <a:gd name="T17" fmla="*/ 2590 h 2592"/>
                <a:gd name="T18" fmla="*/ 178 w 265"/>
                <a:gd name="T19"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592">
                  <a:moveTo>
                    <a:pt x="178" y="2592"/>
                  </a:moveTo>
                  <a:cubicBezTo>
                    <a:pt x="147" y="2592"/>
                    <a:pt x="119" y="2570"/>
                    <a:pt x="112" y="2538"/>
                  </a:cubicBezTo>
                  <a:cubicBezTo>
                    <a:pt x="41" y="2179"/>
                    <a:pt x="3" y="1770"/>
                    <a:pt x="1" y="1353"/>
                  </a:cubicBezTo>
                  <a:cubicBezTo>
                    <a:pt x="0" y="891"/>
                    <a:pt x="43" y="443"/>
                    <a:pt x="126" y="58"/>
                  </a:cubicBezTo>
                  <a:cubicBezTo>
                    <a:pt x="134" y="22"/>
                    <a:pt x="170" y="0"/>
                    <a:pt x="206" y="7"/>
                  </a:cubicBezTo>
                  <a:cubicBezTo>
                    <a:pt x="242" y="15"/>
                    <a:pt x="265" y="50"/>
                    <a:pt x="257" y="86"/>
                  </a:cubicBezTo>
                  <a:cubicBezTo>
                    <a:pt x="175" y="462"/>
                    <a:pt x="133" y="900"/>
                    <a:pt x="135" y="1352"/>
                  </a:cubicBezTo>
                  <a:cubicBezTo>
                    <a:pt x="136" y="1761"/>
                    <a:pt x="174" y="2162"/>
                    <a:pt x="243" y="2512"/>
                  </a:cubicBezTo>
                  <a:cubicBezTo>
                    <a:pt x="250" y="2548"/>
                    <a:pt x="227" y="2583"/>
                    <a:pt x="191" y="2590"/>
                  </a:cubicBezTo>
                  <a:cubicBezTo>
                    <a:pt x="186" y="2591"/>
                    <a:pt x="182" y="2592"/>
                    <a:pt x="178" y="2592"/>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62"/>
            <p:cNvSpPr/>
            <p:nvPr/>
          </p:nvSpPr>
          <p:spPr bwMode="auto">
            <a:xfrm>
              <a:off x="5659438" y="3536950"/>
              <a:ext cx="152400" cy="485775"/>
            </a:xfrm>
            <a:custGeom>
              <a:avLst/>
              <a:gdLst>
                <a:gd name="T0" fmla="*/ 654 w 1495"/>
                <a:gd name="T1" fmla="*/ 4791 h 4791"/>
                <a:gd name="T2" fmla="*/ 10 w 1495"/>
                <a:gd name="T3" fmla="*/ 3974 h 4791"/>
                <a:gd name="T4" fmla="*/ 55 w 1495"/>
                <a:gd name="T5" fmla="*/ 3891 h 4791"/>
                <a:gd name="T6" fmla="*/ 138 w 1495"/>
                <a:gd name="T7" fmla="*/ 3935 h 4791"/>
                <a:gd name="T8" fmla="*/ 654 w 1495"/>
                <a:gd name="T9" fmla="*/ 4657 h 4791"/>
                <a:gd name="T10" fmla="*/ 655 w 1495"/>
                <a:gd name="T11" fmla="*/ 4657 h 4791"/>
                <a:gd name="T12" fmla="*/ 1140 w 1495"/>
                <a:gd name="T13" fmla="*/ 4019 h 4791"/>
                <a:gd name="T14" fmla="*/ 1359 w 1495"/>
                <a:gd name="T15" fmla="*/ 2393 h 4791"/>
                <a:gd name="T16" fmla="*/ 1129 w 1495"/>
                <a:gd name="T17" fmla="*/ 769 h 4791"/>
                <a:gd name="T18" fmla="*/ 641 w 1495"/>
                <a:gd name="T19" fmla="*/ 134 h 4791"/>
                <a:gd name="T20" fmla="*/ 640 w 1495"/>
                <a:gd name="T21" fmla="*/ 134 h 4791"/>
                <a:gd name="T22" fmla="*/ 259 w 1495"/>
                <a:gd name="T23" fmla="*/ 510 h 4791"/>
                <a:gd name="T24" fmla="*/ 170 w 1495"/>
                <a:gd name="T25" fmla="*/ 541 h 4791"/>
                <a:gd name="T26" fmla="*/ 138 w 1495"/>
                <a:gd name="T27" fmla="*/ 452 h 4791"/>
                <a:gd name="T28" fmla="*/ 639 w 1495"/>
                <a:gd name="T29" fmla="*/ 0 h 4791"/>
                <a:gd name="T30" fmla="*/ 641 w 1495"/>
                <a:gd name="T31" fmla="*/ 0 h 4791"/>
                <a:gd name="T32" fmla="*/ 1255 w 1495"/>
                <a:gd name="T33" fmla="*/ 726 h 4791"/>
                <a:gd name="T34" fmla="*/ 1493 w 1495"/>
                <a:gd name="T35" fmla="*/ 2393 h 4791"/>
                <a:gd name="T36" fmla="*/ 1267 w 1495"/>
                <a:gd name="T37" fmla="*/ 4061 h 4791"/>
                <a:gd name="T38" fmla="*/ 655 w 1495"/>
                <a:gd name="T39" fmla="*/ 4791 h 4791"/>
                <a:gd name="T40" fmla="*/ 654 w 1495"/>
                <a:gd name="T41" fmla="*/ 4791 h 4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5" h="4791">
                  <a:moveTo>
                    <a:pt x="654" y="4791"/>
                  </a:moveTo>
                  <a:cubicBezTo>
                    <a:pt x="399" y="4791"/>
                    <a:pt x="171" y="4501"/>
                    <a:pt x="10" y="3974"/>
                  </a:cubicBezTo>
                  <a:cubicBezTo>
                    <a:pt x="0" y="3939"/>
                    <a:pt x="19" y="3902"/>
                    <a:pt x="55" y="3891"/>
                  </a:cubicBezTo>
                  <a:cubicBezTo>
                    <a:pt x="90" y="3880"/>
                    <a:pt x="127" y="3900"/>
                    <a:pt x="138" y="3935"/>
                  </a:cubicBezTo>
                  <a:cubicBezTo>
                    <a:pt x="276" y="4388"/>
                    <a:pt x="468" y="4657"/>
                    <a:pt x="654" y="4657"/>
                  </a:cubicBezTo>
                  <a:lnTo>
                    <a:pt x="655" y="4657"/>
                  </a:lnTo>
                  <a:cubicBezTo>
                    <a:pt x="830" y="4657"/>
                    <a:pt x="1006" y="4424"/>
                    <a:pt x="1140" y="4019"/>
                  </a:cubicBezTo>
                  <a:cubicBezTo>
                    <a:pt x="1284" y="3586"/>
                    <a:pt x="1361" y="3008"/>
                    <a:pt x="1359" y="2393"/>
                  </a:cubicBezTo>
                  <a:cubicBezTo>
                    <a:pt x="1357" y="1778"/>
                    <a:pt x="1276" y="1201"/>
                    <a:pt x="1129" y="769"/>
                  </a:cubicBezTo>
                  <a:cubicBezTo>
                    <a:pt x="993" y="365"/>
                    <a:pt x="815" y="134"/>
                    <a:pt x="641" y="134"/>
                  </a:cubicBezTo>
                  <a:lnTo>
                    <a:pt x="640" y="134"/>
                  </a:lnTo>
                  <a:cubicBezTo>
                    <a:pt x="510" y="134"/>
                    <a:pt x="375" y="268"/>
                    <a:pt x="259" y="510"/>
                  </a:cubicBezTo>
                  <a:cubicBezTo>
                    <a:pt x="243" y="543"/>
                    <a:pt x="203" y="557"/>
                    <a:pt x="170" y="541"/>
                  </a:cubicBezTo>
                  <a:cubicBezTo>
                    <a:pt x="137" y="525"/>
                    <a:pt x="123" y="486"/>
                    <a:pt x="138" y="452"/>
                  </a:cubicBezTo>
                  <a:cubicBezTo>
                    <a:pt x="280" y="157"/>
                    <a:pt x="453" y="1"/>
                    <a:pt x="639" y="0"/>
                  </a:cubicBezTo>
                  <a:lnTo>
                    <a:pt x="641" y="0"/>
                  </a:lnTo>
                  <a:cubicBezTo>
                    <a:pt x="879" y="0"/>
                    <a:pt x="1097" y="258"/>
                    <a:pt x="1255" y="726"/>
                  </a:cubicBezTo>
                  <a:cubicBezTo>
                    <a:pt x="1406" y="1172"/>
                    <a:pt x="1491" y="1764"/>
                    <a:pt x="1493" y="2393"/>
                  </a:cubicBezTo>
                  <a:cubicBezTo>
                    <a:pt x="1495" y="3022"/>
                    <a:pt x="1415" y="3614"/>
                    <a:pt x="1267" y="4061"/>
                  </a:cubicBezTo>
                  <a:cubicBezTo>
                    <a:pt x="1111" y="4531"/>
                    <a:pt x="895" y="4790"/>
                    <a:pt x="655" y="4791"/>
                  </a:cubicBezTo>
                  <a:lnTo>
                    <a:pt x="654" y="4791"/>
                  </a:ln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63"/>
            <p:cNvSpPr>
              <a:spLocks noEditPoints="1"/>
            </p:cNvSpPr>
            <p:nvPr/>
          </p:nvSpPr>
          <p:spPr bwMode="auto">
            <a:xfrm>
              <a:off x="5646738" y="3594100"/>
              <a:ext cx="41275" cy="41275"/>
            </a:xfrm>
            <a:custGeom>
              <a:avLst/>
              <a:gdLst>
                <a:gd name="T0" fmla="*/ 205 w 411"/>
                <a:gd name="T1" fmla="*/ 133 h 411"/>
                <a:gd name="T2" fmla="*/ 133 w 411"/>
                <a:gd name="T3" fmla="*/ 206 h 411"/>
                <a:gd name="T4" fmla="*/ 205 w 411"/>
                <a:gd name="T5" fmla="*/ 278 h 411"/>
                <a:gd name="T6" fmla="*/ 278 w 411"/>
                <a:gd name="T7" fmla="*/ 206 h 411"/>
                <a:gd name="T8" fmla="*/ 205 w 411"/>
                <a:gd name="T9" fmla="*/ 133 h 411"/>
                <a:gd name="T10" fmla="*/ 205 w 411"/>
                <a:gd name="T11" fmla="*/ 411 h 411"/>
                <a:gd name="T12" fmla="*/ 0 w 411"/>
                <a:gd name="T13" fmla="*/ 206 h 411"/>
                <a:gd name="T14" fmla="*/ 205 w 411"/>
                <a:gd name="T15" fmla="*/ 0 h 411"/>
                <a:gd name="T16" fmla="*/ 411 w 411"/>
                <a:gd name="T17" fmla="*/ 206 h 411"/>
                <a:gd name="T18" fmla="*/ 205 w 411"/>
                <a:gd name="T19"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411">
                  <a:moveTo>
                    <a:pt x="205" y="133"/>
                  </a:moveTo>
                  <a:cubicBezTo>
                    <a:pt x="165" y="133"/>
                    <a:pt x="133" y="166"/>
                    <a:pt x="133" y="206"/>
                  </a:cubicBezTo>
                  <a:cubicBezTo>
                    <a:pt x="133" y="245"/>
                    <a:pt x="165" y="278"/>
                    <a:pt x="205" y="278"/>
                  </a:cubicBezTo>
                  <a:cubicBezTo>
                    <a:pt x="245" y="278"/>
                    <a:pt x="278" y="245"/>
                    <a:pt x="278" y="206"/>
                  </a:cubicBezTo>
                  <a:cubicBezTo>
                    <a:pt x="278" y="166"/>
                    <a:pt x="245" y="133"/>
                    <a:pt x="205" y="133"/>
                  </a:cubicBezTo>
                  <a:close/>
                  <a:moveTo>
                    <a:pt x="205" y="411"/>
                  </a:moveTo>
                  <a:cubicBezTo>
                    <a:pt x="92" y="411"/>
                    <a:pt x="0" y="319"/>
                    <a:pt x="0" y="206"/>
                  </a:cubicBezTo>
                  <a:cubicBezTo>
                    <a:pt x="0" y="92"/>
                    <a:pt x="92" y="0"/>
                    <a:pt x="205" y="0"/>
                  </a:cubicBezTo>
                  <a:cubicBezTo>
                    <a:pt x="319" y="0"/>
                    <a:pt x="411" y="92"/>
                    <a:pt x="411" y="206"/>
                  </a:cubicBezTo>
                  <a:cubicBezTo>
                    <a:pt x="411" y="319"/>
                    <a:pt x="319" y="411"/>
                    <a:pt x="205" y="4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264"/>
            <p:cNvSpPr>
              <a:spLocks noEditPoints="1"/>
            </p:cNvSpPr>
            <p:nvPr/>
          </p:nvSpPr>
          <p:spPr bwMode="auto">
            <a:xfrm>
              <a:off x="5581650" y="3890963"/>
              <a:ext cx="41275" cy="41275"/>
            </a:xfrm>
            <a:custGeom>
              <a:avLst/>
              <a:gdLst>
                <a:gd name="T0" fmla="*/ 206 w 412"/>
                <a:gd name="T1" fmla="*/ 134 h 412"/>
                <a:gd name="T2" fmla="*/ 134 w 412"/>
                <a:gd name="T3" fmla="*/ 206 h 412"/>
                <a:gd name="T4" fmla="*/ 206 w 412"/>
                <a:gd name="T5" fmla="*/ 279 h 412"/>
                <a:gd name="T6" fmla="*/ 278 w 412"/>
                <a:gd name="T7" fmla="*/ 206 h 412"/>
                <a:gd name="T8" fmla="*/ 206 w 412"/>
                <a:gd name="T9" fmla="*/ 134 h 412"/>
                <a:gd name="T10" fmla="*/ 206 w 412"/>
                <a:gd name="T11" fmla="*/ 412 h 412"/>
                <a:gd name="T12" fmla="*/ 0 w 412"/>
                <a:gd name="T13" fmla="*/ 206 h 412"/>
                <a:gd name="T14" fmla="*/ 206 w 412"/>
                <a:gd name="T15" fmla="*/ 0 h 412"/>
                <a:gd name="T16" fmla="*/ 412 w 412"/>
                <a:gd name="T17" fmla="*/ 206 h 412"/>
                <a:gd name="T18" fmla="*/ 206 w 412"/>
                <a:gd name="T19"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2" h="412">
                  <a:moveTo>
                    <a:pt x="206" y="134"/>
                  </a:moveTo>
                  <a:cubicBezTo>
                    <a:pt x="166" y="134"/>
                    <a:pt x="134" y="166"/>
                    <a:pt x="134" y="206"/>
                  </a:cubicBezTo>
                  <a:cubicBezTo>
                    <a:pt x="134" y="246"/>
                    <a:pt x="166" y="279"/>
                    <a:pt x="206" y="279"/>
                  </a:cubicBezTo>
                  <a:cubicBezTo>
                    <a:pt x="246" y="279"/>
                    <a:pt x="278" y="246"/>
                    <a:pt x="278" y="206"/>
                  </a:cubicBezTo>
                  <a:cubicBezTo>
                    <a:pt x="278" y="166"/>
                    <a:pt x="246" y="134"/>
                    <a:pt x="206" y="134"/>
                  </a:cubicBezTo>
                  <a:close/>
                  <a:moveTo>
                    <a:pt x="206" y="412"/>
                  </a:moveTo>
                  <a:cubicBezTo>
                    <a:pt x="92" y="412"/>
                    <a:pt x="0" y="319"/>
                    <a:pt x="0" y="206"/>
                  </a:cubicBezTo>
                  <a:cubicBezTo>
                    <a:pt x="0" y="93"/>
                    <a:pt x="92" y="0"/>
                    <a:pt x="206" y="0"/>
                  </a:cubicBezTo>
                  <a:cubicBezTo>
                    <a:pt x="319" y="0"/>
                    <a:pt x="412" y="93"/>
                    <a:pt x="412" y="206"/>
                  </a:cubicBezTo>
                  <a:cubicBezTo>
                    <a:pt x="412" y="319"/>
                    <a:pt x="319" y="412"/>
                    <a:pt x="206" y="412"/>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265"/>
            <p:cNvSpPr>
              <a:spLocks noEditPoints="1"/>
            </p:cNvSpPr>
            <p:nvPr/>
          </p:nvSpPr>
          <p:spPr bwMode="auto">
            <a:xfrm>
              <a:off x="5894388" y="3808413"/>
              <a:ext cx="41275" cy="41275"/>
            </a:xfrm>
            <a:custGeom>
              <a:avLst/>
              <a:gdLst>
                <a:gd name="T0" fmla="*/ 206 w 412"/>
                <a:gd name="T1" fmla="*/ 133 h 411"/>
                <a:gd name="T2" fmla="*/ 133 w 412"/>
                <a:gd name="T3" fmla="*/ 205 h 411"/>
                <a:gd name="T4" fmla="*/ 206 w 412"/>
                <a:gd name="T5" fmla="*/ 278 h 411"/>
                <a:gd name="T6" fmla="*/ 278 w 412"/>
                <a:gd name="T7" fmla="*/ 205 h 411"/>
                <a:gd name="T8" fmla="*/ 206 w 412"/>
                <a:gd name="T9" fmla="*/ 133 h 411"/>
                <a:gd name="T10" fmla="*/ 206 w 412"/>
                <a:gd name="T11" fmla="*/ 411 h 411"/>
                <a:gd name="T12" fmla="*/ 0 w 412"/>
                <a:gd name="T13" fmla="*/ 205 h 411"/>
                <a:gd name="T14" fmla="*/ 206 w 412"/>
                <a:gd name="T15" fmla="*/ 0 h 411"/>
                <a:gd name="T16" fmla="*/ 412 w 412"/>
                <a:gd name="T17" fmla="*/ 205 h 411"/>
                <a:gd name="T18" fmla="*/ 206 w 412"/>
                <a:gd name="T19"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2" h="411">
                  <a:moveTo>
                    <a:pt x="206" y="133"/>
                  </a:moveTo>
                  <a:cubicBezTo>
                    <a:pt x="166" y="133"/>
                    <a:pt x="133" y="165"/>
                    <a:pt x="133" y="205"/>
                  </a:cubicBezTo>
                  <a:cubicBezTo>
                    <a:pt x="133" y="245"/>
                    <a:pt x="166" y="278"/>
                    <a:pt x="206" y="278"/>
                  </a:cubicBezTo>
                  <a:cubicBezTo>
                    <a:pt x="246" y="278"/>
                    <a:pt x="278" y="245"/>
                    <a:pt x="278" y="205"/>
                  </a:cubicBezTo>
                  <a:cubicBezTo>
                    <a:pt x="278" y="165"/>
                    <a:pt x="246" y="133"/>
                    <a:pt x="206" y="133"/>
                  </a:cubicBezTo>
                  <a:close/>
                  <a:moveTo>
                    <a:pt x="206" y="411"/>
                  </a:moveTo>
                  <a:cubicBezTo>
                    <a:pt x="92" y="411"/>
                    <a:pt x="0" y="319"/>
                    <a:pt x="0" y="205"/>
                  </a:cubicBezTo>
                  <a:cubicBezTo>
                    <a:pt x="0" y="92"/>
                    <a:pt x="92" y="0"/>
                    <a:pt x="206" y="0"/>
                  </a:cubicBezTo>
                  <a:cubicBezTo>
                    <a:pt x="319" y="0"/>
                    <a:pt x="412" y="92"/>
                    <a:pt x="412" y="205"/>
                  </a:cubicBezTo>
                  <a:cubicBezTo>
                    <a:pt x="412" y="319"/>
                    <a:pt x="319" y="411"/>
                    <a:pt x="206" y="41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1565"/>
            <p:cNvSpPr>
              <a:spLocks noEditPoints="1"/>
            </p:cNvSpPr>
            <p:nvPr/>
          </p:nvSpPr>
          <p:spPr bwMode="auto">
            <a:xfrm>
              <a:off x="5759450" y="3530600"/>
              <a:ext cx="39688" cy="55563"/>
            </a:xfrm>
            <a:custGeom>
              <a:avLst/>
              <a:gdLst>
                <a:gd name="T0" fmla="*/ 64 w 399"/>
                <a:gd name="T1" fmla="*/ 136 h 543"/>
                <a:gd name="T2" fmla="*/ 64 w 399"/>
                <a:gd name="T3" fmla="*/ 136 h 543"/>
                <a:gd name="T4" fmla="*/ 4 w 399"/>
                <a:gd name="T5" fmla="*/ 64 h 543"/>
                <a:gd name="T6" fmla="*/ 4 w 399"/>
                <a:gd name="T7" fmla="*/ 64 h 543"/>
                <a:gd name="T8" fmla="*/ 77 w 399"/>
                <a:gd name="T9" fmla="*/ 4 h 543"/>
                <a:gd name="T10" fmla="*/ 77 w 399"/>
                <a:gd name="T11" fmla="*/ 4 h 543"/>
                <a:gd name="T12" fmla="*/ 77 w 399"/>
                <a:gd name="T13" fmla="*/ 4 h 543"/>
                <a:gd name="T14" fmla="*/ 77 w 399"/>
                <a:gd name="T15" fmla="*/ 4 h 543"/>
                <a:gd name="T16" fmla="*/ 137 w 399"/>
                <a:gd name="T17" fmla="*/ 77 h 543"/>
                <a:gd name="T18" fmla="*/ 137 w 399"/>
                <a:gd name="T19" fmla="*/ 77 h 543"/>
                <a:gd name="T20" fmla="*/ 70 w 399"/>
                <a:gd name="T21" fmla="*/ 137 h 543"/>
                <a:gd name="T22" fmla="*/ 70 w 399"/>
                <a:gd name="T23" fmla="*/ 137 h 543"/>
                <a:gd name="T24" fmla="*/ 64 w 399"/>
                <a:gd name="T25" fmla="*/ 136 h 543"/>
                <a:gd name="T26" fmla="*/ 176 w 399"/>
                <a:gd name="T27" fmla="*/ 270 h 543"/>
                <a:gd name="T28" fmla="*/ 209 w 399"/>
                <a:gd name="T29" fmla="*/ 182 h 543"/>
                <a:gd name="T30" fmla="*/ 209 w 399"/>
                <a:gd name="T31" fmla="*/ 182 h 543"/>
                <a:gd name="T32" fmla="*/ 297 w 399"/>
                <a:gd name="T33" fmla="*/ 214 h 543"/>
                <a:gd name="T34" fmla="*/ 297 w 399"/>
                <a:gd name="T35" fmla="*/ 214 h 543"/>
                <a:gd name="T36" fmla="*/ 264 w 399"/>
                <a:gd name="T37" fmla="*/ 303 h 543"/>
                <a:gd name="T38" fmla="*/ 264 w 399"/>
                <a:gd name="T39" fmla="*/ 303 h 543"/>
                <a:gd name="T40" fmla="*/ 236 w 399"/>
                <a:gd name="T41" fmla="*/ 309 h 543"/>
                <a:gd name="T42" fmla="*/ 236 w 399"/>
                <a:gd name="T43" fmla="*/ 309 h 543"/>
                <a:gd name="T44" fmla="*/ 176 w 399"/>
                <a:gd name="T45" fmla="*/ 270 h 543"/>
                <a:gd name="T46" fmla="*/ 261 w 399"/>
                <a:gd name="T47" fmla="*/ 499 h 543"/>
                <a:gd name="T48" fmla="*/ 261 w 399"/>
                <a:gd name="T49" fmla="*/ 499 h 543"/>
                <a:gd name="T50" fmla="*/ 302 w 399"/>
                <a:gd name="T51" fmla="*/ 414 h 543"/>
                <a:gd name="T52" fmla="*/ 302 w 399"/>
                <a:gd name="T53" fmla="*/ 414 h 543"/>
                <a:gd name="T54" fmla="*/ 387 w 399"/>
                <a:gd name="T55" fmla="*/ 455 h 543"/>
                <a:gd name="T56" fmla="*/ 387 w 399"/>
                <a:gd name="T57" fmla="*/ 455 h 543"/>
                <a:gd name="T58" fmla="*/ 346 w 399"/>
                <a:gd name="T59" fmla="*/ 539 h 543"/>
                <a:gd name="T60" fmla="*/ 346 w 399"/>
                <a:gd name="T61" fmla="*/ 539 h 543"/>
                <a:gd name="T62" fmla="*/ 324 w 399"/>
                <a:gd name="T63" fmla="*/ 543 h 543"/>
                <a:gd name="T64" fmla="*/ 324 w 399"/>
                <a:gd name="T65" fmla="*/ 543 h 543"/>
                <a:gd name="T66" fmla="*/ 261 w 399"/>
                <a:gd name="T67" fmla="*/ 49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 h="543">
                  <a:moveTo>
                    <a:pt x="64" y="136"/>
                  </a:moveTo>
                  <a:lnTo>
                    <a:pt x="64" y="136"/>
                  </a:lnTo>
                  <a:cubicBezTo>
                    <a:pt x="27" y="133"/>
                    <a:pt x="0" y="100"/>
                    <a:pt x="4" y="64"/>
                  </a:cubicBezTo>
                  <a:lnTo>
                    <a:pt x="4" y="64"/>
                  </a:lnTo>
                  <a:cubicBezTo>
                    <a:pt x="8" y="27"/>
                    <a:pt x="40" y="0"/>
                    <a:pt x="77" y="4"/>
                  </a:cubicBezTo>
                  <a:lnTo>
                    <a:pt x="77" y="4"/>
                  </a:lnTo>
                  <a:lnTo>
                    <a:pt x="77" y="4"/>
                  </a:lnTo>
                  <a:lnTo>
                    <a:pt x="77" y="4"/>
                  </a:lnTo>
                  <a:cubicBezTo>
                    <a:pt x="114" y="7"/>
                    <a:pt x="140" y="40"/>
                    <a:pt x="137" y="77"/>
                  </a:cubicBezTo>
                  <a:lnTo>
                    <a:pt x="137" y="77"/>
                  </a:lnTo>
                  <a:cubicBezTo>
                    <a:pt x="133" y="111"/>
                    <a:pt x="104" y="137"/>
                    <a:pt x="70" y="137"/>
                  </a:cubicBezTo>
                  <a:lnTo>
                    <a:pt x="70" y="137"/>
                  </a:lnTo>
                  <a:cubicBezTo>
                    <a:pt x="68" y="137"/>
                    <a:pt x="66" y="137"/>
                    <a:pt x="64" y="136"/>
                  </a:cubicBezTo>
                  <a:close/>
                  <a:moveTo>
                    <a:pt x="176" y="270"/>
                  </a:moveTo>
                  <a:cubicBezTo>
                    <a:pt x="160" y="237"/>
                    <a:pt x="175" y="197"/>
                    <a:pt x="209" y="182"/>
                  </a:cubicBezTo>
                  <a:lnTo>
                    <a:pt x="209" y="182"/>
                  </a:lnTo>
                  <a:cubicBezTo>
                    <a:pt x="242" y="166"/>
                    <a:pt x="282" y="181"/>
                    <a:pt x="297" y="214"/>
                  </a:cubicBezTo>
                  <a:lnTo>
                    <a:pt x="297" y="214"/>
                  </a:lnTo>
                  <a:cubicBezTo>
                    <a:pt x="312" y="248"/>
                    <a:pt x="297" y="288"/>
                    <a:pt x="264" y="303"/>
                  </a:cubicBezTo>
                  <a:lnTo>
                    <a:pt x="264" y="303"/>
                  </a:lnTo>
                  <a:cubicBezTo>
                    <a:pt x="255" y="307"/>
                    <a:pt x="246" y="309"/>
                    <a:pt x="236" y="309"/>
                  </a:cubicBezTo>
                  <a:lnTo>
                    <a:pt x="236" y="309"/>
                  </a:lnTo>
                  <a:cubicBezTo>
                    <a:pt x="211" y="309"/>
                    <a:pt x="187" y="295"/>
                    <a:pt x="176" y="270"/>
                  </a:cubicBezTo>
                  <a:close/>
                  <a:moveTo>
                    <a:pt x="261" y="499"/>
                  </a:moveTo>
                  <a:lnTo>
                    <a:pt x="261" y="499"/>
                  </a:lnTo>
                  <a:cubicBezTo>
                    <a:pt x="249" y="464"/>
                    <a:pt x="267" y="426"/>
                    <a:pt x="302" y="414"/>
                  </a:cubicBezTo>
                  <a:lnTo>
                    <a:pt x="302" y="414"/>
                  </a:lnTo>
                  <a:cubicBezTo>
                    <a:pt x="336" y="402"/>
                    <a:pt x="374" y="420"/>
                    <a:pt x="387" y="455"/>
                  </a:cubicBezTo>
                  <a:lnTo>
                    <a:pt x="387" y="455"/>
                  </a:lnTo>
                  <a:cubicBezTo>
                    <a:pt x="399" y="489"/>
                    <a:pt x="381" y="527"/>
                    <a:pt x="346" y="539"/>
                  </a:cubicBezTo>
                  <a:lnTo>
                    <a:pt x="346" y="539"/>
                  </a:lnTo>
                  <a:cubicBezTo>
                    <a:pt x="339" y="542"/>
                    <a:pt x="331" y="543"/>
                    <a:pt x="324" y="543"/>
                  </a:cubicBezTo>
                  <a:lnTo>
                    <a:pt x="324" y="543"/>
                  </a:lnTo>
                  <a:cubicBezTo>
                    <a:pt x="296" y="543"/>
                    <a:pt x="271" y="526"/>
                    <a:pt x="261" y="499"/>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1566"/>
            <p:cNvSpPr/>
            <p:nvPr/>
          </p:nvSpPr>
          <p:spPr bwMode="auto">
            <a:xfrm>
              <a:off x="5527675" y="3606800"/>
              <a:ext cx="58738" cy="22225"/>
            </a:xfrm>
            <a:custGeom>
              <a:avLst/>
              <a:gdLst>
                <a:gd name="T0" fmla="*/ 76 w 585"/>
                <a:gd name="T1" fmla="*/ 221 h 221"/>
                <a:gd name="T2" fmla="*/ 16 w 585"/>
                <a:gd name="T3" fmla="*/ 185 h 221"/>
                <a:gd name="T4" fmla="*/ 45 w 585"/>
                <a:gd name="T5" fmla="*/ 96 h 221"/>
                <a:gd name="T6" fmla="*/ 531 w 585"/>
                <a:gd name="T7" fmla="*/ 47 h 221"/>
                <a:gd name="T8" fmla="*/ 573 w 585"/>
                <a:gd name="T9" fmla="*/ 132 h 221"/>
                <a:gd name="T10" fmla="*/ 488 w 585"/>
                <a:gd name="T11" fmla="*/ 173 h 221"/>
                <a:gd name="T12" fmla="*/ 106 w 585"/>
                <a:gd name="T13" fmla="*/ 214 h 221"/>
                <a:gd name="T14" fmla="*/ 76 w 585"/>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5" h="221">
                  <a:moveTo>
                    <a:pt x="76" y="221"/>
                  </a:moveTo>
                  <a:cubicBezTo>
                    <a:pt x="52" y="221"/>
                    <a:pt x="28" y="208"/>
                    <a:pt x="16" y="185"/>
                  </a:cubicBezTo>
                  <a:cubicBezTo>
                    <a:pt x="0" y="152"/>
                    <a:pt x="13" y="112"/>
                    <a:pt x="45" y="96"/>
                  </a:cubicBezTo>
                  <a:cubicBezTo>
                    <a:pt x="164" y="35"/>
                    <a:pt x="393" y="0"/>
                    <a:pt x="531" y="47"/>
                  </a:cubicBezTo>
                  <a:cubicBezTo>
                    <a:pt x="566" y="59"/>
                    <a:pt x="585" y="97"/>
                    <a:pt x="573" y="132"/>
                  </a:cubicBezTo>
                  <a:cubicBezTo>
                    <a:pt x="561" y="167"/>
                    <a:pt x="523" y="185"/>
                    <a:pt x="488" y="173"/>
                  </a:cubicBezTo>
                  <a:cubicBezTo>
                    <a:pt x="388" y="139"/>
                    <a:pt x="197" y="168"/>
                    <a:pt x="106" y="214"/>
                  </a:cubicBezTo>
                  <a:cubicBezTo>
                    <a:pt x="96" y="219"/>
                    <a:pt x="86" y="221"/>
                    <a:pt x="76" y="221"/>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1567"/>
            <p:cNvSpPr/>
            <p:nvPr/>
          </p:nvSpPr>
          <p:spPr bwMode="auto">
            <a:xfrm>
              <a:off x="5507038" y="3622675"/>
              <a:ext cx="17463" cy="15875"/>
            </a:xfrm>
            <a:custGeom>
              <a:avLst/>
              <a:gdLst>
                <a:gd name="T0" fmla="*/ 91 w 169"/>
                <a:gd name="T1" fmla="*/ 148 h 148"/>
                <a:gd name="T2" fmla="*/ 68 w 169"/>
                <a:gd name="T3" fmla="*/ 144 h 148"/>
                <a:gd name="T4" fmla="*/ 24 w 169"/>
                <a:gd name="T5" fmla="*/ 110 h 148"/>
                <a:gd name="T6" fmla="*/ 53 w 169"/>
                <a:gd name="T7" fmla="*/ 19 h 148"/>
                <a:gd name="T8" fmla="*/ 141 w 169"/>
                <a:gd name="T9" fmla="*/ 31 h 148"/>
                <a:gd name="T10" fmla="*/ 150 w 169"/>
                <a:gd name="T11" fmla="*/ 41 h 148"/>
                <a:gd name="T12" fmla="*/ 139 w 169"/>
                <a:gd name="T13" fmla="*/ 128 h 148"/>
                <a:gd name="T14" fmla="*/ 91 w 169"/>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48">
                  <a:moveTo>
                    <a:pt x="91" y="148"/>
                  </a:moveTo>
                  <a:cubicBezTo>
                    <a:pt x="83" y="148"/>
                    <a:pt x="75" y="147"/>
                    <a:pt x="68" y="144"/>
                  </a:cubicBezTo>
                  <a:cubicBezTo>
                    <a:pt x="48" y="139"/>
                    <a:pt x="33" y="125"/>
                    <a:pt x="24" y="110"/>
                  </a:cubicBezTo>
                  <a:cubicBezTo>
                    <a:pt x="20" y="101"/>
                    <a:pt x="0" y="55"/>
                    <a:pt x="53" y="19"/>
                  </a:cubicBezTo>
                  <a:cubicBezTo>
                    <a:pt x="82" y="0"/>
                    <a:pt x="120" y="5"/>
                    <a:pt x="141" y="31"/>
                  </a:cubicBezTo>
                  <a:cubicBezTo>
                    <a:pt x="146" y="35"/>
                    <a:pt x="148" y="39"/>
                    <a:pt x="150" y="41"/>
                  </a:cubicBezTo>
                  <a:cubicBezTo>
                    <a:pt x="163" y="62"/>
                    <a:pt x="169" y="97"/>
                    <a:pt x="139" y="128"/>
                  </a:cubicBezTo>
                  <a:cubicBezTo>
                    <a:pt x="126" y="141"/>
                    <a:pt x="108" y="148"/>
                    <a:pt x="91" y="148"/>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568"/>
            <p:cNvSpPr/>
            <p:nvPr/>
          </p:nvSpPr>
          <p:spPr bwMode="auto">
            <a:xfrm>
              <a:off x="5875338" y="3930650"/>
              <a:ext cx="58738" cy="19050"/>
            </a:xfrm>
            <a:custGeom>
              <a:avLst/>
              <a:gdLst>
                <a:gd name="T0" fmla="*/ 273 w 588"/>
                <a:gd name="T1" fmla="*/ 182 h 182"/>
                <a:gd name="T2" fmla="*/ 49 w 588"/>
                <a:gd name="T3" fmla="*/ 143 h 182"/>
                <a:gd name="T4" fmla="*/ 15 w 588"/>
                <a:gd name="T5" fmla="*/ 55 h 182"/>
                <a:gd name="T6" fmla="*/ 103 w 588"/>
                <a:gd name="T7" fmla="*/ 21 h 182"/>
                <a:gd name="T8" fmla="*/ 487 w 588"/>
                <a:gd name="T9" fmla="*/ 14 h 182"/>
                <a:gd name="T10" fmla="*/ 574 w 588"/>
                <a:gd name="T11" fmla="*/ 51 h 182"/>
                <a:gd name="T12" fmla="*/ 537 w 588"/>
                <a:gd name="T13" fmla="*/ 138 h 182"/>
                <a:gd name="T14" fmla="*/ 273 w 588"/>
                <a:gd name="T15" fmla="*/ 182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 h="182">
                  <a:moveTo>
                    <a:pt x="273" y="182"/>
                  </a:moveTo>
                  <a:cubicBezTo>
                    <a:pt x="191" y="182"/>
                    <a:pt x="110" y="170"/>
                    <a:pt x="49" y="143"/>
                  </a:cubicBezTo>
                  <a:cubicBezTo>
                    <a:pt x="15" y="128"/>
                    <a:pt x="0" y="89"/>
                    <a:pt x="15" y="55"/>
                  </a:cubicBezTo>
                  <a:cubicBezTo>
                    <a:pt x="30" y="21"/>
                    <a:pt x="69" y="6"/>
                    <a:pt x="103" y="21"/>
                  </a:cubicBezTo>
                  <a:cubicBezTo>
                    <a:pt x="200" y="64"/>
                    <a:pt x="393" y="53"/>
                    <a:pt x="487" y="14"/>
                  </a:cubicBezTo>
                  <a:cubicBezTo>
                    <a:pt x="521" y="0"/>
                    <a:pt x="560" y="17"/>
                    <a:pt x="574" y="51"/>
                  </a:cubicBezTo>
                  <a:cubicBezTo>
                    <a:pt x="588" y="85"/>
                    <a:pt x="572" y="124"/>
                    <a:pt x="537" y="138"/>
                  </a:cubicBezTo>
                  <a:cubicBezTo>
                    <a:pt x="470" y="165"/>
                    <a:pt x="371" y="182"/>
                    <a:pt x="273" y="18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569"/>
            <p:cNvSpPr/>
            <p:nvPr/>
          </p:nvSpPr>
          <p:spPr bwMode="auto">
            <a:xfrm>
              <a:off x="5938838" y="3924300"/>
              <a:ext cx="17463" cy="14288"/>
            </a:xfrm>
            <a:custGeom>
              <a:avLst/>
              <a:gdLst>
                <a:gd name="T0" fmla="*/ 76 w 164"/>
                <a:gd name="T1" fmla="*/ 145 h 145"/>
                <a:gd name="T2" fmla="*/ 21 w 164"/>
                <a:gd name="T3" fmla="*/ 117 h 145"/>
                <a:gd name="T4" fmla="*/ 14 w 164"/>
                <a:gd name="T5" fmla="*/ 107 h 145"/>
                <a:gd name="T6" fmla="*/ 32 w 164"/>
                <a:gd name="T7" fmla="*/ 21 h 145"/>
                <a:gd name="T8" fmla="*/ 105 w 164"/>
                <a:gd name="T9" fmla="*/ 11 h 145"/>
                <a:gd name="T10" fmla="*/ 145 w 164"/>
                <a:gd name="T11" fmla="*/ 49 h 145"/>
                <a:gd name="T12" fmla="*/ 108 w 164"/>
                <a:gd name="T13" fmla="*/ 137 h 145"/>
                <a:gd name="T14" fmla="*/ 76 w 164"/>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45">
                  <a:moveTo>
                    <a:pt x="76" y="145"/>
                  </a:moveTo>
                  <a:cubicBezTo>
                    <a:pt x="55" y="145"/>
                    <a:pt x="34" y="135"/>
                    <a:pt x="21" y="117"/>
                  </a:cubicBezTo>
                  <a:cubicBezTo>
                    <a:pt x="18" y="113"/>
                    <a:pt x="15" y="109"/>
                    <a:pt x="14" y="107"/>
                  </a:cubicBezTo>
                  <a:cubicBezTo>
                    <a:pt x="2" y="85"/>
                    <a:pt x="0" y="49"/>
                    <a:pt x="32" y="21"/>
                  </a:cubicBezTo>
                  <a:cubicBezTo>
                    <a:pt x="53" y="3"/>
                    <a:pt x="81" y="0"/>
                    <a:pt x="105" y="11"/>
                  </a:cubicBezTo>
                  <a:cubicBezTo>
                    <a:pt x="124" y="18"/>
                    <a:pt x="138" y="33"/>
                    <a:pt x="145" y="49"/>
                  </a:cubicBezTo>
                  <a:cubicBezTo>
                    <a:pt x="149" y="58"/>
                    <a:pt x="164" y="106"/>
                    <a:pt x="108" y="137"/>
                  </a:cubicBezTo>
                  <a:cubicBezTo>
                    <a:pt x="98" y="143"/>
                    <a:pt x="87" y="145"/>
                    <a:pt x="76" y="14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4" name="Handshake15" descr="{&quot;Key&quot;:&quot;POWER_USER_SHAPE_ICON&quot;,&quot;Value&quot;:&quot;POWER_USER_SHAPE_ICON_STYLE_1&quot;}"/>
          <p:cNvGrpSpPr>
            <a:grpSpLocks noChangeAspect="1"/>
          </p:cNvGrpSpPr>
          <p:nvPr/>
        </p:nvGrpSpPr>
        <p:grpSpPr>
          <a:xfrm>
            <a:off x="544375" y="1992754"/>
            <a:ext cx="527860" cy="445269"/>
            <a:chOff x="7956550" y="1998663"/>
            <a:chExt cx="466725" cy="393700"/>
          </a:xfrm>
          <a:solidFill>
            <a:srgbClr val="6D7579"/>
          </a:solidFill>
        </p:grpSpPr>
        <p:sp>
          <p:nvSpPr>
            <p:cNvPr id="235" name="Freeform 64"/>
            <p:cNvSpPr/>
            <p:nvPr/>
          </p:nvSpPr>
          <p:spPr bwMode="auto">
            <a:xfrm>
              <a:off x="8235950" y="1998663"/>
              <a:ext cx="187325" cy="187325"/>
            </a:xfrm>
            <a:custGeom>
              <a:avLst/>
              <a:gdLst>
                <a:gd name="T0" fmla="*/ 1094 w 1468"/>
                <a:gd name="T1" fmla="*/ 1473 h 1473"/>
                <a:gd name="T2" fmla="*/ 1043 w 1468"/>
                <a:gd name="T3" fmla="*/ 1453 h 1473"/>
                <a:gd name="T4" fmla="*/ 22 w 1468"/>
                <a:gd name="T5" fmla="*/ 466 h 1473"/>
                <a:gd name="T6" fmla="*/ 1 w 1468"/>
                <a:gd name="T7" fmla="*/ 415 h 1473"/>
                <a:gd name="T8" fmla="*/ 21 w 1468"/>
                <a:gd name="T9" fmla="*/ 363 h 1473"/>
                <a:gd name="T10" fmla="*/ 352 w 1468"/>
                <a:gd name="T11" fmla="*/ 29 h 1473"/>
                <a:gd name="T12" fmla="*/ 455 w 1468"/>
                <a:gd name="T13" fmla="*/ 28 h 1473"/>
                <a:gd name="T14" fmla="*/ 455 w 1468"/>
                <a:gd name="T15" fmla="*/ 131 h 1473"/>
                <a:gd name="T16" fmla="*/ 176 w 1468"/>
                <a:gd name="T17" fmla="*/ 413 h 1473"/>
                <a:gd name="T18" fmla="*/ 1086 w 1468"/>
                <a:gd name="T19" fmla="*/ 1293 h 1473"/>
                <a:gd name="T20" fmla="*/ 1329 w 1468"/>
                <a:gd name="T21" fmla="*/ 986 h 1473"/>
                <a:gd name="T22" fmla="*/ 1431 w 1468"/>
                <a:gd name="T23" fmla="*/ 974 h 1473"/>
                <a:gd name="T24" fmla="*/ 1443 w 1468"/>
                <a:gd name="T25" fmla="*/ 1075 h 1473"/>
                <a:gd name="T26" fmla="*/ 1151 w 1468"/>
                <a:gd name="T27" fmla="*/ 1446 h 1473"/>
                <a:gd name="T28" fmla="*/ 1099 w 1468"/>
                <a:gd name="T29" fmla="*/ 1473 h 1473"/>
                <a:gd name="T30" fmla="*/ 1094 w 1468"/>
                <a:gd name="T31" fmla="*/ 147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8" h="1473">
                  <a:moveTo>
                    <a:pt x="1094" y="1473"/>
                  </a:moveTo>
                  <a:cubicBezTo>
                    <a:pt x="1075" y="1473"/>
                    <a:pt x="1057" y="1466"/>
                    <a:pt x="1043" y="1453"/>
                  </a:cubicBezTo>
                  <a:lnTo>
                    <a:pt x="22" y="466"/>
                  </a:lnTo>
                  <a:cubicBezTo>
                    <a:pt x="9" y="453"/>
                    <a:pt x="1" y="434"/>
                    <a:pt x="1" y="415"/>
                  </a:cubicBezTo>
                  <a:cubicBezTo>
                    <a:pt x="0" y="396"/>
                    <a:pt x="8" y="377"/>
                    <a:pt x="21" y="363"/>
                  </a:cubicBezTo>
                  <a:lnTo>
                    <a:pt x="352" y="29"/>
                  </a:lnTo>
                  <a:cubicBezTo>
                    <a:pt x="380" y="0"/>
                    <a:pt x="426" y="0"/>
                    <a:pt x="455" y="28"/>
                  </a:cubicBezTo>
                  <a:cubicBezTo>
                    <a:pt x="483" y="57"/>
                    <a:pt x="483" y="102"/>
                    <a:pt x="455" y="131"/>
                  </a:cubicBezTo>
                  <a:lnTo>
                    <a:pt x="176" y="413"/>
                  </a:lnTo>
                  <a:lnTo>
                    <a:pt x="1086" y="1293"/>
                  </a:lnTo>
                  <a:lnTo>
                    <a:pt x="1329" y="986"/>
                  </a:lnTo>
                  <a:cubicBezTo>
                    <a:pt x="1354" y="954"/>
                    <a:pt x="1399" y="949"/>
                    <a:pt x="1431" y="974"/>
                  </a:cubicBezTo>
                  <a:cubicBezTo>
                    <a:pt x="1462" y="998"/>
                    <a:pt x="1468" y="1044"/>
                    <a:pt x="1443" y="1075"/>
                  </a:cubicBezTo>
                  <a:lnTo>
                    <a:pt x="1151" y="1446"/>
                  </a:lnTo>
                  <a:cubicBezTo>
                    <a:pt x="1138" y="1461"/>
                    <a:pt x="1119" y="1472"/>
                    <a:pt x="1099" y="1473"/>
                  </a:cubicBezTo>
                  <a:cubicBezTo>
                    <a:pt x="1097" y="1473"/>
                    <a:pt x="1095" y="1473"/>
                    <a:pt x="1094" y="147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65"/>
            <p:cNvSpPr/>
            <p:nvPr/>
          </p:nvSpPr>
          <p:spPr bwMode="auto">
            <a:xfrm>
              <a:off x="8094663" y="2058988"/>
              <a:ext cx="165100" cy="139700"/>
            </a:xfrm>
            <a:custGeom>
              <a:avLst/>
              <a:gdLst>
                <a:gd name="T0" fmla="*/ 285 w 1297"/>
                <a:gd name="T1" fmla="*/ 1102 h 1102"/>
                <a:gd name="T2" fmla="*/ 131 w 1297"/>
                <a:gd name="T3" fmla="*/ 1046 h 1102"/>
                <a:gd name="T4" fmla="*/ 57 w 1297"/>
                <a:gd name="T5" fmla="*/ 726 h 1102"/>
                <a:gd name="T6" fmla="*/ 355 w 1297"/>
                <a:gd name="T7" fmla="*/ 385 h 1102"/>
                <a:gd name="T8" fmla="*/ 740 w 1297"/>
                <a:gd name="T9" fmla="*/ 116 h 1102"/>
                <a:gd name="T10" fmla="*/ 1082 w 1297"/>
                <a:gd name="T11" fmla="*/ 83 h 1102"/>
                <a:gd name="T12" fmla="*/ 1098 w 1297"/>
                <a:gd name="T13" fmla="*/ 81 h 1102"/>
                <a:gd name="T14" fmla="*/ 1162 w 1297"/>
                <a:gd name="T15" fmla="*/ 33 h 1102"/>
                <a:gd name="T16" fmla="*/ 1264 w 1297"/>
                <a:gd name="T17" fmla="*/ 26 h 1102"/>
                <a:gd name="T18" fmla="*/ 1271 w 1297"/>
                <a:gd name="T19" fmla="*/ 128 h 1102"/>
                <a:gd name="T20" fmla="*/ 1117 w 1297"/>
                <a:gd name="T21" fmla="*/ 225 h 1102"/>
                <a:gd name="T22" fmla="*/ 1101 w 1297"/>
                <a:gd name="T23" fmla="*/ 227 h 1102"/>
                <a:gd name="T24" fmla="*/ 744 w 1297"/>
                <a:gd name="T25" fmla="*/ 261 h 1102"/>
                <a:gd name="T26" fmla="*/ 445 w 1297"/>
                <a:gd name="T27" fmla="*/ 500 h 1102"/>
                <a:gd name="T28" fmla="*/ 189 w 1297"/>
                <a:gd name="T29" fmla="*/ 786 h 1102"/>
                <a:gd name="T30" fmla="*/ 225 w 1297"/>
                <a:gd name="T31" fmla="*/ 935 h 1102"/>
                <a:gd name="T32" fmla="*/ 403 w 1297"/>
                <a:gd name="T33" fmla="*/ 907 h 1102"/>
                <a:gd name="T34" fmla="*/ 835 w 1297"/>
                <a:gd name="T35" fmla="*/ 550 h 1102"/>
                <a:gd name="T36" fmla="*/ 937 w 1297"/>
                <a:gd name="T37" fmla="*/ 559 h 1102"/>
                <a:gd name="T38" fmla="*/ 928 w 1297"/>
                <a:gd name="T39" fmla="*/ 661 h 1102"/>
                <a:gd name="T40" fmla="*/ 495 w 1297"/>
                <a:gd name="T41" fmla="*/ 1018 h 1102"/>
                <a:gd name="T42" fmla="*/ 285 w 1297"/>
                <a:gd name="T43"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7" h="1102">
                  <a:moveTo>
                    <a:pt x="285" y="1102"/>
                  </a:moveTo>
                  <a:cubicBezTo>
                    <a:pt x="228" y="1102"/>
                    <a:pt x="175" y="1084"/>
                    <a:pt x="131" y="1046"/>
                  </a:cubicBezTo>
                  <a:cubicBezTo>
                    <a:pt x="55" y="982"/>
                    <a:pt x="0" y="854"/>
                    <a:pt x="57" y="726"/>
                  </a:cubicBezTo>
                  <a:cubicBezTo>
                    <a:pt x="90" y="652"/>
                    <a:pt x="267" y="471"/>
                    <a:pt x="355" y="385"/>
                  </a:cubicBezTo>
                  <a:cubicBezTo>
                    <a:pt x="634" y="117"/>
                    <a:pt x="711" y="116"/>
                    <a:pt x="740" y="116"/>
                  </a:cubicBezTo>
                  <a:cubicBezTo>
                    <a:pt x="837" y="115"/>
                    <a:pt x="1015" y="92"/>
                    <a:pt x="1082" y="83"/>
                  </a:cubicBezTo>
                  <a:lnTo>
                    <a:pt x="1098" y="81"/>
                  </a:lnTo>
                  <a:cubicBezTo>
                    <a:pt x="1111" y="79"/>
                    <a:pt x="1142" y="56"/>
                    <a:pt x="1162" y="33"/>
                  </a:cubicBezTo>
                  <a:cubicBezTo>
                    <a:pt x="1188" y="3"/>
                    <a:pt x="1234" y="0"/>
                    <a:pt x="1264" y="26"/>
                  </a:cubicBezTo>
                  <a:cubicBezTo>
                    <a:pt x="1294" y="53"/>
                    <a:pt x="1297" y="98"/>
                    <a:pt x="1271" y="128"/>
                  </a:cubicBezTo>
                  <a:cubicBezTo>
                    <a:pt x="1259" y="143"/>
                    <a:pt x="1193" y="215"/>
                    <a:pt x="1117" y="225"/>
                  </a:cubicBezTo>
                  <a:lnTo>
                    <a:pt x="1101" y="227"/>
                  </a:lnTo>
                  <a:cubicBezTo>
                    <a:pt x="1025" y="237"/>
                    <a:pt x="850" y="260"/>
                    <a:pt x="744" y="261"/>
                  </a:cubicBezTo>
                  <a:cubicBezTo>
                    <a:pt x="715" y="268"/>
                    <a:pt x="613" y="337"/>
                    <a:pt x="445" y="500"/>
                  </a:cubicBezTo>
                  <a:cubicBezTo>
                    <a:pt x="300" y="641"/>
                    <a:pt x="202" y="758"/>
                    <a:pt x="189" y="786"/>
                  </a:cubicBezTo>
                  <a:cubicBezTo>
                    <a:pt x="159" y="854"/>
                    <a:pt x="199" y="914"/>
                    <a:pt x="225" y="935"/>
                  </a:cubicBezTo>
                  <a:cubicBezTo>
                    <a:pt x="292" y="993"/>
                    <a:pt x="385" y="921"/>
                    <a:pt x="403" y="907"/>
                  </a:cubicBezTo>
                  <a:cubicBezTo>
                    <a:pt x="466" y="855"/>
                    <a:pt x="763" y="610"/>
                    <a:pt x="835" y="550"/>
                  </a:cubicBezTo>
                  <a:cubicBezTo>
                    <a:pt x="866" y="524"/>
                    <a:pt x="912" y="528"/>
                    <a:pt x="937" y="559"/>
                  </a:cubicBezTo>
                  <a:cubicBezTo>
                    <a:pt x="963" y="590"/>
                    <a:pt x="959" y="636"/>
                    <a:pt x="928" y="661"/>
                  </a:cubicBezTo>
                  <a:cubicBezTo>
                    <a:pt x="855" y="721"/>
                    <a:pt x="558" y="966"/>
                    <a:pt x="495" y="1018"/>
                  </a:cubicBezTo>
                  <a:cubicBezTo>
                    <a:pt x="428" y="1074"/>
                    <a:pt x="354" y="1102"/>
                    <a:pt x="285" y="1102"/>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66"/>
            <p:cNvSpPr/>
            <p:nvPr/>
          </p:nvSpPr>
          <p:spPr bwMode="auto">
            <a:xfrm>
              <a:off x="8307388" y="2163763"/>
              <a:ext cx="58738" cy="87313"/>
            </a:xfrm>
            <a:custGeom>
              <a:avLst/>
              <a:gdLst>
                <a:gd name="T0" fmla="*/ 81 w 461"/>
                <a:gd name="T1" fmla="*/ 680 h 680"/>
                <a:gd name="T2" fmla="*/ 26 w 461"/>
                <a:gd name="T3" fmla="*/ 656 h 680"/>
                <a:gd name="T4" fmla="*/ 33 w 461"/>
                <a:gd name="T5" fmla="*/ 553 h 680"/>
                <a:gd name="T6" fmla="*/ 221 w 461"/>
                <a:gd name="T7" fmla="*/ 368 h 680"/>
                <a:gd name="T8" fmla="*/ 284 w 461"/>
                <a:gd name="T9" fmla="*/ 167 h 680"/>
                <a:gd name="T10" fmla="*/ 312 w 461"/>
                <a:gd name="T11" fmla="*/ 53 h 680"/>
                <a:gd name="T12" fmla="*/ 407 w 461"/>
                <a:gd name="T13" fmla="*/ 15 h 680"/>
                <a:gd name="T14" fmla="*/ 445 w 461"/>
                <a:gd name="T15" fmla="*/ 111 h 680"/>
                <a:gd name="T16" fmla="*/ 426 w 461"/>
                <a:gd name="T17" fmla="*/ 193 h 680"/>
                <a:gd name="T18" fmla="*/ 337 w 461"/>
                <a:gd name="T19" fmla="*/ 454 h 680"/>
                <a:gd name="T20" fmla="*/ 128 w 461"/>
                <a:gd name="T21" fmla="*/ 662 h 680"/>
                <a:gd name="T22" fmla="*/ 81 w 461"/>
                <a:gd name="T23"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1" h="680">
                  <a:moveTo>
                    <a:pt x="81" y="680"/>
                  </a:moveTo>
                  <a:cubicBezTo>
                    <a:pt x="61" y="680"/>
                    <a:pt x="41" y="672"/>
                    <a:pt x="26" y="656"/>
                  </a:cubicBezTo>
                  <a:cubicBezTo>
                    <a:pt x="0" y="625"/>
                    <a:pt x="3" y="580"/>
                    <a:pt x="33" y="553"/>
                  </a:cubicBezTo>
                  <a:cubicBezTo>
                    <a:pt x="73" y="519"/>
                    <a:pt x="184" y="418"/>
                    <a:pt x="221" y="368"/>
                  </a:cubicBezTo>
                  <a:cubicBezTo>
                    <a:pt x="255" y="321"/>
                    <a:pt x="271" y="236"/>
                    <a:pt x="284" y="167"/>
                  </a:cubicBezTo>
                  <a:cubicBezTo>
                    <a:pt x="292" y="122"/>
                    <a:pt x="299" y="83"/>
                    <a:pt x="312" y="53"/>
                  </a:cubicBezTo>
                  <a:cubicBezTo>
                    <a:pt x="328" y="17"/>
                    <a:pt x="370" y="0"/>
                    <a:pt x="407" y="15"/>
                  </a:cubicBezTo>
                  <a:cubicBezTo>
                    <a:pt x="443" y="31"/>
                    <a:pt x="461" y="74"/>
                    <a:pt x="445" y="111"/>
                  </a:cubicBezTo>
                  <a:cubicBezTo>
                    <a:pt x="439" y="125"/>
                    <a:pt x="432" y="161"/>
                    <a:pt x="426" y="193"/>
                  </a:cubicBezTo>
                  <a:cubicBezTo>
                    <a:pt x="411" y="277"/>
                    <a:pt x="392" y="381"/>
                    <a:pt x="337" y="454"/>
                  </a:cubicBezTo>
                  <a:cubicBezTo>
                    <a:pt x="284" y="526"/>
                    <a:pt x="144" y="649"/>
                    <a:pt x="128" y="662"/>
                  </a:cubicBezTo>
                  <a:cubicBezTo>
                    <a:pt x="115" y="674"/>
                    <a:pt x="98" y="680"/>
                    <a:pt x="81" y="680"/>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67"/>
            <p:cNvSpPr/>
            <p:nvPr/>
          </p:nvSpPr>
          <p:spPr bwMode="auto">
            <a:xfrm>
              <a:off x="8175625" y="2135188"/>
              <a:ext cx="155575" cy="257175"/>
            </a:xfrm>
            <a:custGeom>
              <a:avLst/>
              <a:gdLst>
                <a:gd name="T0" fmla="*/ 341 w 1223"/>
                <a:gd name="T1" fmla="*/ 2007 h 2007"/>
                <a:gd name="T2" fmla="*/ 123 w 1223"/>
                <a:gd name="T3" fmla="*/ 1938 h 2007"/>
                <a:gd name="T4" fmla="*/ 97 w 1223"/>
                <a:gd name="T5" fmla="*/ 1923 h 2007"/>
                <a:gd name="T6" fmla="*/ 37 w 1223"/>
                <a:gd name="T7" fmla="*/ 1885 h 2007"/>
                <a:gd name="T8" fmla="*/ 26 w 1223"/>
                <a:gd name="T9" fmla="*/ 1783 h 2007"/>
                <a:gd name="T10" fmla="*/ 127 w 1223"/>
                <a:gd name="T11" fmla="*/ 1771 h 2007"/>
                <a:gd name="T12" fmla="*/ 170 w 1223"/>
                <a:gd name="T13" fmla="*/ 1798 h 2007"/>
                <a:gd name="T14" fmla="*/ 210 w 1223"/>
                <a:gd name="T15" fmla="*/ 1823 h 2007"/>
                <a:gd name="T16" fmla="*/ 438 w 1223"/>
                <a:gd name="T17" fmla="*/ 1837 h 2007"/>
                <a:gd name="T18" fmla="*/ 463 w 1223"/>
                <a:gd name="T19" fmla="*/ 1735 h 2007"/>
                <a:gd name="T20" fmla="*/ 482 w 1223"/>
                <a:gd name="T21" fmla="*/ 1663 h 2007"/>
                <a:gd name="T22" fmla="*/ 556 w 1223"/>
                <a:gd name="T23" fmla="*/ 1646 h 2007"/>
                <a:gd name="T24" fmla="*/ 696 w 1223"/>
                <a:gd name="T25" fmla="*/ 1645 h 2007"/>
                <a:gd name="T26" fmla="*/ 731 w 1223"/>
                <a:gd name="T27" fmla="*/ 1532 h 2007"/>
                <a:gd name="T28" fmla="*/ 734 w 1223"/>
                <a:gd name="T29" fmla="*/ 1451 h 2007"/>
                <a:gd name="T30" fmla="*/ 810 w 1223"/>
                <a:gd name="T31" fmla="*/ 1424 h 2007"/>
                <a:gd name="T32" fmla="*/ 938 w 1223"/>
                <a:gd name="T33" fmla="*/ 1394 h 2007"/>
                <a:gd name="T34" fmla="*/ 943 w 1223"/>
                <a:gd name="T35" fmla="*/ 1389 h 2007"/>
                <a:gd name="T36" fmla="*/ 952 w 1223"/>
                <a:gd name="T37" fmla="*/ 1262 h 2007"/>
                <a:gd name="T38" fmla="*/ 952 w 1223"/>
                <a:gd name="T39" fmla="*/ 1262 h 2007"/>
                <a:gd name="T40" fmla="*/ 962 w 1223"/>
                <a:gd name="T41" fmla="*/ 1160 h 2007"/>
                <a:gd name="T42" fmla="*/ 1028 w 1223"/>
                <a:gd name="T43" fmla="*/ 1147 h 2007"/>
                <a:gd name="T44" fmla="*/ 1050 w 1223"/>
                <a:gd name="T45" fmla="*/ 1125 h 2007"/>
                <a:gd name="T46" fmla="*/ 1074 w 1223"/>
                <a:gd name="T47" fmla="*/ 1055 h 2007"/>
                <a:gd name="T48" fmla="*/ 1001 w 1223"/>
                <a:gd name="T49" fmla="*/ 879 h 2007"/>
                <a:gd name="T50" fmla="*/ 111 w 1223"/>
                <a:gd name="T51" fmla="*/ 138 h 2007"/>
                <a:gd name="T52" fmla="*/ 100 w 1223"/>
                <a:gd name="T53" fmla="*/ 37 h 2007"/>
                <a:gd name="T54" fmla="*/ 202 w 1223"/>
                <a:gd name="T55" fmla="*/ 25 h 2007"/>
                <a:gd name="T56" fmla="*/ 1111 w 1223"/>
                <a:gd name="T57" fmla="*/ 785 h 2007"/>
                <a:gd name="T58" fmla="*/ 1219 w 1223"/>
                <a:gd name="T59" fmla="*/ 1045 h 2007"/>
                <a:gd name="T60" fmla="*/ 1175 w 1223"/>
                <a:gd name="T61" fmla="*/ 1199 h 2007"/>
                <a:gd name="T62" fmla="*/ 1111 w 1223"/>
                <a:gd name="T63" fmla="*/ 1265 h 2007"/>
                <a:gd name="T64" fmla="*/ 1042 w 1223"/>
                <a:gd name="T65" fmla="*/ 1496 h 2007"/>
                <a:gd name="T66" fmla="*/ 1038 w 1223"/>
                <a:gd name="T67" fmla="*/ 1499 h 2007"/>
                <a:gd name="T68" fmla="*/ 882 w 1223"/>
                <a:gd name="T69" fmla="*/ 1574 h 2007"/>
                <a:gd name="T70" fmla="*/ 795 w 1223"/>
                <a:gd name="T71" fmla="*/ 1752 h 2007"/>
                <a:gd name="T72" fmla="*/ 612 w 1223"/>
                <a:gd name="T73" fmla="*/ 1809 h 2007"/>
                <a:gd name="T74" fmla="*/ 521 w 1223"/>
                <a:gd name="T75" fmla="*/ 1956 h 2007"/>
                <a:gd name="T76" fmla="*/ 341 w 1223"/>
                <a:gd name="T77" fmla="*/ 2007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3" h="2007">
                  <a:moveTo>
                    <a:pt x="341" y="2007"/>
                  </a:moveTo>
                  <a:cubicBezTo>
                    <a:pt x="263" y="2007"/>
                    <a:pt x="183" y="1984"/>
                    <a:pt x="123" y="1938"/>
                  </a:cubicBezTo>
                  <a:cubicBezTo>
                    <a:pt x="120" y="1936"/>
                    <a:pt x="107" y="1928"/>
                    <a:pt x="97" y="1923"/>
                  </a:cubicBezTo>
                  <a:cubicBezTo>
                    <a:pt x="69" y="1907"/>
                    <a:pt x="50" y="1895"/>
                    <a:pt x="37" y="1885"/>
                  </a:cubicBezTo>
                  <a:cubicBezTo>
                    <a:pt x="6" y="1860"/>
                    <a:pt x="0" y="1814"/>
                    <a:pt x="26" y="1783"/>
                  </a:cubicBezTo>
                  <a:cubicBezTo>
                    <a:pt x="50" y="1751"/>
                    <a:pt x="96" y="1746"/>
                    <a:pt x="127" y="1771"/>
                  </a:cubicBezTo>
                  <a:cubicBezTo>
                    <a:pt x="134" y="1776"/>
                    <a:pt x="157" y="1790"/>
                    <a:pt x="170" y="1798"/>
                  </a:cubicBezTo>
                  <a:cubicBezTo>
                    <a:pt x="191" y="1810"/>
                    <a:pt x="202" y="1816"/>
                    <a:pt x="210" y="1823"/>
                  </a:cubicBezTo>
                  <a:cubicBezTo>
                    <a:pt x="271" y="1868"/>
                    <a:pt x="382" y="1875"/>
                    <a:pt x="438" y="1837"/>
                  </a:cubicBezTo>
                  <a:cubicBezTo>
                    <a:pt x="458" y="1823"/>
                    <a:pt x="481" y="1798"/>
                    <a:pt x="463" y="1735"/>
                  </a:cubicBezTo>
                  <a:cubicBezTo>
                    <a:pt x="455" y="1709"/>
                    <a:pt x="463" y="1681"/>
                    <a:pt x="482" y="1663"/>
                  </a:cubicBezTo>
                  <a:cubicBezTo>
                    <a:pt x="502" y="1644"/>
                    <a:pt x="530" y="1638"/>
                    <a:pt x="556" y="1646"/>
                  </a:cubicBezTo>
                  <a:cubicBezTo>
                    <a:pt x="643" y="1676"/>
                    <a:pt x="670" y="1670"/>
                    <a:pt x="696" y="1645"/>
                  </a:cubicBezTo>
                  <a:cubicBezTo>
                    <a:pt x="728" y="1616"/>
                    <a:pt x="750" y="1563"/>
                    <a:pt x="731" y="1532"/>
                  </a:cubicBezTo>
                  <a:cubicBezTo>
                    <a:pt x="715" y="1507"/>
                    <a:pt x="716" y="1475"/>
                    <a:pt x="734" y="1451"/>
                  </a:cubicBezTo>
                  <a:cubicBezTo>
                    <a:pt x="751" y="1427"/>
                    <a:pt x="781" y="1417"/>
                    <a:pt x="810" y="1424"/>
                  </a:cubicBezTo>
                  <a:cubicBezTo>
                    <a:pt x="887" y="1443"/>
                    <a:pt x="915" y="1416"/>
                    <a:pt x="938" y="1394"/>
                  </a:cubicBezTo>
                  <a:lnTo>
                    <a:pt x="943" y="1389"/>
                  </a:lnTo>
                  <a:cubicBezTo>
                    <a:pt x="975" y="1360"/>
                    <a:pt x="986" y="1305"/>
                    <a:pt x="952" y="1262"/>
                  </a:cubicBezTo>
                  <a:lnTo>
                    <a:pt x="952" y="1262"/>
                  </a:lnTo>
                  <a:cubicBezTo>
                    <a:pt x="927" y="1231"/>
                    <a:pt x="932" y="1185"/>
                    <a:pt x="962" y="1160"/>
                  </a:cubicBezTo>
                  <a:cubicBezTo>
                    <a:pt x="982" y="1145"/>
                    <a:pt x="1006" y="1140"/>
                    <a:pt x="1028" y="1147"/>
                  </a:cubicBezTo>
                  <a:cubicBezTo>
                    <a:pt x="1036" y="1140"/>
                    <a:pt x="1046" y="1131"/>
                    <a:pt x="1050" y="1125"/>
                  </a:cubicBezTo>
                  <a:cubicBezTo>
                    <a:pt x="1068" y="1095"/>
                    <a:pt x="1076" y="1072"/>
                    <a:pt x="1074" y="1055"/>
                  </a:cubicBezTo>
                  <a:cubicBezTo>
                    <a:pt x="1071" y="999"/>
                    <a:pt x="1039" y="924"/>
                    <a:pt x="1001" y="879"/>
                  </a:cubicBezTo>
                  <a:cubicBezTo>
                    <a:pt x="952" y="821"/>
                    <a:pt x="429" y="394"/>
                    <a:pt x="111" y="138"/>
                  </a:cubicBezTo>
                  <a:cubicBezTo>
                    <a:pt x="80" y="114"/>
                    <a:pt x="75" y="68"/>
                    <a:pt x="100" y="37"/>
                  </a:cubicBezTo>
                  <a:cubicBezTo>
                    <a:pt x="125" y="6"/>
                    <a:pt x="171" y="0"/>
                    <a:pt x="202" y="25"/>
                  </a:cubicBezTo>
                  <a:cubicBezTo>
                    <a:pt x="287" y="94"/>
                    <a:pt x="1037" y="698"/>
                    <a:pt x="1111" y="785"/>
                  </a:cubicBezTo>
                  <a:cubicBezTo>
                    <a:pt x="1170" y="854"/>
                    <a:pt x="1213" y="958"/>
                    <a:pt x="1219" y="1045"/>
                  </a:cubicBezTo>
                  <a:cubicBezTo>
                    <a:pt x="1223" y="1107"/>
                    <a:pt x="1196" y="1163"/>
                    <a:pt x="1175" y="1199"/>
                  </a:cubicBezTo>
                  <a:cubicBezTo>
                    <a:pt x="1167" y="1213"/>
                    <a:pt x="1143" y="1242"/>
                    <a:pt x="1111" y="1265"/>
                  </a:cubicBezTo>
                  <a:cubicBezTo>
                    <a:pt x="1130" y="1346"/>
                    <a:pt x="1106" y="1436"/>
                    <a:pt x="1042" y="1496"/>
                  </a:cubicBezTo>
                  <a:lnTo>
                    <a:pt x="1038" y="1499"/>
                  </a:lnTo>
                  <a:cubicBezTo>
                    <a:pt x="1016" y="1520"/>
                    <a:pt x="967" y="1566"/>
                    <a:pt x="882" y="1574"/>
                  </a:cubicBezTo>
                  <a:cubicBezTo>
                    <a:pt x="878" y="1642"/>
                    <a:pt x="842" y="1708"/>
                    <a:pt x="795" y="1752"/>
                  </a:cubicBezTo>
                  <a:cubicBezTo>
                    <a:pt x="737" y="1805"/>
                    <a:pt x="675" y="1817"/>
                    <a:pt x="612" y="1809"/>
                  </a:cubicBezTo>
                  <a:cubicBezTo>
                    <a:pt x="604" y="1869"/>
                    <a:pt x="573" y="1920"/>
                    <a:pt x="521" y="1956"/>
                  </a:cubicBezTo>
                  <a:cubicBezTo>
                    <a:pt x="471" y="1990"/>
                    <a:pt x="407" y="2007"/>
                    <a:pt x="341" y="2007"/>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68"/>
            <p:cNvSpPr/>
            <p:nvPr/>
          </p:nvSpPr>
          <p:spPr bwMode="auto">
            <a:xfrm>
              <a:off x="8205788" y="2322513"/>
              <a:ext cx="44450" cy="41275"/>
            </a:xfrm>
            <a:custGeom>
              <a:avLst/>
              <a:gdLst>
                <a:gd name="T0" fmla="*/ 258 w 351"/>
                <a:gd name="T1" fmla="*/ 324 h 324"/>
                <a:gd name="T2" fmla="*/ 35 w 351"/>
                <a:gd name="T3" fmla="*/ 137 h 324"/>
                <a:gd name="T4" fmla="*/ 26 w 351"/>
                <a:gd name="T5" fmla="*/ 35 h 324"/>
                <a:gd name="T6" fmla="*/ 128 w 351"/>
                <a:gd name="T7" fmla="*/ 26 h 324"/>
                <a:gd name="T8" fmla="*/ 351 w 351"/>
                <a:gd name="T9" fmla="*/ 213 h 324"/>
                <a:gd name="T10" fmla="*/ 258 w 351"/>
                <a:gd name="T11" fmla="*/ 324 h 324"/>
              </a:gdLst>
              <a:ahLst/>
              <a:cxnLst>
                <a:cxn ang="0">
                  <a:pos x="T0" y="T1"/>
                </a:cxn>
                <a:cxn ang="0">
                  <a:pos x="T2" y="T3"/>
                </a:cxn>
                <a:cxn ang="0">
                  <a:pos x="T4" y="T5"/>
                </a:cxn>
                <a:cxn ang="0">
                  <a:pos x="T6" y="T7"/>
                </a:cxn>
                <a:cxn ang="0">
                  <a:pos x="T8" y="T9"/>
                </a:cxn>
                <a:cxn ang="0">
                  <a:pos x="T10" y="T11"/>
                </a:cxn>
              </a:cxnLst>
              <a:rect l="0" t="0" r="r" b="b"/>
              <a:pathLst>
                <a:path w="351" h="324">
                  <a:moveTo>
                    <a:pt x="258" y="324"/>
                  </a:moveTo>
                  <a:lnTo>
                    <a:pt x="35" y="137"/>
                  </a:lnTo>
                  <a:cubicBezTo>
                    <a:pt x="4" y="111"/>
                    <a:pt x="0" y="66"/>
                    <a:pt x="26" y="35"/>
                  </a:cubicBezTo>
                  <a:cubicBezTo>
                    <a:pt x="52" y="4"/>
                    <a:pt x="97" y="0"/>
                    <a:pt x="128" y="26"/>
                  </a:cubicBezTo>
                  <a:lnTo>
                    <a:pt x="351" y="213"/>
                  </a:lnTo>
                  <a:lnTo>
                    <a:pt x="258" y="324"/>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69"/>
            <p:cNvSpPr/>
            <p:nvPr/>
          </p:nvSpPr>
          <p:spPr bwMode="auto">
            <a:xfrm>
              <a:off x="8189913" y="2306638"/>
              <a:ext cx="22225" cy="22225"/>
            </a:xfrm>
            <a:custGeom>
              <a:avLst/>
              <a:gdLst>
                <a:gd name="T0" fmla="*/ 95 w 177"/>
                <a:gd name="T1" fmla="*/ 171 h 171"/>
                <a:gd name="T2" fmla="*/ 49 w 177"/>
                <a:gd name="T3" fmla="*/ 154 h 171"/>
                <a:gd name="T4" fmla="*/ 47 w 177"/>
                <a:gd name="T5" fmla="*/ 152 h 171"/>
                <a:gd name="T6" fmla="*/ 18 w 177"/>
                <a:gd name="T7" fmla="*/ 126 h 171"/>
                <a:gd name="T8" fmla="*/ 32 w 177"/>
                <a:gd name="T9" fmla="*/ 32 h 171"/>
                <a:gd name="T10" fmla="*/ 142 w 177"/>
                <a:gd name="T11" fmla="*/ 43 h 171"/>
                <a:gd name="T12" fmla="*/ 151 w 177"/>
                <a:gd name="T13" fmla="*/ 145 h 171"/>
                <a:gd name="T14" fmla="*/ 95 w 177"/>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71">
                  <a:moveTo>
                    <a:pt x="95" y="171"/>
                  </a:moveTo>
                  <a:cubicBezTo>
                    <a:pt x="79" y="171"/>
                    <a:pt x="63" y="165"/>
                    <a:pt x="49" y="154"/>
                  </a:cubicBezTo>
                  <a:cubicBezTo>
                    <a:pt x="48" y="153"/>
                    <a:pt x="48" y="153"/>
                    <a:pt x="47" y="152"/>
                  </a:cubicBezTo>
                  <a:cubicBezTo>
                    <a:pt x="36" y="146"/>
                    <a:pt x="26" y="137"/>
                    <a:pt x="18" y="126"/>
                  </a:cubicBezTo>
                  <a:cubicBezTo>
                    <a:pt x="0" y="96"/>
                    <a:pt x="5" y="56"/>
                    <a:pt x="32" y="32"/>
                  </a:cubicBezTo>
                  <a:cubicBezTo>
                    <a:pt x="54" y="14"/>
                    <a:pt x="91" y="0"/>
                    <a:pt x="142" y="43"/>
                  </a:cubicBezTo>
                  <a:cubicBezTo>
                    <a:pt x="173" y="69"/>
                    <a:pt x="177" y="114"/>
                    <a:pt x="151" y="145"/>
                  </a:cubicBezTo>
                  <a:cubicBezTo>
                    <a:pt x="137" y="162"/>
                    <a:pt x="116" y="171"/>
                    <a:pt x="95" y="171"/>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70"/>
            <p:cNvSpPr/>
            <p:nvPr/>
          </p:nvSpPr>
          <p:spPr bwMode="auto">
            <a:xfrm>
              <a:off x="8232775" y="2289175"/>
              <a:ext cx="52388" cy="46038"/>
            </a:xfrm>
            <a:custGeom>
              <a:avLst/>
              <a:gdLst>
                <a:gd name="T0" fmla="*/ 312 w 404"/>
                <a:gd name="T1" fmla="*/ 363 h 363"/>
                <a:gd name="T2" fmla="*/ 35 w 404"/>
                <a:gd name="T3" fmla="*/ 137 h 363"/>
                <a:gd name="T4" fmla="*/ 25 w 404"/>
                <a:gd name="T5" fmla="*/ 35 h 363"/>
                <a:gd name="T6" fmla="*/ 127 w 404"/>
                <a:gd name="T7" fmla="*/ 25 h 363"/>
                <a:gd name="T8" fmla="*/ 404 w 404"/>
                <a:gd name="T9" fmla="*/ 251 h 363"/>
                <a:gd name="T10" fmla="*/ 312 w 404"/>
                <a:gd name="T11" fmla="*/ 363 h 363"/>
              </a:gdLst>
              <a:ahLst/>
              <a:cxnLst>
                <a:cxn ang="0">
                  <a:pos x="T0" y="T1"/>
                </a:cxn>
                <a:cxn ang="0">
                  <a:pos x="T2" y="T3"/>
                </a:cxn>
                <a:cxn ang="0">
                  <a:pos x="T4" y="T5"/>
                </a:cxn>
                <a:cxn ang="0">
                  <a:pos x="T6" y="T7"/>
                </a:cxn>
                <a:cxn ang="0">
                  <a:pos x="T8" y="T9"/>
                </a:cxn>
                <a:cxn ang="0">
                  <a:pos x="T10" y="T11"/>
                </a:cxn>
              </a:cxnLst>
              <a:rect l="0" t="0" r="r" b="b"/>
              <a:pathLst>
                <a:path w="404" h="363">
                  <a:moveTo>
                    <a:pt x="312" y="363"/>
                  </a:moveTo>
                  <a:lnTo>
                    <a:pt x="35" y="137"/>
                  </a:lnTo>
                  <a:cubicBezTo>
                    <a:pt x="4" y="112"/>
                    <a:pt x="0" y="67"/>
                    <a:pt x="25" y="35"/>
                  </a:cubicBezTo>
                  <a:cubicBezTo>
                    <a:pt x="50" y="5"/>
                    <a:pt x="96" y="0"/>
                    <a:pt x="127" y="25"/>
                  </a:cubicBezTo>
                  <a:lnTo>
                    <a:pt x="404" y="251"/>
                  </a:lnTo>
                  <a:lnTo>
                    <a:pt x="312" y="363"/>
                  </a:ln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71"/>
            <p:cNvSpPr/>
            <p:nvPr/>
          </p:nvSpPr>
          <p:spPr bwMode="auto">
            <a:xfrm>
              <a:off x="8216900" y="2278063"/>
              <a:ext cx="22225" cy="19050"/>
            </a:xfrm>
            <a:custGeom>
              <a:avLst/>
              <a:gdLst>
                <a:gd name="T0" fmla="*/ 91 w 173"/>
                <a:gd name="T1" fmla="*/ 153 h 153"/>
                <a:gd name="T2" fmla="*/ 46 w 173"/>
                <a:gd name="T3" fmla="*/ 137 h 153"/>
                <a:gd name="T4" fmla="*/ 39 w 173"/>
                <a:gd name="T5" fmla="*/ 131 h 153"/>
                <a:gd name="T6" fmla="*/ 39 w 173"/>
                <a:gd name="T7" fmla="*/ 131 h 153"/>
                <a:gd name="T8" fmla="*/ 36 w 173"/>
                <a:gd name="T9" fmla="*/ 129 h 153"/>
                <a:gd name="T10" fmla="*/ 36 w 173"/>
                <a:gd name="T11" fmla="*/ 129 h 153"/>
                <a:gd name="T12" fmla="*/ 14 w 173"/>
                <a:gd name="T13" fmla="*/ 48 h 153"/>
                <a:gd name="T14" fmla="*/ 82 w 173"/>
                <a:gd name="T15" fmla="*/ 0 h 153"/>
                <a:gd name="T16" fmla="*/ 127 w 173"/>
                <a:gd name="T17" fmla="*/ 17 h 153"/>
                <a:gd name="T18" fmla="*/ 128 w 173"/>
                <a:gd name="T19" fmla="*/ 16 h 153"/>
                <a:gd name="T20" fmla="*/ 137 w 173"/>
                <a:gd name="T21" fmla="*/ 25 h 153"/>
                <a:gd name="T22" fmla="*/ 137 w 173"/>
                <a:gd name="T23" fmla="*/ 25 h 153"/>
                <a:gd name="T24" fmla="*/ 148 w 173"/>
                <a:gd name="T25" fmla="*/ 127 h 153"/>
                <a:gd name="T26" fmla="*/ 91 w 173"/>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153">
                  <a:moveTo>
                    <a:pt x="91" y="153"/>
                  </a:moveTo>
                  <a:cubicBezTo>
                    <a:pt x="76" y="153"/>
                    <a:pt x="59" y="148"/>
                    <a:pt x="46" y="137"/>
                  </a:cubicBezTo>
                  <a:lnTo>
                    <a:pt x="39" y="131"/>
                  </a:lnTo>
                  <a:lnTo>
                    <a:pt x="39" y="131"/>
                  </a:lnTo>
                  <a:lnTo>
                    <a:pt x="36" y="129"/>
                  </a:lnTo>
                  <a:lnTo>
                    <a:pt x="36" y="129"/>
                  </a:lnTo>
                  <a:cubicBezTo>
                    <a:pt x="0" y="97"/>
                    <a:pt x="10" y="59"/>
                    <a:pt x="14" y="48"/>
                  </a:cubicBezTo>
                  <a:cubicBezTo>
                    <a:pt x="24" y="19"/>
                    <a:pt x="51" y="0"/>
                    <a:pt x="82" y="0"/>
                  </a:cubicBezTo>
                  <a:cubicBezTo>
                    <a:pt x="102" y="0"/>
                    <a:pt x="115" y="7"/>
                    <a:pt x="127" y="17"/>
                  </a:cubicBezTo>
                  <a:lnTo>
                    <a:pt x="128" y="16"/>
                  </a:lnTo>
                  <a:lnTo>
                    <a:pt x="137" y="25"/>
                  </a:lnTo>
                  <a:lnTo>
                    <a:pt x="137" y="25"/>
                  </a:lnTo>
                  <a:cubicBezTo>
                    <a:pt x="168" y="50"/>
                    <a:pt x="173" y="95"/>
                    <a:pt x="148" y="127"/>
                  </a:cubicBezTo>
                  <a:cubicBezTo>
                    <a:pt x="133" y="144"/>
                    <a:pt x="113" y="153"/>
                    <a:pt x="91" y="153"/>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72"/>
            <p:cNvSpPr/>
            <p:nvPr/>
          </p:nvSpPr>
          <p:spPr bwMode="auto">
            <a:xfrm>
              <a:off x="8251825" y="2249488"/>
              <a:ext cx="65088" cy="52388"/>
            </a:xfrm>
            <a:custGeom>
              <a:avLst/>
              <a:gdLst>
                <a:gd name="T0" fmla="*/ 418 w 500"/>
                <a:gd name="T1" fmla="*/ 420 h 420"/>
                <a:gd name="T2" fmla="*/ 373 w 500"/>
                <a:gd name="T3" fmla="*/ 405 h 420"/>
                <a:gd name="T4" fmla="*/ 37 w 500"/>
                <a:gd name="T5" fmla="*/ 138 h 420"/>
                <a:gd name="T6" fmla="*/ 25 w 500"/>
                <a:gd name="T7" fmla="*/ 36 h 420"/>
                <a:gd name="T8" fmla="*/ 127 w 500"/>
                <a:gd name="T9" fmla="*/ 24 h 420"/>
                <a:gd name="T10" fmla="*/ 463 w 500"/>
                <a:gd name="T11" fmla="*/ 291 h 420"/>
                <a:gd name="T12" fmla="*/ 475 w 500"/>
                <a:gd name="T13" fmla="*/ 393 h 420"/>
                <a:gd name="T14" fmla="*/ 418 w 500"/>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420">
                  <a:moveTo>
                    <a:pt x="418" y="420"/>
                  </a:moveTo>
                  <a:cubicBezTo>
                    <a:pt x="403" y="420"/>
                    <a:pt x="387" y="415"/>
                    <a:pt x="373" y="405"/>
                  </a:cubicBezTo>
                  <a:lnTo>
                    <a:pt x="37" y="138"/>
                  </a:lnTo>
                  <a:cubicBezTo>
                    <a:pt x="6" y="113"/>
                    <a:pt x="0" y="68"/>
                    <a:pt x="25" y="36"/>
                  </a:cubicBezTo>
                  <a:cubicBezTo>
                    <a:pt x="50" y="5"/>
                    <a:pt x="96" y="0"/>
                    <a:pt x="127" y="24"/>
                  </a:cubicBezTo>
                  <a:lnTo>
                    <a:pt x="463" y="291"/>
                  </a:lnTo>
                  <a:cubicBezTo>
                    <a:pt x="495" y="316"/>
                    <a:pt x="500" y="362"/>
                    <a:pt x="475" y="393"/>
                  </a:cubicBezTo>
                  <a:cubicBezTo>
                    <a:pt x="461" y="411"/>
                    <a:pt x="440" y="420"/>
                    <a:pt x="418" y="42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73"/>
            <p:cNvSpPr/>
            <p:nvPr/>
          </p:nvSpPr>
          <p:spPr bwMode="auto">
            <a:xfrm>
              <a:off x="7956550" y="2033588"/>
              <a:ext cx="165100" cy="188913"/>
            </a:xfrm>
            <a:custGeom>
              <a:avLst/>
              <a:gdLst>
                <a:gd name="T0" fmla="*/ 408 w 1289"/>
                <a:gd name="T1" fmla="*/ 1480 h 1480"/>
                <a:gd name="T2" fmla="*/ 369 w 1289"/>
                <a:gd name="T3" fmla="*/ 1469 h 1480"/>
                <a:gd name="T4" fmla="*/ 43 w 1289"/>
                <a:gd name="T5" fmla="*/ 1260 h 1480"/>
                <a:gd name="T6" fmla="*/ 21 w 1289"/>
                <a:gd name="T7" fmla="*/ 1160 h 1480"/>
                <a:gd name="T8" fmla="*/ 121 w 1289"/>
                <a:gd name="T9" fmla="*/ 1138 h 1480"/>
                <a:gd name="T10" fmla="*/ 391 w 1289"/>
                <a:gd name="T11" fmla="*/ 1311 h 1480"/>
                <a:gd name="T12" fmla="*/ 1108 w 1289"/>
                <a:gd name="T13" fmla="*/ 380 h 1480"/>
                <a:gd name="T14" fmla="*/ 814 w 1289"/>
                <a:gd name="T15" fmla="*/ 137 h 1480"/>
                <a:gd name="T16" fmla="*/ 805 w 1289"/>
                <a:gd name="T17" fmla="*/ 35 h 1480"/>
                <a:gd name="T18" fmla="*/ 907 w 1289"/>
                <a:gd name="T19" fmla="*/ 26 h 1480"/>
                <a:gd name="T20" fmla="*/ 1254 w 1289"/>
                <a:gd name="T21" fmla="*/ 313 h 1480"/>
                <a:gd name="T22" fmla="*/ 1265 w 1289"/>
                <a:gd name="T23" fmla="*/ 413 h 1480"/>
                <a:gd name="T24" fmla="*/ 466 w 1289"/>
                <a:gd name="T25" fmla="*/ 1452 h 1480"/>
                <a:gd name="T26" fmla="*/ 408 w 1289"/>
                <a:gd name="T27" fmla="*/ 1480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9" h="1480">
                  <a:moveTo>
                    <a:pt x="408" y="1480"/>
                  </a:moveTo>
                  <a:cubicBezTo>
                    <a:pt x="395" y="1480"/>
                    <a:pt x="381" y="1477"/>
                    <a:pt x="369" y="1469"/>
                  </a:cubicBezTo>
                  <a:lnTo>
                    <a:pt x="43" y="1260"/>
                  </a:lnTo>
                  <a:cubicBezTo>
                    <a:pt x="9" y="1239"/>
                    <a:pt x="0" y="1194"/>
                    <a:pt x="21" y="1160"/>
                  </a:cubicBezTo>
                  <a:cubicBezTo>
                    <a:pt x="43" y="1127"/>
                    <a:pt x="87" y="1117"/>
                    <a:pt x="121" y="1138"/>
                  </a:cubicBezTo>
                  <a:lnTo>
                    <a:pt x="391" y="1311"/>
                  </a:lnTo>
                  <a:lnTo>
                    <a:pt x="1108" y="380"/>
                  </a:lnTo>
                  <a:lnTo>
                    <a:pt x="814" y="137"/>
                  </a:lnTo>
                  <a:cubicBezTo>
                    <a:pt x="784" y="112"/>
                    <a:pt x="779" y="66"/>
                    <a:pt x="805" y="35"/>
                  </a:cubicBezTo>
                  <a:cubicBezTo>
                    <a:pt x="830" y="5"/>
                    <a:pt x="876" y="0"/>
                    <a:pt x="907" y="26"/>
                  </a:cubicBezTo>
                  <a:lnTo>
                    <a:pt x="1254" y="313"/>
                  </a:lnTo>
                  <a:cubicBezTo>
                    <a:pt x="1284" y="338"/>
                    <a:pt x="1289" y="382"/>
                    <a:pt x="1265" y="413"/>
                  </a:cubicBezTo>
                  <a:lnTo>
                    <a:pt x="466" y="1452"/>
                  </a:lnTo>
                  <a:cubicBezTo>
                    <a:pt x="451" y="1471"/>
                    <a:pt x="430" y="1480"/>
                    <a:pt x="408" y="1480"/>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74"/>
            <p:cNvSpPr/>
            <p:nvPr/>
          </p:nvSpPr>
          <p:spPr bwMode="auto">
            <a:xfrm>
              <a:off x="8089900" y="2090738"/>
              <a:ext cx="63500" cy="30163"/>
            </a:xfrm>
            <a:custGeom>
              <a:avLst/>
              <a:gdLst>
                <a:gd name="T0" fmla="*/ 420 w 502"/>
                <a:gd name="T1" fmla="*/ 235 h 235"/>
                <a:gd name="T2" fmla="*/ 375 w 502"/>
                <a:gd name="T3" fmla="*/ 218 h 235"/>
                <a:gd name="T4" fmla="*/ 70 w 502"/>
                <a:gd name="T5" fmla="*/ 148 h 235"/>
                <a:gd name="T6" fmla="*/ 4 w 502"/>
                <a:gd name="T7" fmla="*/ 70 h 235"/>
                <a:gd name="T8" fmla="*/ 82 w 502"/>
                <a:gd name="T9" fmla="*/ 4 h 235"/>
                <a:gd name="T10" fmla="*/ 466 w 502"/>
                <a:gd name="T11" fmla="*/ 106 h 235"/>
                <a:gd name="T12" fmla="*/ 477 w 502"/>
                <a:gd name="T13" fmla="*/ 207 h 235"/>
                <a:gd name="T14" fmla="*/ 420 w 502"/>
                <a:gd name="T15" fmla="*/ 235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235">
                  <a:moveTo>
                    <a:pt x="420" y="235"/>
                  </a:moveTo>
                  <a:cubicBezTo>
                    <a:pt x="404" y="235"/>
                    <a:pt x="388" y="229"/>
                    <a:pt x="375" y="218"/>
                  </a:cubicBezTo>
                  <a:cubicBezTo>
                    <a:pt x="336" y="188"/>
                    <a:pt x="187" y="158"/>
                    <a:pt x="70" y="148"/>
                  </a:cubicBezTo>
                  <a:cubicBezTo>
                    <a:pt x="30" y="145"/>
                    <a:pt x="0" y="110"/>
                    <a:pt x="4" y="70"/>
                  </a:cubicBezTo>
                  <a:cubicBezTo>
                    <a:pt x="7" y="30"/>
                    <a:pt x="42" y="0"/>
                    <a:pt x="82" y="4"/>
                  </a:cubicBezTo>
                  <a:cubicBezTo>
                    <a:pt x="130" y="8"/>
                    <a:pt x="374" y="31"/>
                    <a:pt x="466" y="106"/>
                  </a:cubicBezTo>
                  <a:cubicBezTo>
                    <a:pt x="497" y="131"/>
                    <a:pt x="502" y="176"/>
                    <a:pt x="477" y="207"/>
                  </a:cubicBezTo>
                  <a:cubicBezTo>
                    <a:pt x="462" y="225"/>
                    <a:pt x="442" y="235"/>
                    <a:pt x="420" y="235"/>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75"/>
            <p:cNvSpPr/>
            <p:nvPr/>
          </p:nvSpPr>
          <p:spPr bwMode="auto">
            <a:xfrm>
              <a:off x="8016875" y="2179638"/>
              <a:ext cx="28575" cy="42863"/>
            </a:xfrm>
            <a:custGeom>
              <a:avLst/>
              <a:gdLst>
                <a:gd name="T0" fmla="*/ 143 w 224"/>
                <a:gd name="T1" fmla="*/ 339 h 339"/>
                <a:gd name="T2" fmla="*/ 74 w 224"/>
                <a:gd name="T3" fmla="*/ 290 h 339"/>
                <a:gd name="T4" fmla="*/ 12 w 224"/>
                <a:gd name="T5" fmla="*/ 104 h 339"/>
                <a:gd name="T6" fmla="*/ 58 w 224"/>
                <a:gd name="T7" fmla="*/ 13 h 339"/>
                <a:gd name="T8" fmla="*/ 150 w 224"/>
                <a:gd name="T9" fmla="*/ 59 h 339"/>
                <a:gd name="T10" fmla="*/ 211 w 224"/>
                <a:gd name="T11" fmla="*/ 244 h 339"/>
                <a:gd name="T12" fmla="*/ 165 w 224"/>
                <a:gd name="T13" fmla="*/ 336 h 339"/>
                <a:gd name="T14" fmla="*/ 143 w 224"/>
                <a:gd name="T15" fmla="*/ 339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339">
                  <a:moveTo>
                    <a:pt x="143" y="339"/>
                  </a:moveTo>
                  <a:cubicBezTo>
                    <a:pt x="112" y="339"/>
                    <a:pt x="84" y="320"/>
                    <a:pt x="74" y="290"/>
                  </a:cubicBezTo>
                  <a:lnTo>
                    <a:pt x="12" y="104"/>
                  </a:lnTo>
                  <a:cubicBezTo>
                    <a:pt x="0" y="66"/>
                    <a:pt x="20" y="25"/>
                    <a:pt x="58" y="13"/>
                  </a:cubicBezTo>
                  <a:cubicBezTo>
                    <a:pt x="96" y="0"/>
                    <a:pt x="137" y="21"/>
                    <a:pt x="150" y="59"/>
                  </a:cubicBezTo>
                  <a:lnTo>
                    <a:pt x="211" y="244"/>
                  </a:lnTo>
                  <a:cubicBezTo>
                    <a:pt x="224" y="282"/>
                    <a:pt x="204" y="323"/>
                    <a:pt x="165" y="336"/>
                  </a:cubicBezTo>
                  <a:cubicBezTo>
                    <a:pt x="158" y="338"/>
                    <a:pt x="150" y="339"/>
                    <a:pt x="143" y="339"/>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76"/>
            <p:cNvSpPr>
              <a:spLocks noEditPoints="1"/>
            </p:cNvSpPr>
            <p:nvPr/>
          </p:nvSpPr>
          <p:spPr bwMode="auto">
            <a:xfrm>
              <a:off x="8121650" y="2317750"/>
              <a:ext cx="69850" cy="69850"/>
            </a:xfrm>
            <a:custGeom>
              <a:avLst/>
              <a:gdLst>
                <a:gd name="T0" fmla="*/ 322 w 554"/>
                <a:gd name="T1" fmla="*/ 145 h 555"/>
                <a:gd name="T2" fmla="*/ 261 w 554"/>
                <a:gd name="T3" fmla="*/ 171 h 555"/>
                <a:gd name="T4" fmla="*/ 170 w 554"/>
                <a:gd name="T5" fmla="*/ 261 h 555"/>
                <a:gd name="T6" fmla="*/ 145 w 554"/>
                <a:gd name="T7" fmla="*/ 323 h 555"/>
                <a:gd name="T8" fmla="*/ 170 w 554"/>
                <a:gd name="T9" fmla="*/ 384 h 555"/>
                <a:gd name="T10" fmla="*/ 232 w 554"/>
                <a:gd name="T11" fmla="*/ 410 h 555"/>
                <a:gd name="T12" fmla="*/ 294 w 554"/>
                <a:gd name="T13" fmla="*/ 384 h 555"/>
                <a:gd name="T14" fmla="*/ 384 w 554"/>
                <a:gd name="T15" fmla="*/ 294 h 555"/>
                <a:gd name="T16" fmla="*/ 409 w 554"/>
                <a:gd name="T17" fmla="*/ 232 h 555"/>
                <a:gd name="T18" fmla="*/ 384 w 554"/>
                <a:gd name="T19" fmla="*/ 171 h 555"/>
                <a:gd name="T20" fmla="*/ 322 w 554"/>
                <a:gd name="T21" fmla="*/ 145 h 555"/>
                <a:gd name="T22" fmla="*/ 232 w 554"/>
                <a:gd name="T23" fmla="*/ 555 h 555"/>
                <a:gd name="T24" fmla="*/ 68 w 554"/>
                <a:gd name="T25" fmla="*/ 487 h 555"/>
                <a:gd name="T26" fmla="*/ 0 w 554"/>
                <a:gd name="T27" fmla="*/ 323 h 555"/>
                <a:gd name="T28" fmla="*/ 68 w 554"/>
                <a:gd name="T29" fmla="*/ 159 h 555"/>
                <a:gd name="T30" fmla="*/ 158 w 554"/>
                <a:gd name="T31" fmla="*/ 68 h 555"/>
                <a:gd name="T32" fmla="*/ 322 w 554"/>
                <a:gd name="T33" fmla="*/ 0 h 555"/>
                <a:gd name="T34" fmla="*/ 486 w 554"/>
                <a:gd name="T35" fmla="*/ 69 h 555"/>
                <a:gd name="T36" fmla="*/ 554 w 554"/>
                <a:gd name="T37" fmla="*/ 233 h 555"/>
                <a:gd name="T38" fmla="*/ 486 w 554"/>
                <a:gd name="T39" fmla="*/ 397 h 555"/>
                <a:gd name="T40" fmla="*/ 396 w 554"/>
                <a:gd name="T41" fmla="*/ 487 h 555"/>
                <a:gd name="T42" fmla="*/ 232 w 554"/>
                <a:gd name="T43" fmla="*/ 55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4" h="555">
                  <a:moveTo>
                    <a:pt x="322" y="145"/>
                  </a:moveTo>
                  <a:cubicBezTo>
                    <a:pt x="299" y="145"/>
                    <a:pt x="277" y="155"/>
                    <a:pt x="261" y="171"/>
                  </a:cubicBezTo>
                  <a:lnTo>
                    <a:pt x="170" y="261"/>
                  </a:lnTo>
                  <a:cubicBezTo>
                    <a:pt x="154" y="278"/>
                    <a:pt x="145" y="300"/>
                    <a:pt x="145" y="323"/>
                  </a:cubicBezTo>
                  <a:cubicBezTo>
                    <a:pt x="145" y="346"/>
                    <a:pt x="154" y="368"/>
                    <a:pt x="170" y="384"/>
                  </a:cubicBezTo>
                  <a:cubicBezTo>
                    <a:pt x="187" y="401"/>
                    <a:pt x="209" y="410"/>
                    <a:pt x="232" y="410"/>
                  </a:cubicBezTo>
                  <a:cubicBezTo>
                    <a:pt x="255" y="410"/>
                    <a:pt x="277" y="401"/>
                    <a:pt x="294" y="384"/>
                  </a:cubicBezTo>
                  <a:lnTo>
                    <a:pt x="384" y="294"/>
                  </a:lnTo>
                  <a:cubicBezTo>
                    <a:pt x="400" y="278"/>
                    <a:pt x="409" y="256"/>
                    <a:pt x="409" y="232"/>
                  </a:cubicBezTo>
                  <a:cubicBezTo>
                    <a:pt x="409" y="209"/>
                    <a:pt x="400" y="187"/>
                    <a:pt x="384" y="171"/>
                  </a:cubicBezTo>
                  <a:cubicBezTo>
                    <a:pt x="367" y="155"/>
                    <a:pt x="345" y="145"/>
                    <a:pt x="322" y="145"/>
                  </a:cubicBezTo>
                  <a:close/>
                  <a:moveTo>
                    <a:pt x="232" y="555"/>
                  </a:moveTo>
                  <a:cubicBezTo>
                    <a:pt x="170" y="555"/>
                    <a:pt x="112" y="531"/>
                    <a:pt x="68" y="487"/>
                  </a:cubicBezTo>
                  <a:cubicBezTo>
                    <a:pt x="24" y="443"/>
                    <a:pt x="0" y="385"/>
                    <a:pt x="0" y="323"/>
                  </a:cubicBezTo>
                  <a:cubicBezTo>
                    <a:pt x="0" y="261"/>
                    <a:pt x="24" y="203"/>
                    <a:pt x="68" y="159"/>
                  </a:cubicBezTo>
                  <a:lnTo>
                    <a:pt x="158" y="68"/>
                  </a:lnTo>
                  <a:cubicBezTo>
                    <a:pt x="202" y="25"/>
                    <a:pt x="260" y="0"/>
                    <a:pt x="322" y="0"/>
                  </a:cubicBezTo>
                  <a:cubicBezTo>
                    <a:pt x="384" y="0"/>
                    <a:pt x="442" y="25"/>
                    <a:pt x="486" y="69"/>
                  </a:cubicBezTo>
                  <a:cubicBezTo>
                    <a:pt x="530" y="112"/>
                    <a:pt x="554" y="171"/>
                    <a:pt x="554" y="233"/>
                  </a:cubicBezTo>
                  <a:cubicBezTo>
                    <a:pt x="554" y="295"/>
                    <a:pt x="530" y="353"/>
                    <a:pt x="486" y="397"/>
                  </a:cubicBezTo>
                  <a:lnTo>
                    <a:pt x="396" y="487"/>
                  </a:lnTo>
                  <a:cubicBezTo>
                    <a:pt x="352" y="531"/>
                    <a:pt x="294" y="555"/>
                    <a:pt x="232" y="555"/>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77"/>
            <p:cNvSpPr>
              <a:spLocks noEditPoints="1"/>
            </p:cNvSpPr>
            <p:nvPr/>
          </p:nvSpPr>
          <p:spPr bwMode="auto">
            <a:xfrm>
              <a:off x="8085138" y="2282825"/>
              <a:ext cx="71438" cy="71438"/>
            </a:xfrm>
            <a:custGeom>
              <a:avLst/>
              <a:gdLst>
                <a:gd name="T0" fmla="*/ 322 w 554"/>
                <a:gd name="T1" fmla="*/ 144 h 554"/>
                <a:gd name="T2" fmla="*/ 260 w 554"/>
                <a:gd name="T3" fmla="*/ 170 h 554"/>
                <a:gd name="T4" fmla="*/ 170 w 554"/>
                <a:gd name="T5" fmla="*/ 260 h 554"/>
                <a:gd name="T6" fmla="*/ 145 w 554"/>
                <a:gd name="T7" fmla="*/ 322 h 554"/>
                <a:gd name="T8" fmla="*/ 170 w 554"/>
                <a:gd name="T9" fmla="*/ 383 h 554"/>
                <a:gd name="T10" fmla="*/ 232 w 554"/>
                <a:gd name="T11" fmla="*/ 409 h 554"/>
                <a:gd name="T12" fmla="*/ 293 w 554"/>
                <a:gd name="T13" fmla="*/ 383 h 554"/>
                <a:gd name="T14" fmla="*/ 383 w 554"/>
                <a:gd name="T15" fmla="*/ 293 h 554"/>
                <a:gd name="T16" fmla="*/ 409 w 554"/>
                <a:gd name="T17" fmla="*/ 232 h 554"/>
                <a:gd name="T18" fmla="*/ 384 w 554"/>
                <a:gd name="T19" fmla="*/ 170 h 554"/>
                <a:gd name="T20" fmla="*/ 322 w 554"/>
                <a:gd name="T21" fmla="*/ 144 h 554"/>
                <a:gd name="T22" fmla="*/ 232 w 554"/>
                <a:gd name="T23" fmla="*/ 554 h 554"/>
                <a:gd name="T24" fmla="*/ 68 w 554"/>
                <a:gd name="T25" fmla="*/ 486 h 554"/>
                <a:gd name="T26" fmla="*/ 0 w 554"/>
                <a:gd name="T27" fmla="*/ 322 h 554"/>
                <a:gd name="T28" fmla="*/ 68 w 554"/>
                <a:gd name="T29" fmla="*/ 158 h 554"/>
                <a:gd name="T30" fmla="*/ 158 w 554"/>
                <a:gd name="T31" fmla="*/ 68 h 554"/>
                <a:gd name="T32" fmla="*/ 322 w 554"/>
                <a:gd name="T33" fmla="*/ 0 h 554"/>
                <a:gd name="T34" fmla="*/ 486 w 554"/>
                <a:gd name="T35" fmla="*/ 68 h 554"/>
                <a:gd name="T36" fmla="*/ 554 w 554"/>
                <a:gd name="T37" fmla="*/ 232 h 554"/>
                <a:gd name="T38" fmla="*/ 486 w 554"/>
                <a:gd name="T39" fmla="*/ 396 h 554"/>
                <a:gd name="T40" fmla="*/ 396 w 554"/>
                <a:gd name="T41" fmla="*/ 486 h 554"/>
                <a:gd name="T42" fmla="*/ 232 w 554"/>
                <a:gd name="T43"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4" h="554">
                  <a:moveTo>
                    <a:pt x="322" y="144"/>
                  </a:moveTo>
                  <a:cubicBezTo>
                    <a:pt x="299" y="144"/>
                    <a:pt x="277" y="153"/>
                    <a:pt x="260" y="170"/>
                  </a:cubicBezTo>
                  <a:lnTo>
                    <a:pt x="170" y="260"/>
                  </a:lnTo>
                  <a:cubicBezTo>
                    <a:pt x="154" y="277"/>
                    <a:pt x="145" y="299"/>
                    <a:pt x="145" y="322"/>
                  </a:cubicBezTo>
                  <a:cubicBezTo>
                    <a:pt x="145" y="345"/>
                    <a:pt x="154" y="367"/>
                    <a:pt x="170" y="383"/>
                  </a:cubicBezTo>
                  <a:cubicBezTo>
                    <a:pt x="187" y="400"/>
                    <a:pt x="208" y="409"/>
                    <a:pt x="232" y="409"/>
                  </a:cubicBezTo>
                  <a:cubicBezTo>
                    <a:pt x="255" y="409"/>
                    <a:pt x="277" y="400"/>
                    <a:pt x="293" y="383"/>
                  </a:cubicBezTo>
                  <a:lnTo>
                    <a:pt x="383" y="293"/>
                  </a:lnTo>
                  <a:cubicBezTo>
                    <a:pt x="400" y="277"/>
                    <a:pt x="409" y="255"/>
                    <a:pt x="409" y="232"/>
                  </a:cubicBezTo>
                  <a:cubicBezTo>
                    <a:pt x="409" y="208"/>
                    <a:pt x="400" y="187"/>
                    <a:pt x="384" y="170"/>
                  </a:cubicBezTo>
                  <a:cubicBezTo>
                    <a:pt x="367" y="153"/>
                    <a:pt x="345" y="144"/>
                    <a:pt x="322" y="144"/>
                  </a:cubicBezTo>
                  <a:close/>
                  <a:moveTo>
                    <a:pt x="232" y="554"/>
                  </a:moveTo>
                  <a:cubicBezTo>
                    <a:pt x="170" y="554"/>
                    <a:pt x="111" y="530"/>
                    <a:pt x="68" y="486"/>
                  </a:cubicBezTo>
                  <a:cubicBezTo>
                    <a:pt x="24" y="442"/>
                    <a:pt x="0" y="384"/>
                    <a:pt x="0" y="322"/>
                  </a:cubicBezTo>
                  <a:cubicBezTo>
                    <a:pt x="0" y="260"/>
                    <a:pt x="24" y="202"/>
                    <a:pt x="68" y="158"/>
                  </a:cubicBezTo>
                  <a:lnTo>
                    <a:pt x="158" y="68"/>
                  </a:lnTo>
                  <a:cubicBezTo>
                    <a:pt x="202" y="24"/>
                    <a:pt x="260" y="0"/>
                    <a:pt x="322" y="0"/>
                  </a:cubicBezTo>
                  <a:cubicBezTo>
                    <a:pt x="384" y="0"/>
                    <a:pt x="442" y="24"/>
                    <a:pt x="486" y="68"/>
                  </a:cubicBezTo>
                  <a:cubicBezTo>
                    <a:pt x="530" y="111"/>
                    <a:pt x="554" y="170"/>
                    <a:pt x="554" y="232"/>
                  </a:cubicBezTo>
                  <a:cubicBezTo>
                    <a:pt x="554" y="294"/>
                    <a:pt x="530" y="352"/>
                    <a:pt x="486" y="396"/>
                  </a:cubicBezTo>
                  <a:lnTo>
                    <a:pt x="396" y="486"/>
                  </a:lnTo>
                  <a:cubicBezTo>
                    <a:pt x="352" y="530"/>
                    <a:pt x="294" y="554"/>
                    <a:pt x="232" y="55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78"/>
            <p:cNvSpPr>
              <a:spLocks noEditPoints="1"/>
            </p:cNvSpPr>
            <p:nvPr/>
          </p:nvSpPr>
          <p:spPr bwMode="auto">
            <a:xfrm>
              <a:off x="8054975" y="2252663"/>
              <a:ext cx="71438" cy="71438"/>
            </a:xfrm>
            <a:custGeom>
              <a:avLst/>
              <a:gdLst>
                <a:gd name="T0" fmla="*/ 323 w 555"/>
                <a:gd name="T1" fmla="*/ 145 h 554"/>
                <a:gd name="T2" fmla="*/ 261 w 555"/>
                <a:gd name="T3" fmla="*/ 170 h 554"/>
                <a:gd name="T4" fmla="*/ 171 w 555"/>
                <a:gd name="T5" fmla="*/ 261 h 554"/>
                <a:gd name="T6" fmla="*/ 145 w 555"/>
                <a:gd name="T7" fmla="*/ 322 h 554"/>
                <a:gd name="T8" fmla="*/ 171 w 555"/>
                <a:gd name="T9" fmla="*/ 384 h 554"/>
                <a:gd name="T10" fmla="*/ 232 w 555"/>
                <a:gd name="T11" fmla="*/ 409 h 554"/>
                <a:gd name="T12" fmla="*/ 294 w 555"/>
                <a:gd name="T13" fmla="*/ 384 h 554"/>
                <a:gd name="T14" fmla="*/ 384 w 555"/>
                <a:gd name="T15" fmla="*/ 293 h 554"/>
                <a:gd name="T16" fmla="*/ 410 w 555"/>
                <a:gd name="T17" fmla="*/ 232 h 554"/>
                <a:gd name="T18" fmla="*/ 384 w 555"/>
                <a:gd name="T19" fmla="*/ 170 h 554"/>
                <a:gd name="T20" fmla="*/ 323 w 555"/>
                <a:gd name="T21" fmla="*/ 145 h 554"/>
                <a:gd name="T22" fmla="*/ 232 w 555"/>
                <a:gd name="T23" fmla="*/ 554 h 554"/>
                <a:gd name="T24" fmla="*/ 68 w 555"/>
                <a:gd name="T25" fmla="*/ 486 h 554"/>
                <a:gd name="T26" fmla="*/ 0 w 555"/>
                <a:gd name="T27" fmla="*/ 322 h 554"/>
                <a:gd name="T28" fmla="*/ 68 w 555"/>
                <a:gd name="T29" fmla="*/ 158 h 554"/>
                <a:gd name="T30" fmla="*/ 159 w 555"/>
                <a:gd name="T31" fmla="*/ 68 h 554"/>
                <a:gd name="T32" fmla="*/ 323 w 555"/>
                <a:gd name="T33" fmla="*/ 0 h 554"/>
                <a:gd name="T34" fmla="*/ 487 w 555"/>
                <a:gd name="T35" fmla="*/ 68 h 554"/>
                <a:gd name="T36" fmla="*/ 554 w 555"/>
                <a:gd name="T37" fmla="*/ 232 h 554"/>
                <a:gd name="T38" fmla="*/ 487 w 555"/>
                <a:gd name="T39" fmla="*/ 396 h 554"/>
                <a:gd name="T40" fmla="*/ 396 w 555"/>
                <a:gd name="T41" fmla="*/ 486 h 554"/>
                <a:gd name="T42" fmla="*/ 232 w 555"/>
                <a:gd name="T43"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5" h="554">
                  <a:moveTo>
                    <a:pt x="323" y="145"/>
                  </a:moveTo>
                  <a:cubicBezTo>
                    <a:pt x="299" y="145"/>
                    <a:pt x="278" y="154"/>
                    <a:pt x="261" y="170"/>
                  </a:cubicBezTo>
                  <a:lnTo>
                    <a:pt x="171" y="261"/>
                  </a:lnTo>
                  <a:cubicBezTo>
                    <a:pt x="154" y="277"/>
                    <a:pt x="145" y="299"/>
                    <a:pt x="145" y="322"/>
                  </a:cubicBezTo>
                  <a:cubicBezTo>
                    <a:pt x="145" y="345"/>
                    <a:pt x="154" y="367"/>
                    <a:pt x="171" y="384"/>
                  </a:cubicBezTo>
                  <a:cubicBezTo>
                    <a:pt x="187" y="400"/>
                    <a:pt x="209" y="409"/>
                    <a:pt x="232" y="409"/>
                  </a:cubicBezTo>
                  <a:cubicBezTo>
                    <a:pt x="255" y="409"/>
                    <a:pt x="277" y="400"/>
                    <a:pt x="294" y="384"/>
                  </a:cubicBezTo>
                  <a:lnTo>
                    <a:pt x="384" y="293"/>
                  </a:lnTo>
                  <a:cubicBezTo>
                    <a:pt x="401" y="277"/>
                    <a:pt x="410" y="255"/>
                    <a:pt x="410" y="232"/>
                  </a:cubicBezTo>
                  <a:cubicBezTo>
                    <a:pt x="410" y="208"/>
                    <a:pt x="401" y="187"/>
                    <a:pt x="384" y="170"/>
                  </a:cubicBezTo>
                  <a:cubicBezTo>
                    <a:pt x="368" y="154"/>
                    <a:pt x="346" y="145"/>
                    <a:pt x="323" y="145"/>
                  </a:cubicBezTo>
                  <a:close/>
                  <a:moveTo>
                    <a:pt x="232" y="554"/>
                  </a:moveTo>
                  <a:cubicBezTo>
                    <a:pt x="170" y="554"/>
                    <a:pt x="112" y="530"/>
                    <a:pt x="68" y="486"/>
                  </a:cubicBezTo>
                  <a:cubicBezTo>
                    <a:pt x="24" y="442"/>
                    <a:pt x="0" y="384"/>
                    <a:pt x="0" y="322"/>
                  </a:cubicBezTo>
                  <a:cubicBezTo>
                    <a:pt x="0" y="260"/>
                    <a:pt x="24" y="202"/>
                    <a:pt x="68" y="158"/>
                  </a:cubicBezTo>
                  <a:lnTo>
                    <a:pt x="159" y="68"/>
                  </a:lnTo>
                  <a:cubicBezTo>
                    <a:pt x="202" y="24"/>
                    <a:pt x="261" y="0"/>
                    <a:pt x="323" y="0"/>
                  </a:cubicBezTo>
                  <a:cubicBezTo>
                    <a:pt x="385" y="0"/>
                    <a:pt x="443" y="24"/>
                    <a:pt x="487" y="68"/>
                  </a:cubicBezTo>
                  <a:cubicBezTo>
                    <a:pt x="530" y="112"/>
                    <a:pt x="555" y="170"/>
                    <a:pt x="554" y="232"/>
                  </a:cubicBezTo>
                  <a:cubicBezTo>
                    <a:pt x="554" y="294"/>
                    <a:pt x="530" y="352"/>
                    <a:pt x="487" y="396"/>
                  </a:cubicBezTo>
                  <a:lnTo>
                    <a:pt x="396" y="486"/>
                  </a:lnTo>
                  <a:cubicBezTo>
                    <a:pt x="352" y="530"/>
                    <a:pt x="294" y="554"/>
                    <a:pt x="232" y="554"/>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79"/>
            <p:cNvSpPr>
              <a:spLocks noEditPoints="1"/>
            </p:cNvSpPr>
            <p:nvPr/>
          </p:nvSpPr>
          <p:spPr bwMode="auto">
            <a:xfrm>
              <a:off x="8023225" y="2219325"/>
              <a:ext cx="69850" cy="69850"/>
            </a:xfrm>
            <a:custGeom>
              <a:avLst/>
              <a:gdLst>
                <a:gd name="T0" fmla="*/ 322 w 554"/>
                <a:gd name="T1" fmla="*/ 145 h 554"/>
                <a:gd name="T2" fmla="*/ 260 w 554"/>
                <a:gd name="T3" fmla="*/ 170 h 554"/>
                <a:gd name="T4" fmla="*/ 170 w 554"/>
                <a:gd name="T5" fmla="*/ 260 h 554"/>
                <a:gd name="T6" fmla="*/ 145 w 554"/>
                <a:gd name="T7" fmla="*/ 322 h 554"/>
                <a:gd name="T8" fmla="*/ 170 w 554"/>
                <a:gd name="T9" fmla="*/ 384 h 554"/>
                <a:gd name="T10" fmla="*/ 232 w 554"/>
                <a:gd name="T11" fmla="*/ 409 h 554"/>
                <a:gd name="T12" fmla="*/ 293 w 554"/>
                <a:gd name="T13" fmla="*/ 384 h 554"/>
                <a:gd name="T14" fmla="*/ 383 w 554"/>
                <a:gd name="T15" fmla="*/ 293 h 554"/>
                <a:gd name="T16" fmla="*/ 409 w 554"/>
                <a:gd name="T17" fmla="*/ 232 h 554"/>
                <a:gd name="T18" fmla="*/ 383 w 554"/>
                <a:gd name="T19" fmla="*/ 170 h 554"/>
                <a:gd name="T20" fmla="*/ 322 w 554"/>
                <a:gd name="T21" fmla="*/ 145 h 554"/>
                <a:gd name="T22" fmla="*/ 232 w 554"/>
                <a:gd name="T23" fmla="*/ 554 h 554"/>
                <a:gd name="T24" fmla="*/ 67 w 554"/>
                <a:gd name="T25" fmla="*/ 486 h 554"/>
                <a:gd name="T26" fmla="*/ 0 w 554"/>
                <a:gd name="T27" fmla="*/ 322 h 554"/>
                <a:gd name="T28" fmla="*/ 67 w 554"/>
                <a:gd name="T29" fmla="*/ 158 h 554"/>
                <a:gd name="T30" fmla="*/ 158 w 554"/>
                <a:gd name="T31" fmla="*/ 68 h 554"/>
                <a:gd name="T32" fmla="*/ 322 w 554"/>
                <a:gd name="T33" fmla="*/ 0 h 554"/>
                <a:gd name="T34" fmla="*/ 486 w 554"/>
                <a:gd name="T35" fmla="*/ 68 h 554"/>
                <a:gd name="T36" fmla="*/ 554 w 554"/>
                <a:gd name="T37" fmla="*/ 232 h 554"/>
                <a:gd name="T38" fmla="*/ 486 w 554"/>
                <a:gd name="T39" fmla="*/ 396 h 554"/>
                <a:gd name="T40" fmla="*/ 395 w 554"/>
                <a:gd name="T41" fmla="*/ 486 h 554"/>
                <a:gd name="T42" fmla="*/ 232 w 554"/>
                <a:gd name="T43"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4" h="554">
                  <a:moveTo>
                    <a:pt x="322" y="145"/>
                  </a:moveTo>
                  <a:cubicBezTo>
                    <a:pt x="299" y="145"/>
                    <a:pt x="277" y="154"/>
                    <a:pt x="260" y="170"/>
                  </a:cubicBezTo>
                  <a:lnTo>
                    <a:pt x="170" y="260"/>
                  </a:lnTo>
                  <a:cubicBezTo>
                    <a:pt x="154" y="277"/>
                    <a:pt x="145" y="299"/>
                    <a:pt x="145" y="322"/>
                  </a:cubicBezTo>
                  <a:cubicBezTo>
                    <a:pt x="145" y="345"/>
                    <a:pt x="153" y="367"/>
                    <a:pt x="170" y="384"/>
                  </a:cubicBezTo>
                  <a:cubicBezTo>
                    <a:pt x="186" y="400"/>
                    <a:pt x="208" y="409"/>
                    <a:pt x="232" y="409"/>
                  </a:cubicBezTo>
                  <a:cubicBezTo>
                    <a:pt x="255" y="409"/>
                    <a:pt x="277" y="400"/>
                    <a:pt x="293" y="384"/>
                  </a:cubicBezTo>
                  <a:lnTo>
                    <a:pt x="383" y="293"/>
                  </a:lnTo>
                  <a:cubicBezTo>
                    <a:pt x="400" y="277"/>
                    <a:pt x="409" y="255"/>
                    <a:pt x="409" y="232"/>
                  </a:cubicBezTo>
                  <a:cubicBezTo>
                    <a:pt x="409" y="209"/>
                    <a:pt x="400" y="187"/>
                    <a:pt x="383" y="170"/>
                  </a:cubicBezTo>
                  <a:cubicBezTo>
                    <a:pt x="367" y="154"/>
                    <a:pt x="345" y="145"/>
                    <a:pt x="322" y="145"/>
                  </a:cubicBezTo>
                  <a:close/>
                  <a:moveTo>
                    <a:pt x="232" y="554"/>
                  </a:moveTo>
                  <a:cubicBezTo>
                    <a:pt x="170" y="554"/>
                    <a:pt x="111" y="530"/>
                    <a:pt x="67" y="486"/>
                  </a:cubicBezTo>
                  <a:cubicBezTo>
                    <a:pt x="24" y="442"/>
                    <a:pt x="0" y="384"/>
                    <a:pt x="0" y="322"/>
                  </a:cubicBezTo>
                  <a:cubicBezTo>
                    <a:pt x="0" y="260"/>
                    <a:pt x="24" y="202"/>
                    <a:pt x="67" y="158"/>
                  </a:cubicBezTo>
                  <a:lnTo>
                    <a:pt x="158" y="68"/>
                  </a:lnTo>
                  <a:cubicBezTo>
                    <a:pt x="202" y="24"/>
                    <a:pt x="260" y="0"/>
                    <a:pt x="322" y="0"/>
                  </a:cubicBezTo>
                  <a:cubicBezTo>
                    <a:pt x="384" y="0"/>
                    <a:pt x="442" y="24"/>
                    <a:pt x="486" y="68"/>
                  </a:cubicBezTo>
                  <a:cubicBezTo>
                    <a:pt x="530" y="112"/>
                    <a:pt x="554" y="170"/>
                    <a:pt x="554" y="232"/>
                  </a:cubicBezTo>
                  <a:cubicBezTo>
                    <a:pt x="554" y="294"/>
                    <a:pt x="530" y="352"/>
                    <a:pt x="486" y="396"/>
                  </a:cubicBezTo>
                  <a:lnTo>
                    <a:pt x="395" y="486"/>
                  </a:lnTo>
                  <a:cubicBezTo>
                    <a:pt x="352" y="530"/>
                    <a:pt x="294" y="554"/>
                    <a:pt x="232" y="55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 name="Shopping_cart4" descr="{&quot;Key&quot;:&quot;POWER_USER_SHAPE_ICON&quot;,&quot;Value&quot;:&quot;POWER_USER_SHAPE_ICON_STYLE_1&quot;}"/>
          <p:cNvGrpSpPr>
            <a:grpSpLocks noChangeAspect="1"/>
          </p:cNvGrpSpPr>
          <p:nvPr/>
        </p:nvGrpSpPr>
        <p:grpSpPr>
          <a:xfrm>
            <a:off x="596150" y="3096042"/>
            <a:ext cx="476085" cy="478279"/>
            <a:chOff x="1352804" y="4254500"/>
            <a:chExt cx="344488" cy="346076"/>
          </a:xfrm>
          <a:solidFill>
            <a:srgbClr val="6D7579"/>
          </a:solidFill>
        </p:grpSpPr>
        <p:sp>
          <p:nvSpPr>
            <p:cNvPr id="256" name="Freeform 1028"/>
            <p:cNvSpPr>
              <a:spLocks noEditPoints="1"/>
            </p:cNvSpPr>
            <p:nvPr/>
          </p:nvSpPr>
          <p:spPr bwMode="auto">
            <a:xfrm>
              <a:off x="1352804" y="4254500"/>
              <a:ext cx="344488" cy="296863"/>
            </a:xfrm>
            <a:custGeom>
              <a:avLst/>
              <a:gdLst>
                <a:gd name="T0" fmla="*/ 20 w 464"/>
                <a:gd name="T1" fmla="*/ 134 h 400"/>
                <a:gd name="T2" fmla="*/ 85 w 464"/>
                <a:gd name="T3" fmla="*/ 133 h 400"/>
                <a:gd name="T4" fmla="*/ 35 w 464"/>
                <a:gd name="T5" fmla="*/ 183 h 400"/>
                <a:gd name="T6" fmla="*/ 20 w 464"/>
                <a:gd name="T7" fmla="*/ 139 h 400"/>
                <a:gd name="T8" fmla="*/ 85 w 464"/>
                <a:gd name="T9" fmla="*/ 200 h 400"/>
                <a:gd name="T10" fmla="*/ 49 w 464"/>
                <a:gd name="T11" fmla="*/ 250 h 400"/>
                <a:gd name="T12" fmla="*/ 53 w 464"/>
                <a:gd name="T13" fmla="*/ 266 h 400"/>
                <a:gd name="T14" fmla="*/ 85 w 464"/>
                <a:gd name="T15" fmla="*/ 301 h 400"/>
                <a:gd name="T16" fmla="*/ 60 w 464"/>
                <a:gd name="T17" fmla="*/ 290 h 400"/>
                <a:gd name="T18" fmla="*/ 301 w 464"/>
                <a:gd name="T19" fmla="*/ 314 h 400"/>
                <a:gd name="T20" fmla="*/ 327 w 464"/>
                <a:gd name="T21" fmla="*/ 266 h 400"/>
                <a:gd name="T22" fmla="*/ 308 w 464"/>
                <a:gd name="T23" fmla="*/ 314 h 400"/>
                <a:gd name="T24" fmla="*/ 355 w 464"/>
                <a:gd name="T25" fmla="*/ 133 h 400"/>
                <a:gd name="T26" fmla="*/ 301 w 464"/>
                <a:gd name="T27" fmla="*/ 183 h 400"/>
                <a:gd name="T28" fmla="*/ 355 w 464"/>
                <a:gd name="T29" fmla="*/ 133 h 400"/>
                <a:gd name="T30" fmla="*/ 285 w 464"/>
                <a:gd name="T31" fmla="*/ 183 h 400"/>
                <a:gd name="T32" fmla="*/ 235 w 464"/>
                <a:gd name="T33" fmla="*/ 133 h 400"/>
                <a:gd name="T34" fmla="*/ 218 w 464"/>
                <a:gd name="T35" fmla="*/ 183 h 400"/>
                <a:gd name="T36" fmla="*/ 168 w 464"/>
                <a:gd name="T37" fmla="*/ 133 h 400"/>
                <a:gd name="T38" fmla="*/ 218 w 464"/>
                <a:gd name="T39" fmla="*/ 183 h 400"/>
                <a:gd name="T40" fmla="*/ 101 w 464"/>
                <a:gd name="T41" fmla="*/ 200 h 400"/>
                <a:gd name="T42" fmla="*/ 151 w 464"/>
                <a:gd name="T43" fmla="*/ 250 h 400"/>
                <a:gd name="T44" fmla="*/ 151 w 464"/>
                <a:gd name="T45" fmla="*/ 305 h 400"/>
                <a:gd name="T46" fmla="*/ 101 w 464"/>
                <a:gd name="T47" fmla="*/ 266 h 400"/>
                <a:gd name="T48" fmla="*/ 151 w 464"/>
                <a:gd name="T49" fmla="*/ 305 h 400"/>
                <a:gd name="T50" fmla="*/ 168 w 464"/>
                <a:gd name="T51" fmla="*/ 306 h 400"/>
                <a:gd name="T52" fmla="*/ 218 w 464"/>
                <a:gd name="T53" fmla="*/ 266 h 400"/>
                <a:gd name="T54" fmla="*/ 285 w 464"/>
                <a:gd name="T55" fmla="*/ 266 h 400"/>
                <a:gd name="T56" fmla="*/ 235 w 464"/>
                <a:gd name="T57" fmla="*/ 310 h 400"/>
                <a:gd name="T58" fmla="*/ 285 w 464"/>
                <a:gd name="T59" fmla="*/ 266 h 400"/>
                <a:gd name="T60" fmla="*/ 285 w 464"/>
                <a:gd name="T61" fmla="*/ 200 h 400"/>
                <a:gd name="T62" fmla="*/ 235 w 464"/>
                <a:gd name="T63" fmla="*/ 250 h 400"/>
                <a:gd name="T64" fmla="*/ 218 w 464"/>
                <a:gd name="T65" fmla="*/ 250 h 400"/>
                <a:gd name="T66" fmla="*/ 168 w 464"/>
                <a:gd name="T67" fmla="*/ 200 h 400"/>
                <a:gd name="T68" fmla="*/ 218 w 464"/>
                <a:gd name="T69" fmla="*/ 250 h 400"/>
                <a:gd name="T70" fmla="*/ 301 w 464"/>
                <a:gd name="T71" fmla="*/ 250 h 400"/>
                <a:gd name="T72" fmla="*/ 341 w 464"/>
                <a:gd name="T73" fmla="*/ 200 h 400"/>
                <a:gd name="T74" fmla="*/ 151 w 464"/>
                <a:gd name="T75" fmla="*/ 183 h 400"/>
                <a:gd name="T76" fmla="*/ 101 w 464"/>
                <a:gd name="T77" fmla="*/ 133 h 400"/>
                <a:gd name="T78" fmla="*/ 151 w 464"/>
                <a:gd name="T79" fmla="*/ 183 h 400"/>
                <a:gd name="T80" fmla="*/ 43 w 464"/>
                <a:gd name="T81" fmla="*/ 294 h 400"/>
                <a:gd name="T82" fmla="*/ 305 w 464"/>
                <a:gd name="T83" fmla="*/ 331 h 400"/>
                <a:gd name="T84" fmla="*/ 306 w 464"/>
                <a:gd name="T85" fmla="*/ 383 h 400"/>
                <a:gd name="T86" fmla="*/ 56 w 464"/>
                <a:gd name="T87" fmla="*/ 391 h 400"/>
                <a:gd name="T88" fmla="*/ 114 w 464"/>
                <a:gd name="T89" fmla="*/ 400 h 400"/>
                <a:gd name="T90" fmla="*/ 306 w 464"/>
                <a:gd name="T91" fmla="*/ 400 h 400"/>
                <a:gd name="T92" fmla="*/ 331 w 464"/>
                <a:gd name="T93" fmla="*/ 325 h 400"/>
                <a:gd name="T94" fmla="*/ 431 w 464"/>
                <a:gd name="T95" fmla="*/ 16 h 400"/>
                <a:gd name="T96" fmla="*/ 464 w 464"/>
                <a:gd name="T97" fmla="*/ 16 h 400"/>
                <a:gd name="T98" fmla="*/ 448 w 464"/>
                <a:gd name="T99" fmla="*/ 0 h 400"/>
                <a:gd name="T100" fmla="*/ 359 w 464"/>
                <a:gd name="T101" fmla="*/ 116 h 400"/>
                <a:gd name="T102" fmla="*/ 5 w 464"/>
                <a:gd name="T103" fmla="*/ 124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4" h="400">
                  <a:moveTo>
                    <a:pt x="20" y="139"/>
                  </a:moveTo>
                  <a:cubicBezTo>
                    <a:pt x="20" y="137"/>
                    <a:pt x="19" y="135"/>
                    <a:pt x="20" y="134"/>
                  </a:cubicBezTo>
                  <a:cubicBezTo>
                    <a:pt x="20" y="134"/>
                    <a:pt x="21" y="133"/>
                    <a:pt x="23" y="133"/>
                  </a:cubicBezTo>
                  <a:lnTo>
                    <a:pt x="85" y="133"/>
                  </a:lnTo>
                  <a:lnTo>
                    <a:pt x="85" y="183"/>
                  </a:lnTo>
                  <a:lnTo>
                    <a:pt x="35" y="183"/>
                  </a:lnTo>
                  <a:lnTo>
                    <a:pt x="35" y="185"/>
                  </a:lnTo>
                  <a:lnTo>
                    <a:pt x="20" y="139"/>
                  </a:lnTo>
                  <a:close/>
                  <a:moveTo>
                    <a:pt x="35" y="200"/>
                  </a:moveTo>
                  <a:lnTo>
                    <a:pt x="85" y="200"/>
                  </a:lnTo>
                  <a:lnTo>
                    <a:pt x="85" y="250"/>
                  </a:lnTo>
                  <a:lnTo>
                    <a:pt x="49" y="250"/>
                  </a:lnTo>
                  <a:lnTo>
                    <a:pt x="35" y="200"/>
                  </a:lnTo>
                  <a:close/>
                  <a:moveTo>
                    <a:pt x="53" y="266"/>
                  </a:moveTo>
                  <a:lnTo>
                    <a:pt x="85" y="266"/>
                  </a:lnTo>
                  <a:lnTo>
                    <a:pt x="85" y="301"/>
                  </a:lnTo>
                  <a:lnTo>
                    <a:pt x="75" y="301"/>
                  </a:lnTo>
                  <a:cubicBezTo>
                    <a:pt x="69" y="300"/>
                    <a:pt x="62" y="295"/>
                    <a:pt x="60" y="290"/>
                  </a:cubicBezTo>
                  <a:lnTo>
                    <a:pt x="53" y="266"/>
                  </a:lnTo>
                  <a:close/>
                  <a:moveTo>
                    <a:pt x="301" y="314"/>
                  </a:moveTo>
                  <a:lnTo>
                    <a:pt x="301" y="266"/>
                  </a:lnTo>
                  <a:lnTo>
                    <a:pt x="327" y="266"/>
                  </a:lnTo>
                  <a:lnTo>
                    <a:pt x="316" y="316"/>
                  </a:lnTo>
                  <a:cubicBezTo>
                    <a:pt x="313" y="315"/>
                    <a:pt x="312" y="315"/>
                    <a:pt x="308" y="314"/>
                  </a:cubicBezTo>
                  <a:lnTo>
                    <a:pt x="301" y="314"/>
                  </a:lnTo>
                  <a:close/>
                  <a:moveTo>
                    <a:pt x="355" y="133"/>
                  </a:moveTo>
                  <a:lnTo>
                    <a:pt x="345" y="183"/>
                  </a:lnTo>
                  <a:lnTo>
                    <a:pt x="301" y="183"/>
                  </a:lnTo>
                  <a:lnTo>
                    <a:pt x="301" y="133"/>
                  </a:lnTo>
                  <a:lnTo>
                    <a:pt x="355" y="133"/>
                  </a:lnTo>
                  <a:close/>
                  <a:moveTo>
                    <a:pt x="285" y="133"/>
                  </a:moveTo>
                  <a:lnTo>
                    <a:pt x="285" y="183"/>
                  </a:lnTo>
                  <a:lnTo>
                    <a:pt x="235" y="183"/>
                  </a:lnTo>
                  <a:lnTo>
                    <a:pt x="235" y="133"/>
                  </a:lnTo>
                  <a:lnTo>
                    <a:pt x="285" y="133"/>
                  </a:lnTo>
                  <a:close/>
                  <a:moveTo>
                    <a:pt x="218" y="183"/>
                  </a:moveTo>
                  <a:lnTo>
                    <a:pt x="168" y="183"/>
                  </a:lnTo>
                  <a:lnTo>
                    <a:pt x="168" y="133"/>
                  </a:lnTo>
                  <a:lnTo>
                    <a:pt x="218" y="133"/>
                  </a:lnTo>
                  <a:lnTo>
                    <a:pt x="218" y="183"/>
                  </a:lnTo>
                  <a:close/>
                  <a:moveTo>
                    <a:pt x="101" y="250"/>
                  </a:moveTo>
                  <a:lnTo>
                    <a:pt x="101" y="200"/>
                  </a:lnTo>
                  <a:lnTo>
                    <a:pt x="151" y="200"/>
                  </a:lnTo>
                  <a:lnTo>
                    <a:pt x="151" y="250"/>
                  </a:lnTo>
                  <a:lnTo>
                    <a:pt x="101" y="250"/>
                  </a:lnTo>
                  <a:close/>
                  <a:moveTo>
                    <a:pt x="151" y="305"/>
                  </a:moveTo>
                  <a:lnTo>
                    <a:pt x="101" y="302"/>
                  </a:lnTo>
                  <a:lnTo>
                    <a:pt x="101" y="266"/>
                  </a:lnTo>
                  <a:lnTo>
                    <a:pt x="151" y="266"/>
                  </a:lnTo>
                  <a:lnTo>
                    <a:pt x="151" y="305"/>
                  </a:lnTo>
                  <a:close/>
                  <a:moveTo>
                    <a:pt x="218" y="309"/>
                  </a:moveTo>
                  <a:lnTo>
                    <a:pt x="168" y="306"/>
                  </a:lnTo>
                  <a:lnTo>
                    <a:pt x="168" y="266"/>
                  </a:lnTo>
                  <a:lnTo>
                    <a:pt x="218" y="266"/>
                  </a:lnTo>
                  <a:lnTo>
                    <a:pt x="218" y="309"/>
                  </a:lnTo>
                  <a:close/>
                  <a:moveTo>
                    <a:pt x="285" y="266"/>
                  </a:moveTo>
                  <a:lnTo>
                    <a:pt x="285" y="313"/>
                  </a:lnTo>
                  <a:lnTo>
                    <a:pt x="235" y="310"/>
                  </a:lnTo>
                  <a:lnTo>
                    <a:pt x="235" y="266"/>
                  </a:lnTo>
                  <a:lnTo>
                    <a:pt x="285" y="266"/>
                  </a:lnTo>
                  <a:close/>
                  <a:moveTo>
                    <a:pt x="235" y="200"/>
                  </a:moveTo>
                  <a:lnTo>
                    <a:pt x="285" y="200"/>
                  </a:lnTo>
                  <a:lnTo>
                    <a:pt x="285" y="250"/>
                  </a:lnTo>
                  <a:lnTo>
                    <a:pt x="235" y="250"/>
                  </a:lnTo>
                  <a:lnTo>
                    <a:pt x="235" y="200"/>
                  </a:lnTo>
                  <a:close/>
                  <a:moveTo>
                    <a:pt x="218" y="250"/>
                  </a:moveTo>
                  <a:lnTo>
                    <a:pt x="168" y="250"/>
                  </a:lnTo>
                  <a:lnTo>
                    <a:pt x="168" y="200"/>
                  </a:lnTo>
                  <a:lnTo>
                    <a:pt x="218" y="200"/>
                  </a:lnTo>
                  <a:lnTo>
                    <a:pt x="218" y="250"/>
                  </a:lnTo>
                  <a:close/>
                  <a:moveTo>
                    <a:pt x="330" y="250"/>
                  </a:moveTo>
                  <a:lnTo>
                    <a:pt x="301" y="250"/>
                  </a:lnTo>
                  <a:lnTo>
                    <a:pt x="301" y="200"/>
                  </a:lnTo>
                  <a:lnTo>
                    <a:pt x="341" y="200"/>
                  </a:lnTo>
                  <a:lnTo>
                    <a:pt x="330" y="250"/>
                  </a:lnTo>
                  <a:close/>
                  <a:moveTo>
                    <a:pt x="151" y="183"/>
                  </a:moveTo>
                  <a:lnTo>
                    <a:pt x="101" y="183"/>
                  </a:lnTo>
                  <a:lnTo>
                    <a:pt x="101" y="133"/>
                  </a:lnTo>
                  <a:lnTo>
                    <a:pt x="151" y="133"/>
                  </a:lnTo>
                  <a:lnTo>
                    <a:pt x="151" y="183"/>
                  </a:lnTo>
                  <a:close/>
                  <a:moveTo>
                    <a:pt x="2" y="143"/>
                  </a:moveTo>
                  <a:lnTo>
                    <a:pt x="43" y="294"/>
                  </a:lnTo>
                  <a:cubicBezTo>
                    <a:pt x="47" y="306"/>
                    <a:pt x="59" y="317"/>
                    <a:pt x="72" y="317"/>
                  </a:cubicBezTo>
                  <a:lnTo>
                    <a:pt x="305" y="331"/>
                  </a:lnTo>
                  <a:cubicBezTo>
                    <a:pt x="319" y="332"/>
                    <a:pt x="331" y="344"/>
                    <a:pt x="331" y="358"/>
                  </a:cubicBezTo>
                  <a:cubicBezTo>
                    <a:pt x="331" y="372"/>
                    <a:pt x="320" y="383"/>
                    <a:pt x="306" y="383"/>
                  </a:cubicBezTo>
                  <a:lnTo>
                    <a:pt x="64" y="383"/>
                  </a:lnTo>
                  <a:cubicBezTo>
                    <a:pt x="60" y="383"/>
                    <a:pt x="56" y="387"/>
                    <a:pt x="56" y="391"/>
                  </a:cubicBezTo>
                  <a:cubicBezTo>
                    <a:pt x="56" y="396"/>
                    <a:pt x="60" y="400"/>
                    <a:pt x="64" y="400"/>
                  </a:cubicBezTo>
                  <a:lnTo>
                    <a:pt x="114" y="400"/>
                  </a:lnTo>
                  <a:lnTo>
                    <a:pt x="281" y="400"/>
                  </a:lnTo>
                  <a:lnTo>
                    <a:pt x="306" y="400"/>
                  </a:lnTo>
                  <a:cubicBezTo>
                    <a:pt x="329" y="400"/>
                    <a:pt x="348" y="381"/>
                    <a:pt x="348" y="358"/>
                  </a:cubicBezTo>
                  <a:cubicBezTo>
                    <a:pt x="348" y="345"/>
                    <a:pt x="341" y="333"/>
                    <a:pt x="331" y="325"/>
                  </a:cubicBezTo>
                  <a:lnTo>
                    <a:pt x="397" y="16"/>
                  </a:lnTo>
                  <a:lnTo>
                    <a:pt x="431" y="16"/>
                  </a:lnTo>
                  <a:cubicBezTo>
                    <a:pt x="431" y="26"/>
                    <a:pt x="438" y="33"/>
                    <a:pt x="448" y="33"/>
                  </a:cubicBezTo>
                  <a:cubicBezTo>
                    <a:pt x="457" y="33"/>
                    <a:pt x="464" y="26"/>
                    <a:pt x="464" y="16"/>
                  </a:cubicBezTo>
                  <a:cubicBezTo>
                    <a:pt x="464" y="8"/>
                    <a:pt x="458" y="2"/>
                    <a:pt x="451" y="0"/>
                  </a:cubicBezTo>
                  <a:cubicBezTo>
                    <a:pt x="450" y="0"/>
                    <a:pt x="449" y="0"/>
                    <a:pt x="448" y="0"/>
                  </a:cubicBezTo>
                  <a:lnTo>
                    <a:pt x="384" y="0"/>
                  </a:lnTo>
                  <a:lnTo>
                    <a:pt x="359" y="116"/>
                  </a:lnTo>
                  <a:lnTo>
                    <a:pt x="23" y="116"/>
                  </a:lnTo>
                  <a:cubicBezTo>
                    <a:pt x="15" y="116"/>
                    <a:pt x="9" y="119"/>
                    <a:pt x="5" y="124"/>
                  </a:cubicBezTo>
                  <a:cubicBezTo>
                    <a:pt x="1" y="129"/>
                    <a:pt x="0" y="136"/>
                    <a:pt x="2" y="143"/>
                  </a:cubicBezTo>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1029"/>
            <p:cNvSpPr>
              <a:spLocks noEditPoints="1"/>
            </p:cNvSpPr>
            <p:nvPr/>
          </p:nvSpPr>
          <p:spPr bwMode="auto">
            <a:xfrm>
              <a:off x="1536954" y="4551363"/>
              <a:ext cx="49213" cy="49213"/>
            </a:xfrm>
            <a:custGeom>
              <a:avLst/>
              <a:gdLst>
                <a:gd name="T0" fmla="*/ 50 w 66"/>
                <a:gd name="T1" fmla="*/ 33 h 66"/>
                <a:gd name="T2" fmla="*/ 33 w 66"/>
                <a:gd name="T3" fmla="*/ 50 h 66"/>
                <a:gd name="T4" fmla="*/ 16 w 66"/>
                <a:gd name="T5" fmla="*/ 33 h 66"/>
                <a:gd name="T6" fmla="*/ 33 w 66"/>
                <a:gd name="T7" fmla="*/ 16 h 66"/>
                <a:gd name="T8" fmla="*/ 50 w 66"/>
                <a:gd name="T9" fmla="*/ 33 h 66"/>
                <a:gd name="T10" fmla="*/ 33 w 66"/>
                <a:gd name="T11" fmla="*/ 0 h 66"/>
                <a:gd name="T12" fmla="*/ 0 w 66"/>
                <a:gd name="T13" fmla="*/ 33 h 66"/>
                <a:gd name="T14" fmla="*/ 33 w 66"/>
                <a:gd name="T15" fmla="*/ 66 h 66"/>
                <a:gd name="T16" fmla="*/ 66 w 66"/>
                <a:gd name="T17" fmla="*/ 33 h 66"/>
                <a:gd name="T18" fmla="*/ 33 w 66"/>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6">
                  <a:moveTo>
                    <a:pt x="50" y="33"/>
                  </a:moveTo>
                  <a:cubicBezTo>
                    <a:pt x="50" y="42"/>
                    <a:pt x="42" y="50"/>
                    <a:pt x="33" y="50"/>
                  </a:cubicBezTo>
                  <a:cubicBezTo>
                    <a:pt x="24" y="50"/>
                    <a:pt x="16" y="42"/>
                    <a:pt x="16" y="33"/>
                  </a:cubicBezTo>
                  <a:cubicBezTo>
                    <a:pt x="16" y="24"/>
                    <a:pt x="24" y="16"/>
                    <a:pt x="33" y="16"/>
                  </a:cubicBezTo>
                  <a:cubicBezTo>
                    <a:pt x="42" y="16"/>
                    <a:pt x="50" y="24"/>
                    <a:pt x="50" y="33"/>
                  </a:cubicBezTo>
                  <a:close/>
                  <a:moveTo>
                    <a:pt x="33" y="0"/>
                  </a:moveTo>
                  <a:cubicBezTo>
                    <a:pt x="14" y="0"/>
                    <a:pt x="0" y="15"/>
                    <a:pt x="0" y="33"/>
                  </a:cubicBezTo>
                  <a:cubicBezTo>
                    <a:pt x="0" y="51"/>
                    <a:pt x="14" y="66"/>
                    <a:pt x="33" y="66"/>
                  </a:cubicBezTo>
                  <a:cubicBezTo>
                    <a:pt x="51" y="66"/>
                    <a:pt x="66" y="51"/>
                    <a:pt x="66" y="33"/>
                  </a:cubicBezTo>
                  <a:cubicBezTo>
                    <a:pt x="66" y="15"/>
                    <a:pt x="51" y="0"/>
                    <a:pt x="33"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1030"/>
            <p:cNvSpPr>
              <a:spLocks noEditPoints="1"/>
            </p:cNvSpPr>
            <p:nvPr/>
          </p:nvSpPr>
          <p:spPr bwMode="auto">
            <a:xfrm>
              <a:off x="1413129" y="4551363"/>
              <a:ext cx="49213" cy="49213"/>
            </a:xfrm>
            <a:custGeom>
              <a:avLst/>
              <a:gdLst>
                <a:gd name="T0" fmla="*/ 50 w 67"/>
                <a:gd name="T1" fmla="*/ 33 h 66"/>
                <a:gd name="T2" fmla="*/ 33 w 67"/>
                <a:gd name="T3" fmla="*/ 50 h 66"/>
                <a:gd name="T4" fmla="*/ 17 w 67"/>
                <a:gd name="T5" fmla="*/ 33 h 66"/>
                <a:gd name="T6" fmla="*/ 33 w 67"/>
                <a:gd name="T7" fmla="*/ 16 h 66"/>
                <a:gd name="T8" fmla="*/ 50 w 67"/>
                <a:gd name="T9" fmla="*/ 33 h 66"/>
                <a:gd name="T10" fmla="*/ 33 w 67"/>
                <a:gd name="T11" fmla="*/ 0 h 66"/>
                <a:gd name="T12" fmla="*/ 0 w 67"/>
                <a:gd name="T13" fmla="*/ 33 h 66"/>
                <a:gd name="T14" fmla="*/ 33 w 67"/>
                <a:gd name="T15" fmla="*/ 66 h 66"/>
                <a:gd name="T16" fmla="*/ 67 w 67"/>
                <a:gd name="T17" fmla="*/ 33 h 66"/>
                <a:gd name="T18" fmla="*/ 33 w 67"/>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50" y="33"/>
                  </a:moveTo>
                  <a:cubicBezTo>
                    <a:pt x="50" y="42"/>
                    <a:pt x="42" y="50"/>
                    <a:pt x="33" y="50"/>
                  </a:cubicBezTo>
                  <a:cubicBezTo>
                    <a:pt x="24" y="50"/>
                    <a:pt x="17" y="42"/>
                    <a:pt x="17" y="33"/>
                  </a:cubicBezTo>
                  <a:cubicBezTo>
                    <a:pt x="17" y="24"/>
                    <a:pt x="24" y="16"/>
                    <a:pt x="33" y="16"/>
                  </a:cubicBezTo>
                  <a:cubicBezTo>
                    <a:pt x="42" y="16"/>
                    <a:pt x="50" y="24"/>
                    <a:pt x="50" y="33"/>
                  </a:cubicBezTo>
                  <a:close/>
                  <a:moveTo>
                    <a:pt x="33" y="0"/>
                  </a:moveTo>
                  <a:cubicBezTo>
                    <a:pt x="15" y="0"/>
                    <a:pt x="0" y="15"/>
                    <a:pt x="0" y="33"/>
                  </a:cubicBezTo>
                  <a:cubicBezTo>
                    <a:pt x="0" y="51"/>
                    <a:pt x="15" y="66"/>
                    <a:pt x="33" y="66"/>
                  </a:cubicBezTo>
                  <a:cubicBezTo>
                    <a:pt x="52" y="66"/>
                    <a:pt x="67" y="51"/>
                    <a:pt x="67" y="33"/>
                  </a:cubicBezTo>
                  <a:cubicBezTo>
                    <a:pt x="67" y="15"/>
                    <a:pt x="52" y="0"/>
                    <a:pt x="33"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4" name="Forklift5" descr="{&quot;Key&quot;:&quot;POWER_USER_SHAPE_ICON&quot;,&quot;Value&quot;:&quot;POWER_USER_SHAPE_ICON_STYLE_1&quot;}"/>
          <p:cNvGrpSpPr>
            <a:grpSpLocks noChangeAspect="1"/>
          </p:cNvGrpSpPr>
          <p:nvPr>
            <p:custDataLst>
              <p:tags r:id="rId6"/>
            </p:custDataLst>
          </p:nvPr>
        </p:nvGrpSpPr>
        <p:grpSpPr>
          <a:xfrm>
            <a:off x="515808" y="5333979"/>
            <a:ext cx="583202" cy="472116"/>
            <a:chOff x="8343902" y="4402139"/>
            <a:chExt cx="1000125" cy="809625"/>
          </a:xfrm>
          <a:solidFill>
            <a:srgbClr val="6D7579"/>
          </a:solidFill>
        </p:grpSpPr>
        <p:sp>
          <p:nvSpPr>
            <p:cNvPr id="265" name="Freeform 44"/>
            <p:cNvSpPr/>
            <p:nvPr/>
          </p:nvSpPr>
          <p:spPr bwMode="auto">
            <a:xfrm>
              <a:off x="8572502" y="4621214"/>
              <a:ext cx="254000" cy="361950"/>
            </a:xfrm>
            <a:custGeom>
              <a:avLst/>
              <a:gdLst>
                <a:gd name="T0" fmla="*/ 325 w 368"/>
                <a:gd name="T1" fmla="*/ 492 h 521"/>
                <a:gd name="T2" fmla="*/ 296 w 368"/>
                <a:gd name="T3" fmla="*/ 475 h 521"/>
                <a:gd name="T4" fmla="*/ 298 w 368"/>
                <a:gd name="T5" fmla="*/ 311 h 521"/>
                <a:gd name="T6" fmla="*/ 261 w 368"/>
                <a:gd name="T7" fmla="*/ 244 h 521"/>
                <a:gd name="T8" fmla="*/ 150 w 368"/>
                <a:gd name="T9" fmla="*/ 222 h 521"/>
                <a:gd name="T10" fmla="*/ 157 w 368"/>
                <a:gd name="T11" fmla="*/ 106 h 521"/>
                <a:gd name="T12" fmla="*/ 346 w 368"/>
                <a:gd name="T13" fmla="*/ 200 h 521"/>
                <a:gd name="T14" fmla="*/ 364 w 368"/>
                <a:gd name="T15" fmla="*/ 184 h 521"/>
                <a:gd name="T16" fmla="*/ 355 w 368"/>
                <a:gd name="T17" fmla="*/ 152 h 521"/>
                <a:gd name="T18" fmla="*/ 334 w 368"/>
                <a:gd name="T19" fmla="*/ 128 h 521"/>
                <a:gd name="T20" fmla="*/ 170 w 368"/>
                <a:gd name="T21" fmla="*/ 29 h 521"/>
                <a:gd name="T22" fmla="*/ 68 w 368"/>
                <a:gd name="T23" fmla="*/ 7 h 521"/>
                <a:gd name="T24" fmla="*/ 14 w 368"/>
                <a:gd name="T25" fmla="*/ 90 h 521"/>
                <a:gd name="T26" fmla="*/ 9 w 368"/>
                <a:gd name="T27" fmla="*/ 214 h 521"/>
                <a:gd name="T28" fmla="*/ 43 w 368"/>
                <a:gd name="T29" fmla="*/ 317 h 521"/>
                <a:gd name="T30" fmla="*/ 220 w 368"/>
                <a:gd name="T31" fmla="*/ 326 h 521"/>
                <a:gd name="T32" fmla="*/ 231 w 368"/>
                <a:gd name="T33" fmla="*/ 493 h 521"/>
                <a:gd name="T34" fmla="*/ 250 w 368"/>
                <a:gd name="T35" fmla="*/ 521 h 521"/>
                <a:gd name="T36" fmla="*/ 320 w 368"/>
                <a:gd name="T37" fmla="*/ 520 h 521"/>
                <a:gd name="T38" fmla="*/ 325 w 368"/>
                <a:gd name="T39" fmla="*/ 492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8" h="521">
                  <a:moveTo>
                    <a:pt x="325" y="492"/>
                  </a:moveTo>
                  <a:cubicBezTo>
                    <a:pt x="311" y="488"/>
                    <a:pt x="298" y="481"/>
                    <a:pt x="296" y="475"/>
                  </a:cubicBezTo>
                  <a:cubicBezTo>
                    <a:pt x="295" y="446"/>
                    <a:pt x="293" y="379"/>
                    <a:pt x="298" y="311"/>
                  </a:cubicBezTo>
                  <a:cubicBezTo>
                    <a:pt x="301" y="264"/>
                    <a:pt x="280" y="253"/>
                    <a:pt x="261" y="244"/>
                  </a:cubicBezTo>
                  <a:cubicBezTo>
                    <a:pt x="247" y="238"/>
                    <a:pt x="182" y="238"/>
                    <a:pt x="150" y="222"/>
                  </a:cubicBezTo>
                  <a:cubicBezTo>
                    <a:pt x="152" y="185"/>
                    <a:pt x="156" y="123"/>
                    <a:pt x="157" y="106"/>
                  </a:cubicBezTo>
                  <a:cubicBezTo>
                    <a:pt x="193" y="125"/>
                    <a:pt x="310" y="188"/>
                    <a:pt x="346" y="200"/>
                  </a:cubicBezTo>
                  <a:cubicBezTo>
                    <a:pt x="360" y="204"/>
                    <a:pt x="368" y="196"/>
                    <a:pt x="364" y="184"/>
                  </a:cubicBezTo>
                  <a:cubicBezTo>
                    <a:pt x="362" y="174"/>
                    <a:pt x="357" y="161"/>
                    <a:pt x="355" y="152"/>
                  </a:cubicBezTo>
                  <a:cubicBezTo>
                    <a:pt x="353" y="145"/>
                    <a:pt x="351" y="136"/>
                    <a:pt x="334" y="128"/>
                  </a:cubicBezTo>
                  <a:cubicBezTo>
                    <a:pt x="289" y="106"/>
                    <a:pt x="197" y="42"/>
                    <a:pt x="170" y="29"/>
                  </a:cubicBezTo>
                  <a:cubicBezTo>
                    <a:pt x="146" y="17"/>
                    <a:pt x="129" y="0"/>
                    <a:pt x="68" y="7"/>
                  </a:cubicBezTo>
                  <a:cubicBezTo>
                    <a:pt x="23" y="12"/>
                    <a:pt x="13" y="58"/>
                    <a:pt x="14" y="90"/>
                  </a:cubicBezTo>
                  <a:cubicBezTo>
                    <a:pt x="15" y="136"/>
                    <a:pt x="13" y="186"/>
                    <a:pt x="9" y="214"/>
                  </a:cubicBezTo>
                  <a:cubicBezTo>
                    <a:pt x="0" y="278"/>
                    <a:pt x="13" y="315"/>
                    <a:pt x="43" y="317"/>
                  </a:cubicBezTo>
                  <a:cubicBezTo>
                    <a:pt x="107" y="321"/>
                    <a:pt x="183" y="322"/>
                    <a:pt x="220" y="326"/>
                  </a:cubicBezTo>
                  <a:cubicBezTo>
                    <a:pt x="205" y="387"/>
                    <a:pt x="240" y="427"/>
                    <a:pt x="231" y="493"/>
                  </a:cubicBezTo>
                  <a:cubicBezTo>
                    <a:pt x="228" y="514"/>
                    <a:pt x="241" y="521"/>
                    <a:pt x="250" y="521"/>
                  </a:cubicBezTo>
                  <a:cubicBezTo>
                    <a:pt x="261" y="521"/>
                    <a:pt x="315" y="520"/>
                    <a:pt x="320" y="520"/>
                  </a:cubicBezTo>
                  <a:cubicBezTo>
                    <a:pt x="330" y="520"/>
                    <a:pt x="338" y="496"/>
                    <a:pt x="325" y="492"/>
                  </a:cubicBezTo>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5"/>
            <p:cNvSpPr/>
            <p:nvPr/>
          </p:nvSpPr>
          <p:spPr bwMode="auto">
            <a:xfrm>
              <a:off x="8583614" y="4532314"/>
              <a:ext cx="101600" cy="77788"/>
            </a:xfrm>
            <a:custGeom>
              <a:avLst/>
              <a:gdLst>
                <a:gd name="T0" fmla="*/ 1 w 145"/>
                <a:gd name="T1" fmla="*/ 10 h 112"/>
                <a:gd name="T2" fmla="*/ 1 w 145"/>
                <a:gd name="T3" fmla="*/ 27 h 112"/>
                <a:gd name="T4" fmla="*/ 77 w 145"/>
                <a:gd name="T5" fmla="*/ 109 h 112"/>
                <a:gd name="T6" fmla="*/ 142 w 145"/>
                <a:gd name="T7" fmla="*/ 17 h 112"/>
                <a:gd name="T8" fmla="*/ 140 w 145"/>
                <a:gd name="T9" fmla="*/ 0 h 112"/>
                <a:gd name="T10" fmla="*/ 1 w 145"/>
                <a:gd name="T11" fmla="*/ 10 h 112"/>
              </a:gdLst>
              <a:ahLst/>
              <a:cxnLst>
                <a:cxn ang="0">
                  <a:pos x="T0" y="T1"/>
                </a:cxn>
                <a:cxn ang="0">
                  <a:pos x="T2" y="T3"/>
                </a:cxn>
                <a:cxn ang="0">
                  <a:pos x="T4" y="T5"/>
                </a:cxn>
                <a:cxn ang="0">
                  <a:pos x="T6" y="T7"/>
                </a:cxn>
                <a:cxn ang="0">
                  <a:pos x="T8" y="T9"/>
                </a:cxn>
                <a:cxn ang="0">
                  <a:pos x="T10" y="T11"/>
                </a:cxn>
              </a:cxnLst>
              <a:rect l="0" t="0" r="r" b="b"/>
              <a:pathLst>
                <a:path w="145" h="112">
                  <a:moveTo>
                    <a:pt x="1" y="10"/>
                  </a:moveTo>
                  <a:cubicBezTo>
                    <a:pt x="0" y="15"/>
                    <a:pt x="0" y="21"/>
                    <a:pt x="1" y="27"/>
                  </a:cubicBezTo>
                  <a:cubicBezTo>
                    <a:pt x="4" y="75"/>
                    <a:pt x="38" y="112"/>
                    <a:pt x="77" y="109"/>
                  </a:cubicBezTo>
                  <a:cubicBezTo>
                    <a:pt x="116" y="107"/>
                    <a:pt x="145" y="65"/>
                    <a:pt x="142" y="17"/>
                  </a:cubicBezTo>
                  <a:cubicBezTo>
                    <a:pt x="142" y="11"/>
                    <a:pt x="141" y="6"/>
                    <a:pt x="140" y="0"/>
                  </a:cubicBezTo>
                  <a:lnTo>
                    <a:pt x="1" y="10"/>
                  </a:ln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6"/>
            <p:cNvSpPr/>
            <p:nvPr/>
          </p:nvSpPr>
          <p:spPr bwMode="auto">
            <a:xfrm>
              <a:off x="8578852" y="4471989"/>
              <a:ext cx="133350" cy="60325"/>
            </a:xfrm>
            <a:custGeom>
              <a:avLst/>
              <a:gdLst>
                <a:gd name="T0" fmla="*/ 6 w 191"/>
                <a:gd name="T1" fmla="*/ 85 h 86"/>
                <a:gd name="T2" fmla="*/ 185 w 191"/>
                <a:gd name="T3" fmla="*/ 74 h 86"/>
                <a:gd name="T4" fmla="*/ 190 w 191"/>
                <a:gd name="T5" fmla="*/ 69 h 86"/>
                <a:gd name="T6" fmla="*/ 185 w 191"/>
                <a:gd name="T7" fmla="*/ 58 h 86"/>
                <a:gd name="T8" fmla="*/ 152 w 191"/>
                <a:gd name="T9" fmla="*/ 55 h 86"/>
                <a:gd name="T10" fmla="*/ 146 w 191"/>
                <a:gd name="T11" fmla="*/ 51 h 86"/>
                <a:gd name="T12" fmla="*/ 117 w 191"/>
                <a:gd name="T13" fmla="*/ 6 h 86"/>
                <a:gd name="T14" fmla="*/ 102 w 191"/>
                <a:gd name="T15" fmla="*/ 1 h 86"/>
                <a:gd name="T16" fmla="*/ 35 w 191"/>
                <a:gd name="T17" fmla="*/ 5 h 86"/>
                <a:gd name="T18" fmla="*/ 20 w 191"/>
                <a:gd name="T19" fmla="*/ 16 h 86"/>
                <a:gd name="T20" fmla="*/ 0 w 191"/>
                <a:gd name="T21" fmla="*/ 77 h 86"/>
                <a:gd name="T22" fmla="*/ 6 w 191"/>
                <a:gd name="T23"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86">
                  <a:moveTo>
                    <a:pt x="6" y="85"/>
                  </a:moveTo>
                  <a:cubicBezTo>
                    <a:pt x="46" y="83"/>
                    <a:pt x="154" y="76"/>
                    <a:pt x="185" y="74"/>
                  </a:cubicBezTo>
                  <a:cubicBezTo>
                    <a:pt x="188" y="73"/>
                    <a:pt x="191" y="72"/>
                    <a:pt x="190" y="69"/>
                  </a:cubicBezTo>
                  <a:cubicBezTo>
                    <a:pt x="190" y="64"/>
                    <a:pt x="190" y="58"/>
                    <a:pt x="185" y="58"/>
                  </a:cubicBezTo>
                  <a:cubicBezTo>
                    <a:pt x="176" y="57"/>
                    <a:pt x="167" y="56"/>
                    <a:pt x="152" y="55"/>
                  </a:cubicBezTo>
                  <a:cubicBezTo>
                    <a:pt x="148" y="55"/>
                    <a:pt x="146" y="51"/>
                    <a:pt x="146" y="51"/>
                  </a:cubicBezTo>
                  <a:cubicBezTo>
                    <a:pt x="141" y="32"/>
                    <a:pt x="130" y="17"/>
                    <a:pt x="117" y="6"/>
                  </a:cubicBezTo>
                  <a:cubicBezTo>
                    <a:pt x="115" y="4"/>
                    <a:pt x="110" y="0"/>
                    <a:pt x="102" y="1"/>
                  </a:cubicBezTo>
                  <a:cubicBezTo>
                    <a:pt x="87" y="2"/>
                    <a:pt x="48" y="4"/>
                    <a:pt x="35" y="5"/>
                  </a:cubicBezTo>
                  <a:cubicBezTo>
                    <a:pt x="29" y="6"/>
                    <a:pt x="22" y="12"/>
                    <a:pt x="20" y="16"/>
                  </a:cubicBezTo>
                  <a:cubicBezTo>
                    <a:pt x="10" y="34"/>
                    <a:pt x="1" y="60"/>
                    <a:pt x="0" y="77"/>
                  </a:cubicBezTo>
                  <a:cubicBezTo>
                    <a:pt x="0" y="83"/>
                    <a:pt x="4" y="86"/>
                    <a:pt x="6" y="85"/>
                  </a:cubicBezTo>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7"/>
            <p:cNvSpPr/>
            <p:nvPr/>
          </p:nvSpPr>
          <p:spPr bwMode="auto">
            <a:xfrm>
              <a:off x="8958264" y="4775201"/>
              <a:ext cx="385763" cy="357188"/>
            </a:xfrm>
            <a:custGeom>
              <a:avLst/>
              <a:gdLst>
                <a:gd name="T0" fmla="*/ 80 w 558"/>
                <a:gd name="T1" fmla="*/ 0 h 517"/>
                <a:gd name="T2" fmla="*/ 94 w 558"/>
                <a:gd name="T3" fmla="*/ 15 h 517"/>
                <a:gd name="T4" fmla="*/ 94 w 558"/>
                <a:gd name="T5" fmla="*/ 441 h 517"/>
                <a:gd name="T6" fmla="*/ 123 w 558"/>
                <a:gd name="T7" fmla="*/ 467 h 517"/>
                <a:gd name="T8" fmla="*/ 552 w 558"/>
                <a:gd name="T9" fmla="*/ 467 h 517"/>
                <a:gd name="T10" fmla="*/ 517 w 558"/>
                <a:gd name="T11" fmla="*/ 481 h 517"/>
                <a:gd name="T12" fmla="*/ 94 w 558"/>
                <a:gd name="T13" fmla="*/ 517 h 517"/>
                <a:gd name="T14" fmla="*/ 24 w 558"/>
                <a:gd name="T15" fmla="*/ 517 h 517"/>
                <a:gd name="T16" fmla="*/ 0 w 558"/>
                <a:gd name="T17" fmla="*/ 483 h 517"/>
                <a:gd name="T18" fmla="*/ 0 w 558"/>
                <a:gd name="T19" fmla="*/ 9 h 517"/>
                <a:gd name="T20" fmla="*/ 5 w 558"/>
                <a:gd name="T21" fmla="*/ 0 h 517"/>
                <a:gd name="T22" fmla="*/ 80 w 558"/>
                <a:gd name="T23"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8" h="517">
                  <a:moveTo>
                    <a:pt x="80" y="0"/>
                  </a:moveTo>
                  <a:cubicBezTo>
                    <a:pt x="88" y="0"/>
                    <a:pt x="94" y="7"/>
                    <a:pt x="94" y="15"/>
                  </a:cubicBezTo>
                  <a:lnTo>
                    <a:pt x="94" y="441"/>
                  </a:lnTo>
                  <a:cubicBezTo>
                    <a:pt x="94" y="450"/>
                    <a:pt x="97" y="467"/>
                    <a:pt x="123" y="467"/>
                  </a:cubicBezTo>
                  <a:lnTo>
                    <a:pt x="552" y="467"/>
                  </a:lnTo>
                  <a:cubicBezTo>
                    <a:pt x="558" y="467"/>
                    <a:pt x="557" y="475"/>
                    <a:pt x="517" y="481"/>
                  </a:cubicBezTo>
                  <a:cubicBezTo>
                    <a:pt x="374" y="501"/>
                    <a:pt x="190" y="517"/>
                    <a:pt x="94" y="517"/>
                  </a:cubicBezTo>
                  <a:lnTo>
                    <a:pt x="24" y="517"/>
                  </a:lnTo>
                  <a:cubicBezTo>
                    <a:pt x="12" y="517"/>
                    <a:pt x="0" y="504"/>
                    <a:pt x="0" y="483"/>
                  </a:cubicBezTo>
                  <a:lnTo>
                    <a:pt x="0" y="9"/>
                  </a:lnTo>
                  <a:cubicBezTo>
                    <a:pt x="0" y="2"/>
                    <a:pt x="1" y="0"/>
                    <a:pt x="5" y="0"/>
                  </a:cubicBezTo>
                  <a:lnTo>
                    <a:pt x="80" y="0"/>
                  </a:ln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8"/>
            <p:cNvSpPr/>
            <p:nvPr/>
          </p:nvSpPr>
          <p:spPr bwMode="auto">
            <a:xfrm>
              <a:off x="8939214" y="4451351"/>
              <a:ext cx="66675" cy="311150"/>
            </a:xfrm>
            <a:custGeom>
              <a:avLst/>
              <a:gdLst>
                <a:gd name="T0" fmla="*/ 0 w 96"/>
                <a:gd name="T1" fmla="*/ 152 h 450"/>
                <a:gd name="T2" fmla="*/ 0 w 96"/>
                <a:gd name="T3" fmla="*/ 21 h 450"/>
                <a:gd name="T4" fmla="*/ 21 w 96"/>
                <a:gd name="T5" fmla="*/ 0 h 450"/>
                <a:gd name="T6" fmla="*/ 62 w 96"/>
                <a:gd name="T7" fmla="*/ 0 h 450"/>
                <a:gd name="T8" fmla="*/ 96 w 96"/>
                <a:gd name="T9" fmla="*/ 37 h 450"/>
                <a:gd name="T10" fmla="*/ 96 w 96"/>
                <a:gd name="T11" fmla="*/ 450 h 450"/>
                <a:gd name="T12" fmla="*/ 41 w 96"/>
                <a:gd name="T13" fmla="*/ 450 h 450"/>
                <a:gd name="T14" fmla="*/ 41 w 96"/>
                <a:gd name="T15" fmla="*/ 198 h 450"/>
                <a:gd name="T16" fmla="*/ 7 w 96"/>
                <a:gd name="T17" fmla="*/ 169 h 450"/>
                <a:gd name="T18" fmla="*/ 0 w 96"/>
                <a:gd name="T19" fmla="*/ 15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450">
                  <a:moveTo>
                    <a:pt x="0" y="152"/>
                  </a:moveTo>
                  <a:lnTo>
                    <a:pt x="0" y="21"/>
                  </a:lnTo>
                  <a:cubicBezTo>
                    <a:pt x="0" y="9"/>
                    <a:pt x="9" y="0"/>
                    <a:pt x="21" y="0"/>
                  </a:cubicBezTo>
                  <a:lnTo>
                    <a:pt x="62" y="0"/>
                  </a:lnTo>
                  <a:cubicBezTo>
                    <a:pt x="87" y="0"/>
                    <a:pt x="96" y="11"/>
                    <a:pt x="96" y="37"/>
                  </a:cubicBezTo>
                  <a:lnTo>
                    <a:pt x="96" y="450"/>
                  </a:lnTo>
                  <a:lnTo>
                    <a:pt x="41" y="450"/>
                  </a:lnTo>
                  <a:lnTo>
                    <a:pt x="41" y="198"/>
                  </a:lnTo>
                  <a:cubicBezTo>
                    <a:pt x="41" y="196"/>
                    <a:pt x="26" y="184"/>
                    <a:pt x="7" y="169"/>
                  </a:cubicBezTo>
                  <a:cubicBezTo>
                    <a:pt x="2" y="165"/>
                    <a:pt x="0" y="159"/>
                    <a:pt x="0" y="152"/>
                  </a:cubicBez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9"/>
            <p:cNvSpPr>
              <a:spLocks noEditPoints="1"/>
            </p:cNvSpPr>
            <p:nvPr/>
          </p:nvSpPr>
          <p:spPr bwMode="auto">
            <a:xfrm>
              <a:off x="8343902" y="4402139"/>
              <a:ext cx="592138" cy="746125"/>
            </a:xfrm>
            <a:custGeom>
              <a:avLst/>
              <a:gdLst>
                <a:gd name="T0" fmla="*/ 261 w 857"/>
                <a:gd name="T1" fmla="*/ 114 h 1077"/>
                <a:gd name="T2" fmla="*/ 314 w 857"/>
                <a:gd name="T3" fmla="*/ 29 h 1077"/>
                <a:gd name="T4" fmla="*/ 543 w 857"/>
                <a:gd name="T5" fmla="*/ 29 h 1077"/>
                <a:gd name="T6" fmla="*/ 598 w 857"/>
                <a:gd name="T7" fmla="*/ 92 h 1077"/>
                <a:gd name="T8" fmla="*/ 788 w 857"/>
                <a:gd name="T9" fmla="*/ 678 h 1077"/>
                <a:gd name="T10" fmla="*/ 736 w 857"/>
                <a:gd name="T11" fmla="*/ 698 h 1077"/>
                <a:gd name="T12" fmla="*/ 686 w 857"/>
                <a:gd name="T13" fmla="*/ 832 h 1077"/>
                <a:gd name="T14" fmla="*/ 643 w 857"/>
                <a:gd name="T15" fmla="*/ 868 h 1077"/>
                <a:gd name="T16" fmla="*/ 553 w 857"/>
                <a:gd name="T17" fmla="*/ 868 h 1077"/>
                <a:gd name="T18" fmla="*/ 518 w 857"/>
                <a:gd name="T19" fmla="*/ 837 h 1077"/>
                <a:gd name="T20" fmla="*/ 518 w 857"/>
                <a:gd name="T21" fmla="*/ 691 h 1077"/>
                <a:gd name="T22" fmla="*/ 472 w 857"/>
                <a:gd name="T23" fmla="*/ 656 h 1077"/>
                <a:gd name="T24" fmla="*/ 317 w 857"/>
                <a:gd name="T25" fmla="*/ 656 h 1077"/>
                <a:gd name="T26" fmla="*/ 288 w 857"/>
                <a:gd name="T27" fmla="*/ 629 h 1077"/>
                <a:gd name="T28" fmla="*/ 288 w 857"/>
                <a:gd name="T29" fmla="*/ 561 h 1077"/>
                <a:gd name="T30" fmla="*/ 265 w 857"/>
                <a:gd name="T31" fmla="*/ 525 h 1077"/>
                <a:gd name="T32" fmla="*/ 261 w 857"/>
                <a:gd name="T33" fmla="*/ 525 h 1077"/>
                <a:gd name="T34" fmla="*/ 261 w 857"/>
                <a:gd name="T35" fmla="*/ 114 h 1077"/>
                <a:gd name="T36" fmla="*/ 9 w 857"/>
                <a:gd name="T37" fmla="*/ 957 h 1077"/>
                <a:gd name="T38" fmla="*/ 36 w 857"/>
                <a:gd name="T39" fmla="*/ 979 h 1077"/>
                <a:gd name="T40" fmla="*/ 47 w 857"/>
                <a:gd name="T41" fmla="*/ 978 h 1077"/>
                <a:gd name="T42" fmla="*/ 61 w 857"/>
                <a:gd name="T43" fmla="*/ 948 h 1077"/>
                <a:gd name="T44" fmla="*/ 103 w 857"/>
                <a:gd name="T45" fmla="*/ 915 h 1077"/>
                <a:gd name="T46" fmla="*/ 255 w 857"/>
                <a:gd name="T47" fmla="*/ 915 h 1077"/>
                <a:gd name="T48" fmla="*/ 293 w 857"/>
                <a:gd name="T49" fmla="*/ 952 h 1077"/>
                <a:gd name="T50" fmla="*/ 307 w 857"/>
                <a:gd name="T51" fmla="*/ 1045 h 1077"/>
                <a:gd name="T52" fmla="*/ 340 w 857"/>
                <a:gd name="T53" fmla="*/ 1077 h 1077"/>
                <a:gd name="T54" fmla="*/ 566 w 857"/>
                <a:gd name="T55" fmla="*/ 1077 h 1077"/>
                <a:gd name="T56" fmla="*/ 612 w 857"/>
                <a:gd name="T57" fmla="*/ 1013 h 1077"/>
                <a:gd name="T58" fmla="*/ 647 w 857"/>
                <a:gd name="T59" fmla="*/ 937 h 1077"/>
                <a:gd name="T60" fmla="*/ 685 w 857"/>
                <a:gd name="T61" fmla="*/ 915 h 1077"/>
                <a:gd name="T62" fmla="*/ 828 w 857"/>
                <a:gd name="T63" fmla="*/ 915 h 1077"/>
                <a:gd name="T64" fmla="*/ 857 w 857"/>
                <a:gd name="T65" fmla="*/ 887 h 1077"/>
                <a:gd name="T66" fmla="*/ 857 w 857"/>
                <a:gd name="T67" fmla="*/ 713 h 1077"/>
                <a:gd name="T68" fmla="*/ 839 w 857"/>
                <a:gd name="T69" fmla="*/ 678 h 1077"/>
                <a:gd name="T70" fmla="*/ 825 w 857"/>
                <a:gd name="T71" fmla="*/ 678 h 1077"/>
                <a:gd name="T72" fmla="*/ 625 w 857"/>
                <a:gd name="T73" fmla="*/ 82 h 1077"/>
                <a:gd name="T74" fmla="*/ 543 w 857"/>
                <a:gd name="T75" fmla="*/ 0 h 1077"/>
                <a:gd name="T76" fmla="*/ 314 w 857"/>
                <a:gd name="T77" fmla="*/ 0 h 1077"/>
                <a:gd name="T78" fmla="*/ 232 w 857"/>
                <a:gd name="T79" fmla="*/ 114 h 1077"/>
                <a:gd name="T80" fmla="*/ 232 w 857"/>
                <a:gd name="T81" fmla="*/ 525 h 1077"/>
                <a:gd name="T82" fmla="*/ 165 w 857"/>
                <a:gd name="T83" fmla="*/ 525 h 1077"/>
                <a:gd name="T84" fmla="*/ 136 w 857"/>
                <a:gd name="T85" fmla="*/ 533 h 1077"/>
                <a:gd name="T86" fmla="*/ 88 w 857"/>
                <a:gd name="T87" fmla="*/ 566 h 1077"/>
                <a:gd name="T88" fmla="*/ 67 w 857"/>
                <a:gd name="T89" fmla="*/ 587 h 1077"/>
                <a:gd name="T90" fmla="*/ 4 w 857"/>
                <a:gd name="T91" fmla="*/ 917 h 1077"/>
                <a:gd name="T92" fmla="*/ 9 w 857"/>
                <a:gd name="T93" fmla="*/ 95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7" h="1077">
                  <a:moveTo>
                    <a:pt x="261" y="114"/>
                  </a:moveTo>
                  <a:cubicBezTo>
                    <a:pt x="261" y="67"/>
                    <a:pt x="290" y="29"/>
                    <a:pt x="314" y="29"/>
                  </a:cubicBezTo>
                  <a:lnTo>
                    <a:pt x="543" y="29"/>
                  </a:lnTo>
                  <a:cubicBezTo>
                    <a:pt x="581" y="29"/>
                    <a:pt x="581" y="48"/>
                    <a:pt x="598" y="92"/>
                  </a:cubicBezTo>
                  <a:cubicBezTo>
                    <a:pt x="604" y="109"/>
                    <a:pt x="747" y="545"/>
                    <a:pt x="788" y="678"/>
                  </a:cubicBezTo>
                  <a:cubicBezTo>
                    <a:pt x="772" y="678"/>
                    <a:pt x="741" y="685"/>
                    <a:pt x="736" y="698"/>
                  </a:cubicBezTo>
                  <a:cubicBezTo>
                    <a:pt x="730" y="715"/>
                    <a:pt x="688" y="828"/>
                    <a:pt x="686" y="832"/>
                  </a:cubicBezTo>
                  <a:cubicBezTo>
                    <a:pt x="675" y="857"/>
                    <a:pt x="665" y="868"/>
                    <a:pt x="643" y="868"/>
                  </a:cubicBezTo>
                  <a:lnTo>
                    <a:pt x="553" y="868"/>
                  </a:lnTo>
                  <a:cubicBezTo>
                    <a:pt x="534" y="868"/>
                    <a:pt x="518" y="851"/>
                    <a:pt x="518" y="837"/>
                  </a:cubicBezTo>
                  <a:lnTo>
                    <a:pt x="518" y="691"/>
                  </a:lnTo>
                  <a:cubicBezTo>
                    <a:pt x="518" y="668"/>
                    <a:pt x="486" y="656"/>
                    <a:pt x="472" y="656"/>
                  </a:cubicBezTo>
                  <a:lnTo>
                    <a:pt x="317" y="656"/>
                  </a:lnTo>
                  <a:cubicBezTo>
                    <a:pt x="298" y="656"/>
                    <a:pt x="288" y="649"/>
                    <a:pt x="288" y="629"/>
                  </a:cubicBezTo>
                  <a:cubicBezTo>
                    <a:pt x="288" y="623"/>
                    <a:pt x="288" y="573"/>
                    <a:pt x="288" y="561"/>
                  </a:cubicBezTo>
                  <a:cubicBezTo>
                    <a:pt x="288" y="548"/>
                    <a:pt x="282" y="525"/>
                    <a:pt x="265" y="525"/>
                  </a:cubicBezTo>
                  <a:cubicBezTo>
                    <a:pt x="264" y="525"/>
                    <a:pt x="262" y="525"/>
                    <a:pt x="261" y="525"/>
                  </a:cubicBezTo>
                  <a:lnTo>
                    <a:pt x="261" y="114"/>
                  </a:lnTo>
                  <a:close/>
                  <a:moveTo>
                    <a:pt x="9" y="957"/>
                  </a:moveTo>
                  <a:cubicBezTo>
                    <a:pt x="24" y="971"/>
                    <a:pt x="24" y="972"/>
                    <a:pt x="36" y="979"/>
                  </a:cubicBezTo>
                  <a:cubicBezTo>
                    <a:pt x="41" y="982"/>
                    <a:pt x="44" y="984"/>
                    <a:pt x="47" y="978"/>
                  </a:cubicBezTo>
                  <a:cubicBezTo>
                    <a:pt x="50" y="972"/>
                    <a:pt x="54" y="964"/>
                    <a:pt x="61" y="948"/>
                  </a:cubicBezTo>
                  <a:cubicBezTo>
                    <a:pt x="64" y="942"/>
                    <a:pt x="72" y="915"/>
                    <a:pt x="103" y="915"/>
                  </a:cubicBezTo>
                  <a:lnTo>
                    <a:pt x="255" y="915"/>
                  </a:lnTo>
                  <a:cubicBezTo>
                    <a:pt x="280" y="915"/>
                    <a:pt x="290" y="937"/>
                    <a:pt x="293" y="952"/>
                  </a:cubicBezTo>
                  <a:cubicBezTo>
                    <a:pt x="295" y="963"/>
                    <a:pt x="303" y="1015"/>
                    <a:pt x="307" y="1045"/>
                  </a:cubicBezTo>
                  <a:cubicBezTo>
                    <a:pt x="311" y="1070"/>
                    <a:pt x="321" y="1077"/>
                    <a:pt x="340" y="1077"/>
                  </a:cubicBezTo>
                  <a:lnTo>
                    <a:pt x="566" y="1077"/>
                  </a:lnTo>
                  <a:cubicBezTo>
                    <a:pt x="588" y="1077"/>
                    <a:pt x="596" y="1048"/>
                    <a:pt x="612" y="1013"/>
                  </a:cubicBezTo>
                  <a:cubicBezTo>
                    <a:pt x="620" y="994"/>
                    <a:pt x="640" y="952"/>
                    <a:pt x="647" y="937"/>
                  </a:cubicBezTo>
                  <a:cubicBezTo>
                    <a:pt x="654" y="921"/>
                    <a:pt x="664" y="915"/>
                    <a:pt x="685" y="915"/>
                  </a:cubicBezTo>
                  <a:lnTo>
                    <a:pt x="828" y="915"/>
                  </a:lnTo>
                  <a:cubicBezTo>
                    <a:pt x="842" y="915"/>
                    <a:pt x="857" y="910"/>
                    <a:pt x="857" y="887"/>
                  </a:cubicBezTo>
                  <a:lnTo>
                    <a:pt x="857" y="713"/>
                  </a:lnTo>
                  <a:cubicBezTo>
                    <a:pt x="857" y="690"/>
                    <a:pt x="852" y="678"/>
                    <a:pt x="839" y="678"/>
                  </a:cubicBezTo>
                  <a:lnTo>
                    <a:pt x="825" y="678"/>
                  </a:lnTo>
                  <a:cubicBezTo>
                    <a:pt x="797" y="595"/>
                    <a:pt x="632" y="98"/>
                    <a:pt x="625" y="82"/>
                  </a:cubicBezTo>
                  <a:cubicBezTo>
                    <a:pt x="604" y="26"/>
                    <a:pt x="593" y="0"/>
                    <a:pt x="543" y="0"/>
                  </a:cubicBezTo>
                  <a:lnTo>
                    <a:pt x="314" y="0"/>
                  </a:lnTo>
                  <a:cubicBezTo>
                    <a:pt x="270" y="0"/>
                    <a:pt x="232" y="53"/>
                    <a:pt x="232" y="114"/>
                  </a:cubicBezTo>
                  <a:lnTo>
                    <a:pt x="232" y="525"/>
                  </a:lnTo>
                  <a:cubicBezTo>
                    <a:pt x="205" y="525"/>
                    <a:pt x="181" y="525"/>
                    <a:pt x="165" y="525"/>
                  </a:cubicBezTo>
                  <a:cubicBezTo>
                    <a:pt x="157" y="525"/>
                    <a:pt x="143" y="528"/>
                    <a:pt x="136" y="533"/>
                  </a:cubicBezTo>
                  <a:cubicBezTo>
                    <a:pt x="125" y="540"/>
                    <a:pt x="96" y="560"/>
                    <a:pt x="88" y="566"/>
                  </a:cubicBezTo>
                  <a:cubicBezTo>
                    <a:pt x="81" y="571"/>
                    <a:pt x="70" y="577"/>
                    <a:pt x="67" y="587"/>
                  </a:cubicBezTo>
                  <a:cubicBezTo>
                    <a:pt x="56" y="614"/>
                    <a:pt x="7" y="905"/>
                    <a:pt x="4" y="917"/>
                  </a:cubicBezTo>
                  <a:cubicBezTo>
                    <a:pt x="0" y="932"/>
                    <a:pt x="0" y="950"/>
                    <a:pt x="9" y="957"/>
                  </a:cubicBez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50"/>
            <p:cNvSpPr>
              <a:spLocks noEditPoints="1"/>
            </p:cNvSpPr>
            <p:nvPr/>
          </p:nvSpPr>
          <p:spPr bwMode="auto">
            <a:xfrm>
              <a:off x="8780464" y="5053014"/>
              <a:ext cx="160338" cy="158750"/>
            </a:xfrm>
            <a:custGeom>
              <a:avLst/>
              <a:gdLst>
                <a:gd name="T0" fmla="*/ 58 w 230"/>
                <a:gd name="T1" fmla="*/ 115 h 230"/>
                <a:gd name="T2" fmla="*/ 115 w 230"/>
                <a:gd name="T3" fmla="*/ 58 h 230"/>
                <a:gd name="T4" fmla="*/ 172 w 230"/>
                <a:gd name="T5" fmla="*/ 115 h 230"/>
                <a:gd name="T6" fmla="*/ 115 w 230"/>
                <a:gd name="T7" fmla="*/ 172 h 230"/>
                <a:gd name="T8" fmla="*/ 58 w 230"/>
                <a:gd name="T9" fmla="*/ 115 h 230"/>
                <a:gd name="T10" fmla="*/ 0 w 230"/>
                <a:gd name="T11" fmla="*/ 115 h 230"/>
                <a:gd name="T12" fmla="*/ 115 w 230"/>
                <a:gd name="T13" fmla="*/ 230 h 230"/>
                <a:gd name="T14" fmla="*/ 230 w 230"/>
                <a:gd name="T15" fmla="*/ 115 h 230"/>
                <a:gd name="T16" fmla="*/ 115 w 230"/>
                <a:gd name="T17" fmla="*/ 0 h 230"/>
                <a:gd name="T18" fmla="*/ 0 w 230"/>
                <a:gd name="T19" fmla="*/ 11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230">
                  <a:moveTo>
                    <a:pt x="58" y="115"/>
                  </a:moveTo>
                  <a:cubicBezTo>
                    <a:pt x="58" y="83"/>
                    <a:pt x="84" y="58"/>
                    <a:pt x="115" y="58"/>
                  </a:cubicBezTo>
                  <a:cubicBezTo>
                    <a:pt x="147" y="58"/>
                    <a:pt x="172" y="83"/>
                    <a:pt x="172" y="115"/>
                  </a:cubicBezTo>
                  <a:cubicBezTo>
                    <a:pt x="172" y="147"/>
                    <a:pt x="147" y="172"/>
                    <a:pt x="115" y="172"/>
                  </a:cubicBezTo>
                  <a:cubicBezTo>
                    <a:pt x="84" y="172"/>
                    <a:pt x="58" y="147"/>
                    <a:pt x="58" y="115"/>
                  </a:cubicBezTo>
                  <a:close/>
                  <a:moveTo>
                    <a:pt x="0" y="115"/>
                  </a:moveTo>
                  <a:cubicBezTo>
                    <a:pt x="0" y="179"/>
                    <a:pt x="51" y="230"/>
                    <a:pt x="115" y="230"/>
                  </a:cubicBezTo>
                  <a:cubicBezTo>
                    <a:pt x="179" y="230"/>
                    <a:pt x="230" y="179"/>
                    <a:pt x="230" y="115"/>
                  </a:cubicBezTo>
                  <a:cubicBezTo>
                    <a:pt x="230" y="51"/>
                    <a:pt x="179" y="0"/>
                    <a:pt x="115" y="0"/>
                  </a:cubicBezTo>
                  <a:cubicBezTo>
                    <a:pt x="51" y="0"/>
                    <a:pt x="0" y="51"/>
                    <a:pt x="0" y="115"/>
                  </a:cubicBez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Oval 51"/>
            <p:cNvSpPr>
              <a:spLocks noChangeArrowheads="1"/>
            </p:cNvSpPr>
            <p:nvPr/>
          </p:nvSpPr>
          <p:spPr bwMode="auto">
            <a:xfrm>
              <a:off x="8831264" y="5103814"/>
              <a:ext cx="58738" cy="58738"/>
            </a:xfrm>
            <a:prstGeom prst="ellipse">
              <a:avLst/>
            </a:pr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2"/>
            <p:cNvSpPr>
              <a:spLocks noEditPoints="1"/>
            </p:cNvSpPr>
            <p:nvPr/>
          </p:nvSpPr>
          <p:spPr bwMode="auto">
            <a:xfrm>
              <a:off x="8378827" y="5053014"/>
              <a:ext cx="160338" cy="158750"/>
            </a:xfrm>
            <a:custGeom>
              <a:avLst/>
              <a:gdLst>
                <a:gd name="T0" fmla="*/ 58 w 231"/>
                <a:gd name="T1" fmla="*/ 115 h 230"/>
                <a:gd name="T2" fmla="*/ 115 w 231"/>
                <a:gd name="T3" fmla="*/ 58 h 230"/>
                <a:gd name="T4" fmla="*/ 173 w 231"/>
                <a:gd name="T5" fmla="*/ 115 h 230"/>
                <a:gd name="T6" fmla="*/ 115 w 231"/>
                <a:gd name="T7" fmla="*/ 172 h 230"/>
                <a:gd name="T8" fmla="*/ 58 w 231"/>
                <a:gd name="T9" fmla="*/ 115 h 230"/>
                <a:gd name="T10" fmla="*/ 0 w 231"/>
                <a:gd name="T11" fmla="*/ 115 h 230"/>
                <a:gd name="T12" fmla="*/ 115 w 231"/>
                <a:gd name="T13" fmla="*/ 230 h 230"/>
                <a:gd name="T14" fmla="*/ 231 w 231"/>
                <a:gd name="T15" fmla="*/ 115 h 230"/>
                <a:gd name="T16" fmla="*/ 115 w 231"/>
                <a:gd name="T17" fmla="*/ 0 h 230"/>
                <a:gd name="T18" fmla="*/ 0 w 231"/>
                <a:gd name="T19" fmla="*/ 11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30">
                  <a:moveTo>
                    <a:pt x="58" y="115"/>
                  </a:moveTo>
                  <a:cubicBezTo>
                    <a:pt x="58" y="83"/>
                    <a:pt x="84" y="58"/>
                    <a:pt x="115" y="58"/>
                  </a:cubicBezTo>
                  <a:cubicBezTo>
                    <a:pt x="147" y="58"/>
                    <a:pt x="173" y="83"/>
                    <a:pt x="173" y="115"/>
                  </a:cubicBezTo>
                  <a:cubicBezTo>
                    <a:pt x="173" y="147"/>
                    <a:pt x="147" y="172"/>
                    <a:pt x="115" y="172"/>
                  </a:cubicBezTo>
                  <a:cubicBezTo>
                    <a:pt x="84" y="172"/>
                    <a:pt x="58" y="147"/>
                    <a:pt x="58" y="115"/>
                  </a:cubicBezTo>
                  <a:close/>
                  <a:moveTo>
                    <a:pt x="0" y="115"/>
                  </a:moveTo>
                  <a:cubicBezTo>
                    <a:pt x="0" y="179"/>
                    <a:pt x="52" y="230"/>
                    <a:pt x="115" y="230"/>
                  </a:cubicBezTo>
                  <a:cubicBezTo>
                    <a:pt x="179" y="230"/>
                    <a:pt x="231" y="179"/>
                    <a:pt x="231" y="115"/>
                  </a:cubicBezTo>
                  <a:cubicBezTo>
                    <a:pt x="231" y="51"/>
                    <a:pt x="179" y="0"/>
                    <a:pt x="115" y="0"/>
                  </a:cubicBezTo>
                  <a:cubicBezTo>
                    <a:pt x="52" y="0"/>
                    <a:pt x="0" y="51"/>
                    <a:pt x="0" y="115"/>
                  </a:cubicBez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Oval 53"/>
            <p:cNvSpPr>
              <a:spLocks noChangeArrowheads="1"/>
            </p:cNvSpPr>
            <p:nvPr/>
          </p:nvSpPr>
          <p:spPr bwMode="auto">
            <a:xfrm>
              <a:off x="8429627" y="5103814"/>
              <a:ext cx="58738" cy="58738"/>
            </a:xfrm>
            <a:prstGeom prst="ellipse">
              <a:avLst/>
            </a:pr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4"/>
            <p:cNvSpPr/>
            <p:nvPr/>
          </p:nvSpPr>
          <p:spPr bwMode="auto">
            <a:xfrm>
              <a:off x="9037639" y="4902201"/>
              <a:ext cx="231775" cy="180975"/>
            </a:xfrm>
            <a:custGeom>
              <a:avLst/>
              <a:gdLst>
                <a:gd name="T0" fmla="*/ 9 w 334"/>
                <a:gd name="T1" fmla="*/ 0 h 261"/>
                <a:gd name="T2" fmla="*/ 111 w 334"/>
                <a:gd name="T3" fmla="*/ 0 h 261"/>
                <a:gd name="T4" fmla="*/ 111 w 334"/>
                <a:gd name="T5" fmla="*/ 69 h 261"/>
                <a:gd name="T6" fmla="*/ 215 w 334"/>
                <a:gd name="T7" fmla="*/ 69 h 261"/>
                <a:gd name="T8" fmla="*/ 215 w 334"/>
                <a:gd name="T9" fmla="*/ 0 h 261"/>
                <a:gd name="T10" fmla="*/ 325 w 334"/>
                <a:gd name="T11" fmla="*/ 0 h 261"/>
                <a:gd name="T12" fmla="*/ 334 w 334"/>
                <a:gd name="T13" fmla="*/ 9 h 261"/>
                <a:gd name="T14" fmla="*/ 334 w 334"/>
                <a:gd name="T15" fmla="*/ 252 h 261"/>
                <a:gd name="T16" fmla="*/ 325 w 334"/>
                <a:gd name="T17" fmla="*/ 261 h 261"/>
                <a:gd name="T18" fmla="*/ 9 w 334"/>
                <a:gd name="T19" fmla="*/ 261 h 261"/>
                <a:gd name="T20" fmla="*/ 0 w 334"/>
                <a:gd name="T21" fmla="*/ 252 h 261"/>
                <a:gd name="T22" fmla="*/ 0 w 334"/>
                <a:gd name="T23" fmla="*/ 9 h 261"/>
                <a:gd name="T24" fmla="*/ 9 w 334"/>
                <a:gd name="T2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261">
                  <a:moveTo>
                    <a:pt x="9" y="0"/>
                  </a:moveTo>
                  <a:lnTo>
                    <a:pt x="111" y="0"/>
                  </a:lnTo>
                  <a:lnTo>
                    <a:pt x="111" y="69"/>
                  </a:lnTo>
                  <a:lnTo>
                    <a:pt x="215" y="69"/>
                  </a:lnTo>
                  <a:lnTo>
                    <a:pt x="215" y="0"/>
                  </a:lnTo>
                  <a:lnTo>
                    <a:pt x="325" y="0"/>
                  </a:lnTo>
                  <a:cubicBezTo>
                    <a:pt x="330" y="0"/>
                    <a:pt x="334" y="4"/>
                    <a:pt x="334" y="9"/>
                  </a:cubicBezTo>
                  <a:lnTo>
                    <a:pt x="334" y="252"/>
                  </a:lnTo>
                  <a:cubicBezTo>
                    <a:pt x="334" y="257"/>
                    <a:pt x="330" y="261"/>
                    <a:pt x="325" y="261"/>
                  </a:cubicBezTo>
                  <a:lnTo>
                    <a:pt x="9" y="261"/>
                  </a:lnTo>
                  <a:cubicBezTo>
                    <a:pt x="4" y="261"/>
                    <a:pt x="0" y="257"/>
                    <a:pt x="0" y="252"/>
                  </a:cubicBezTo>
                  <a:lnTo>
                    <a:pt x="0" y="9"/>
                  </a:lnTo>
                  <a:cubicBezTo>
                    <a:pt x="0" y="4"/>
                    <a:pt x="4" y="0"/>
                    <a:pt x="9" y="0"/>
                  </a:cubicBez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Rectangle 55"/>
            <p:cNvSpPr>
              <a:spLocks noChangeArrowheads="1"/>
            </p:cNvSpPr>
            <p:nvPr/>
          </p:nvSpPr>
          <p:spPr bwMode="auto">
            <a:xfrm>
              <a:off x="9123364" y="4902201"/>
              <a:ext cx="53975" cy="39688"/>
            </a:xfrm>
            <a:prstGeom prst="rect">
              <a:avLst/>
            </a:prstGeom>
            <a:grpFill/>
            <a:ln w="12700">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6"/>
            <p:cNvSpPr/>
            <p:nvPr/>
          </p:nvSpPr>
          <p:spPr bwMode="auto">
            <a:xfrm>
              <a:off x="9037639" y="4708526"/>
              <a:ext cx="231775" cy="180975"/>
            </a:xfrm>
            <a:custGeom>
              <a:avLst/>
              <a:gdLst>
                <a:gd name="T0" fmla="*/ 9 w 334"/>
                <a:gd name="T1" fmla="*/ 0 h 261"/>
                <a:gd name="T2" fmla="*/ 111 w 334"/>
                <a:gd name="T3" fmla="*/ 0 h 261"/>
                <a:gd name="T4" fmla="*/ 111 w 334"/>
                <a:gd name="T5" fmla="*/ 69 h 261"/>
                <a:gd name="T6" fmla="*/ 215 w 334"/>
                <a:gd name="T7" fmla="*/ 69 h 261"/>
                <a:gd name="T8" fmla="*/ 215 w 334"/>
                <a:gd name="T9" fmla="*/ 0 h 261"/>
                <a:gd name="T10" fmla="*/ 325 w 334"/>
                <a:gd name="T11" fmla="*/ 0 h 261"/>
                <a:gd name="T12" fmla="*/ 334 w 334"/>
                <a:gd name="T13" fmla="*/ 9 h 261"/>
                <a:gd name="T14" fmla="*/ 334 w 334"/>
                <a:gd name="T15" fmla="*/ 252 h 261"/>
                <a:gd name="T16" fmla="*/ 325 w 334"/>
                <a:gd name="T17" fmla="*/ 261 h 261"/>
                <a:gd name="T18" fmla="*/ 9 w 334"/>
                <a:gd name="T19" fmla="*/ 261 h 261"/>
                <a:gd name="T20" fmla="*/ 0 w 334"/>
                <a:gd name="T21" fmla="*/ 252 h 261"/>
                <a:gd name="T22" fmla="*/ 0 w 334"/>
                <a:gd name="T23" fmla="*/ 9 h 261"/>
                <a:gd name="T24" fmla="*/ 9 w 334"/>
                <a:gd name="T2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261">
                  <a:moveTo>
                    <a:pt x="9" y="0"/>
                  </a:moveTo>
                  <a:lnTo>
                    <a:pt x="111" y="0"/>
                  </a:lnTo>
                  <a:lnTo>
                    <a:pt x="111" y="69"/>
                  </a:lnTo>
                  <a:lnTo>
                    <a:pt x="215" y="69"/>
                  </a:lnTo>
                  <a:lnTo>
                    <a:pt x="215" y="0"/>
                  </a:lnTo>
                  <a:lnTo>
                    <a:pt x="325" y="0"/>
                  </a:lnTo>
                  <a:cubicBezTo>
                    <a:pt x="330" y="0"/>
                    <a:pt x="334" y="4"/>
                    <a:pt x="334" y="9"/>
                  </a:cubicBezTo>
                  <a:lnTo>
                    <a:pt x="334" y="252"/>
                  </a:lnTo>
                  <a:cubicBezTo>
                    <a:pt x="334" y="257"/>
                    <a:pt x="330" y="261"/>
                    <a:pt x="325" y="261"/>
                  </a:cubicBezTo>
                  <a:lnTo>
                    <a:pt x="9" y="261"/>
                  </a:lnTo>
                  <a:cubicBezTo>
                    <a:pt x="4" y="261"/>
                    <a:pt x="0" y="257"/>
                    <a:pt x="0" y="252"/>
                  </a:cubicBezTo>
                  <a:lnTo>
                    <a:pt x="0" y="9"/>
                  </a:lnTo>
                  <a:cubicBezTo>
                    <a:pt x="0" y="4"/>
                    <a:pt x="4" y="0"/>
                    <a:pt x="9" y="0"/>
                  </a:cubicBezTo>
                  <a:close/>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Rectangle 57"/>
            <p:cNvSpPr>
              <a:spLocks noChangeArrowheads="1"/>
            </p:cNvSpPr>
            <p:nvPr/>
          </p:nvSpPr>
          <p:spPr bwMode="auto">
            <a:xfrm>
              <a:off x="9123364" y="4708526"/>
              <a:ext cx="53975" cy="39688"/>
            </a:xfrm>
            <a:prstGeom prst="rect">
              <a:avLst/>
            </a:prstGeom>
            <a:grpFill/>
            <a:ln w="12700">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8"/>
            <p:cNvSpPr/>
            <p:nvPr/>
          </p:nvSpPr>
          <p:spPr bwMode="auto">
            <a:xfrm>
              <a:off x="9037639" y="4514851"/>
              <a:ext cx="231775" cy="179388"/>
            </a:xfrm>
            <a:custGeom>
              <a:avLst/>
              <a:gdLst>
                <a:gd name="T0" fmla="*/ 9 w 334"/>
                <a:gd name="T1" fmla="*/ 261 h 261"/>
                <a:gd name="T2" fmla="*/ 0 w 334"/>
                <a:gd name="T3" fmla="*/ 252 h 261"/>
                <a:gd name="T4" fmla="*/ 0 w 334"/>
                <a:gd name="T5" fmla="*/ 9 h 261"/>
                <a:gd name="T6" fmla="*/ 9 w 334"/>
                <a:gd name="T7" fmla="*/ 0 h 261"/>
                <a:gd name="T8" fmla="*/ 111 w 334"/>
                <a:gd name="T9" fmla="*/ 0 h 261"/>
                <a:gd name="T10" fmla="*/ 111 w 334"/>
                <a:gd name="T11" fmla="*/ 69 h 261"/>
                <a:gd name="T12" fmla="*/ 215 w 334"/>
                <a:gd name="T13" fmla="*/ 69 h 261"/>
                <a:gd name="T14" fmla="*/ 215 w 334"/>
                <a:gd name="T15" fmla="*/ 0 h 261"/>
                <a:gd name="T16" fmla="*/ 325 w 334"/>
                <a:gd name="T17" fmla="*/ 0 h 261"/>
                <a:gd name="T18" fmla="*/ 334 w 334"/>
                <a:gd name="T19" fmla="*/ 9 h 261"/>
                <a:gd name="T20" fmla="*/ 334 w 334"/>
                <a:gd name="T21" fmla="*/ 252 h 261"/>
                <a:gd name="T22" fmla="*/ 325 w 334"/>
                <a:gd name="T23"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261">
                  <a:moveTo>
                    <a:pt x="9" y="261"/>
                  </a:moveTo>
                  <a:cubicBezTo>
                    <a:pt x="4" y="261"/>
                    <a:pt x="0" y="257"/>
                    <a:pt x="0" y="252"/>
                  </a:cubicBezTo>
                  <a:lnTo>
                    <a:pt x="0" y="9"/>
                  </a:lnTo>
                  <a:cubicBezTo>
                    <a:pt x="0" y="4"/>
                    <a:pt x="4" y="0"/>
                    <a:pt x="9" y="0"/>
                  </a:cubicBezTo>
                  <a:lnTo>
                    <a:pt x="111" y="0"/>
                  </a:lnTo>
                  <a:lnTo>
                    <a:pt x="111" y="69"/>
                  </a:lnTo>
                  <a:lnTo>
                    <a:pt x="215" y="69"/>
                  </a:lnTo>
                  <a:lnTo>
                    <a:pt x="215" y="0"/>
                  </a:lnTo>
                  <a:lnTo>
                    <a:pt x="325" y="0"/>
                  </a:lnTo>
                  <a:cubicBezTo>
                    <a:pt x="330" y="0"/>
                    <a:pt x="334" y="4"/>
                    <a:pt x="334" y="9"/>
                  </a:cubicBezTo>
                  <a:lnTo>
                    <a:pt x="334" y="252"/>
                  </a:lnTo>
                  <a:cubicBezTo>
                    <a:pt x="334" y="257"/>
                    <a:pt x="330" y="261"/>
                    <a:pt x="325" y="261"/>
                  </a:cubicBezTo>
                </a:path>
              </a:pathLst>
            </a:custGeom>
            <a:grpFill/>
            <a:ln w="12700">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Rectangle 59"/>
            <p:cNvSpPr>
              <a:spLocks noChangeArrowheads="1"/>
            </p:cNvSpPr>
            <p:nvPr/>
          </p:nvSpPr>
          <p:spPr bwMode="auto">
            <a:xfrm>
              <a:off x="9123364" y="4514851"/>
              <a:ext cx="53975" cy="38100"/>
            </a:xfrm>
            <a:prstGeom prst="rect">
              <a:avLst/>
            </a:prstGeom>
            <a:grpFill/>
            <a:ln w="12700">
              <a:noFill/>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p:cNvSpPr txBox="1"/>
          <p:nvPr/>
        </p:nvSpPr>
        <p:spPr>
          <a:xfrm>
            <a:off x="734332" y="417180"/>
            <a:ext cx="13650685" cy="584775"/>
          </a:xfrm>
          <a:prstGeom prst="rect">
            <a:avLst/>
          </a:prstGeom>
          <a:noFill/>
        </p:spPr>
        <p:txBody>
          <a:bodyPr wrap="square" rtlCol="0">
            <a:spAutoFit/>
          </a:bodyPr>
          <a:lstStyle/>
          <a:p>
            <a:r>
              <a:rPr lang="en-US" sz="3200" b="1" dirty="0">
                <a:solidFill>
                  <a:srgbClr val="404040"/>
                </a:solidFill>
                <a:latin typeface="Verdana" panose="020B0604030504040204" pitchFamily="34" charset="0"/>
                <a:ea typeface="Verdana" panose="020B0604030504040204" pitchFamily="34" charset="0"/>
              </a:rPr>
              <a:t>Organizational Structure </a:t>
            </a:r>
            <a:r>
              <a:rPr lang="en-US" sz="2400" b="1" dirty="0">
                <a:solidFill>
                  <a:srgbClr val="404040"/>
                </a:solidFill>
                <a:latin typeface="Verdana" panose="020B0604030504040204" pitchFamily="34" charset="0"/>
                <a:ea typeface="Verdana" panose="020B0604030504040204" pitchFamily="34" charset="0"/>
              </a:rPr>
              <a:t>(2/2)</a:t>
            </a:r>
            <a:endParaRPr lang="en-US" sz="3200" b="1" dirty="0">
              <a:solidFill>
                <a:srgbClr val="404040"/>
              </a:solidFill>
              <a:latin typeface="Verdana" panose="020B0604030504040204" pitchFamily="34" charset="0"/>
              <a:ea typeface="Verdana" panose="020B0604030504040204" pitchFamily="34" charset="0"/>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1.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2.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3.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4.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5.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6.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7.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8.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19.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1.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2.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3.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4.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5.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6.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7.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8.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29.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CONTAINEDIMAGEPATH" val="C:\Users\aalfawzan\AppData\Local\Temp\Templafy\PowerPointVsto\Assets\bzi_gro_glb_ho_2155.jpg"/>
</p:tagLst>
</file>

<file path=ppt/tags/tag31.xml><?xml version="1.0" encoding="utf-8"?>
<p:tagLst xmlns:p="http://schemas.openxmlformats.org/presentationml/2006/main">
  <p:tag name="POWER_USER_TAGS_ICONS" val=""/>
</p:tagLst>
</file>

<file path=ppt/tags/tag32.xml><?xml version="1.0" encoding="utf-8"?>
<p:tagLst xmlns:p="http://schemas.openxmlformats.org/presentationml/2006/main">
  <p:tag name="POWER_USER_TAGS_ICONS" val=""/>
</p:tagLst>
</file>

<file path=ppt/tags/tag33.xml><?xml version="1.0" encoding="utf-8"?>
<p:tagLst xmlns:p="http://schemas.openxmlformats.org/presentationml/2006/main">
  <p:tag name="POWER_USER_TAGS_ICONS" val=""/>
</p:tagLst>
</file>

<file path=ppt/tags/tag34.xml><?xml version="1.0" encoding="utf-8"?>
<p:tagLst xmlns:p="http://schemas.openxmlformats.org/presentationml/2006/main">
  <p:tag name="POWER_USER_TAGS_ICONS" val=""/>
</p:tagLst>
</file>

<file path=ppt/tags/tag35.xml><?xml version="1.0" encoding="utf-8"?>
<p:tagLst xmlns:p="http://schemas.openxmlformats.org/presentationml/2006/main">
  <p:tag name="POWER_USER_TAGS_ICONS" val=""/>
</p:tagLst>
</file>

<file path=ppt/tags/tag36.xml><?xml version="1.0" encoding="utf-8"?>
<p:tagLst xmlns:p="http://schemas.openxmlformats.org/presentationml/2006/main">
  <p:tag name="POWER_USER_TAGS_ICONS" val=""/>
</p:tagLst>
</file>

<file path=ppt/tags/tag37.xml><?xml version="1.0" encoding="utf-8"?>
<p:tagLst xmlns:p="http://schemas.openxmlformats.org/presentationml/2006/main">
  <p:tag name="POWER_USER_TAGS_ICONS" val=""/>
</p:tagLst>
</file>

<file path=ppt/tags/tag38.xml><?xml version="1.0" encoding="utf-8"?>
<p:tagLst xmlns:p="http://schemas.openxmlformats.org/presentationml/2006/main">
  <p:tag name="POWER_USER_TAGS_ICONS" val=""/>
</p:tagLst>
</file>

<file path=ppt/tags/tag39.xml><?xml version="1.0" encoding="utf-8"?>
<p:tagLst xmlns:p="http://schemas.openxmlformats.org/presentationml/2006/main">
  <p:tag name="TABLE_ENDDRAG_ORIGIN_RECT" val="533*204"/>
  <p:tag name="TABLE_ENDDRAG_RECT" val="609*383*533*20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DIAGRAM_VIRTUALLY_FRAME" val="{&quot;height&quot;:535.2913385826772,&quot;left&quot;:56.26118110236221,&quot;top&quot;:183.7848031496063,&quot;width&quot;:1077.576377952756}"/>
</p:tagLst>
</file>

<file path=ppt/tags/tag41.xml><?xml version="1.0" encoding="utf-8"?>
<p:tagLst xmlns:p="http://schemas.openxmlformats.org/presentationml/2006/main">
  <p:tag name="KSO_WM_DIAGRAM_VIRTUALLY_FRAME" val="{&quot;height&quot;:535.2913385826772,&quot;left&quot;:56.26118110236221,&quot;top&quot;:183.7848031496063,&quot;width&quot;:1077.576377952756}"/>
</p:tagLst>
</file>

<file path=ppt/tags/tag42.xml><?xml version="1.0" encoding="utf-8"?>
<p:tagLst xmlns:p="http://schemas.openxmlformats.org/presentationml/2006/main">
  <p:tag name="TABLE_ENDDRAG_ORIGIN_RECT" val="562*118"/>
  <p:tag name="TABLE_ENDDRAG_RECT" val="610*314*562*118"/>
</p:tagLst>
</file>

<file path=ppt/tags/tag43.xml><?xml version="1.0" encoding="utf-8"?>
<p:tagLst xmlns:p="http://schemas.openxmlformats.org/presentationml/2006/main">
  <p:tag name="KSO_WM_DIAGRAM_VIRTUALLY_FRAME" val="{&quot;height&quot;:535.2913385826772,&quot;left&quot;:56.26118110236221,&quot;top&quot;:183.7848031496063,&quot;width&quot;:1077.576377952756}"/>
</p:tagLst>
</file>

<file path=ppt/tags/tag44.xml><?xml version="1.0" encoding="utf-8"?>
<p:tagLst xmlns:p="http://schemas.openxmlformats.org/presentationml/2006/main">
  <p:tag name="KSO_WM_DIAGRAM_VIRTUALLY_FRAME" val="{&quot;height&quot;:535.2913385826772,&quot;left&quot;:56.26118110236221,&quot;top&quot;:183.7848031496063,&quot;width&quot;:1077.576377952756}"/>
</p:tagLst>
</file>

<file path=ppt/tags/tag45.xml><?xml version="1.0" encoding="utf-8"?>
<p:tagLst xmlns:p="http://schemas.openxmlformats.org/presentationml/2006/main">
  <p:tag name="KSO_WM_DIAGRAM_VIRTUALLY_FRAME" val="{&quot;height&quot;:535.2913385826772,&quot;left&quot;:56.26118110236221,&quot;top&quot;:183.7848031496063,&quot;width&quot;:1077.576377952756}"/>
</p:tagLst>
</file>

<file path=ppt/tags/tag46.xml><?xml version="1.0" encoding="utf-8"?>
<p:tagLst xmlns:p="http://schemas.openxmlformats.org/presentationml/2006/main">
  <p:tag name="KSO_WM_DIAGRAM_VIRTUALLY_FRAME" val="{&quot;height&quot;:535.2913385826772,&quot;left&quot;:56.26118110236221,&quot;top&quot;:183.7848031496063,&quot;width&quot;:1077.576377952756}"/>
</p:tagLst>
</file>

<file path=ppt/tags/tag47.xml><?xml version="1.0" encoding="utf-8"?>
<p:tagLst xmlns:p="http://schemas.openxmlformats.org/presentationml/2006/main">
  <p:tag name="TABLE_ENDDRAG_ORIGIN_RECT" val="562*96"/>
  <p:tag name="TABLE_ENDDRAG_RECT" val="609*328*562*96"/>
</p:tagLst>
</file>

<file path=ppt/tags/tag48.xml><?xml version="1.0" encoding="utf-8"?>
<p:tagLst xmlns:p="http://schemas.openxmlformats.org/presentationml/2006/main">
  <p:tag name="TABLE_ENDDRAG_ORIGIN_RECT" val="1081*321"/>
  <p:tag name="TABLE_ENDDRAG_RECT" val="40*96*1081*321"/>
</p:tagLst>
</file>

<file path=ppt/tags/tag49.xml><?xml version="1.0" encoding="utf-8"?>
<p:tagLst xmlns:p="http://schemas.openxmlformats.org/presentationml/2006/main">
  <p:tag name="TABLE_ENDDRAG_ORIGIN_RECT" val="626*312"/>
  <p:tag name="TABLE_ENDDRAG_RECT" val="528*419*626*312"/>
</p:tagLst>
</file>

<file path=ppt/tags/tag5.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5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962_1*f*1"/>
  <p:tag name="KSO_WM_TEMPLATE_CATEGORY" val="custom"/>
  <p:tag name="KSO_WM_TEMPLATE_INDEX" val="20234962"/>
  <p:tag name="KSO_WM_UNIT_LAYERLEVEL" val="1"/>
  <p:tag name="KSO_WM_TAG_VERSION" val="3.0"/>
  <p:tag name="KSO_WM_BEAUTIFY_FLAG" val="#wm#"/>
  <p:tag name="KSO_WM_UNIT_VALUE" val="168"/>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2_1*i*2"/>
  <p:tag name="KSO_WM_TEMPLATE_CATEGORY" val="custom"/>
  <p:tag name="KSO_WM_TEMPLATE_INDEX" val="20234962"/>
  <p:tag name="KSO_WM_UNIT_LAYERLEVEL" val="1"/>
  <p:tag name="KSO_WM_TAG_VERSION" val="3.0"/>
  <p:tag name="KSO_WM_BEAUTIFY_FLAG" val="#wm#"/>
</p:tagLst>
</file>

<file path=ppt/tags/tag52.xml><?xml version="1.0" encoding="utf-8"?>
<p:tagLst xmlns:p="http://schemas.openxmlformats.org/presentationml/2006/main">
  <p:tag name="KSO_WM_UNIT_VALUE" val="940*1161"/>
  <p:tag name="KSO_WM_UNIT_HIGHLIGHT" val="0"/>
  <p:tag name="KSO_WM_UNIT_COMPATIBLE" val="0"/>
  <p:tag name="KSO_WM_UNIT_DIAGRAM_ISNUMVISUAL" val="0"/>
  <p:tag name="KSO_WM_UNIT_DIAGRAM_ISREFERUNIT" val="0"/>
  <p:tag name="KSO_WM_UNIT_TYPE" val="d"/>
  <p:tag name="KSO_WM_UNIT_INDEX" val="1"/>
  <p:tag name="KSO_WM_UNIT_ID" val="custom20234962_1*d*1"/>
  <p:tag name="KSO_WM_TEMPLATE_CATEGORY" val="custom"/>
  <p:tag name="KSO_WM_TEMPLATE_INDEX" val="20234962"/>
  <p:tag name="KSO_WM_UNIT_LAYERLEVEL" val="1"/>
  <p:tag name="KSO_WM_TAG_VERSION" val="3.0"/>
  <p:tag name="KSO_WM_BEAUTIFY_FLAG" val="#wm#"/>
</p:tagLst>
</file>

<file path=ppt/tags/tag53.xml><?xml version="1.0" encoding="utf-8"?>
<p:tagLst xmlns:p="http://schemas.openxmlformats.org/presentationml/2006/main">
  <p:tag name="KSO_WM_SLIDE_ID" val="custom20234962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2"/>
  <p:tag name="KSO_WM_SLIDE_LAYOUT" val="a_d_f_β"/>
  <p:tag name="KSO_WM_SLIDE_LAYOUT_CNT" val="1_1_1_1"/>
  <p:tag name="KSO_WM_SLIDE_TYPE" val="text"/>
  <p:tag name="KSO_WM_SLIDE_SUBTYPE" val="picTxt"/>
  <p:tag name="KSO_WM_SLIDE_SIZE" val="864*464"/>
  <p:tag name="KSO_WM_SLIDE_POSITION" val="47*47"/>
</p:tagLst>
</file>

<file path=ppt/tags/tag54.xml><?xml version="1.0" encoding="utf-8"?>
<p:tagLst xmlns:p="http://schemas.openxmlformats.org/presentationml/2006/main">
  <p:tag name="COMMONDATA" val="eyJoZGlkIjoiZjM0NzRlNTIyZGQxYjQyMTg0NTdkMGY0ZmQyMGI4NWYifQ=="/>
  <p:tag name="commondata" val="eyJoZGlkIjoiNDRlZWZmNjhkNTNkYWRmNmJjMTNhNTI5MWFkMDVjNTQifQ=="/>
</p:tagLst>
</file>

<file path=ppt/tags/tag6.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7.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8.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ags/tag9.xml><?xml version="1.0" encoding="utf-8"?>
<p:tagLst xmlns:p="http://schemas.openxmlformats.org/presentationml/2006/main">
  <p:tag name="KSO_WM_DIAGRAM_VIRTUALLY_FRAME" val="{&quot;height&quot;:517.0609448818898,&quot;left&quot;:57.02094488188976,&quot;top&quot;:79.10700787401575,&quot;width&quot;:1079.3151968503937}"/>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42055</Words>
  <Application>WPS 演示</Application>
  <PresentationFormat>Custom</PresentationFormat>
  <Paragraphs>1611</Paragraphs>
  <Slides>38</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38</vt:i4>
      </vt:variant>
    </vt:vector>
  </HeadingPairs>
  <TitlesOfParts>
    <vt:vector size="54" baseType="lpstr">
      <vt:lpstr>Arial</vt:lpstr>
      <vt:lpstr>SimSun</vt:lpstr>
      <vt:lpstr>Wingdings</vt:lpstr>
      <vt:lpstr>Verdana</vt:lpstr>
      <vt:lpstr>Arial</vt:lpstr>
      <vt:lpstr>Microsoft YaHei</vt:lpstr>
      <vt:lpstr>Sakkal Majalla</vt:lpstr>
      <vt:lpstr>Wide Latin</vt:lpstr>
      <vt:lpstr>Sitka Small</vt:lpstr>
      <vt:lpstr>Verdana</vt:lpstr>
      <vt:lpstr>Wingdings 2</vt:lpstr>
      <vt:lpstr>Calibri</vt:lpstr>
      <vt:lpstr>Calibri Light</vt:lpstr>
      <vt:lpstr>MiSans Normal</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博尔斯达画册</dc:title>
  <dc:creator>Administrator</dc:creator>
  <cp:lastModifiedBy>Dr.</cp:lastModifiedBy>
  <cp:revision>9</cp:revision>
  <dcterms:created xsi:type="dcterms:W3CDTF">2024-10-15T01:46:00Z</dcterms:created>
  <dcterms:modified xsi:type="dcterms:W3CDTF">2024-10-19T13:47:30Z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wqlLaW5nc29mdCBQREYgdG8gV1BTIDEwMA</vt:lpwstr>
  </property>
  <property fmtid="{D5CDD505-2E9C-101B-9397-08002B2CF9AE}" pid="3" name="Created">
    <vt:filetime>2024-10-08T09:20:46Z</vt:filetime>
  </property>
  <property fmtid="{D5CDD505-2E9C-101B-9397-08002B2CF9AE}" pid="4" name="ICV">
    <vt:lpwstr>E503D74CE9624F62887F95AFE3B922CB_13</vt:lpwstr>
  </property>
  <property fmtid="{D5CDD505-2E9C-101B-9397-08002B2CF9AE}" pid="5" name="KSOProductBuildVer">
    <vt:lpwstr>2052-12.1.0.18608</vt:lpwstr>
  </property>
</Properties>
</file>